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89" r:id="rId2"/>
    <p:sldMasterId id="2147483832" r:id="rId3"/>
    <p:sldMasterId id="2147483846" r:id="rId4"/>
  </p:sldMasterIdLst>
  <p:notesMasterIdLst>
    <p:notesMasterId r:id="rId77"/>
  </p:notesMasterIdLst>
  <p:sldIdLst>
    <p:sldId id="262" r:id="rId5"/>
    <p:sldId id="714" r:id="rId6"/>
    <p:sldId id="3408" r:id="rId7"/>
    <p:sldId id="3425" r:id="rId8"/>
    <p:sldId id="3181" r:id="rId9"/>
    <p:sldId id="3183" r:id="rId10"/>
    <p:sldId id="3184" r:id="rId11"/>
    <p:sldId id="3653" r:id="rId12"/>
    <p:sldId id="3200" r:id="rId13"/>
    <p:sldId id="3203" r:id="rId14"/>
    <p:sldId id="3428" r:id="rId15"/>
    <p:sldId id="3209" r:id="rId16"/>
    <p:sldId id="3211" r:id="rId17"/>
    <p:sldId id="3294" r:id="rId18"/>
    <p:sldId id="3354" r:id="rId19"/>
    <p:sldId id="3364" r:id="rId20"/>
    <p:sldId id="3367" r:id="rId21"/>
    <p:sldId id="3370" r:id="rId22"/>
    <p:sldId id="3372" r:id="rId23"/>
    <p:sldId id="3241" r:id="rId24"/>
    <p:sldId id="3242" r:id="rId25"/>
    <p:sldId id="3264" r:id="rId26"/>
    <p:sldId id="3271" r:id="rId27"/>
    <p:sldId id="3272" r:id="rId28"/>
    <p:sldId id="3273" r:id="rId29"/>
    <p:sldId id="3274" r:id="rId30"/>
    <p:sldId id="3269" r:id="rId31"/>
    <p:sldId id="3277" r:id="rId32"/>
    <p:sldId id="3278" r:id="rId33"/>
    <p:sldId id="3279" r:id="rId34"/>
    <p:sldId id="3280" r:id="rId35"/>
    <p:sldId id="3281" r:id="rId36"/>
    <p:sldId id="3282" r:id="rId37"/>
    <p:sldId id="3283" r:id="rId38"/>
    <p:sldId id="3284" r:id="rId39"/>
    <p:sldId id="3285" r:id="rId40"/>
    <p:sldId id="3261" r:id="rId41"/>
    <p:sldId id="3270" r:id="rId42"/>
    <p:sldId id="2473" r:id="rId43"/>
    <p:sldId id="2474" r:id="rId44"/>
    <p:sldId id="2475" r:id="rId45"/>
    <p:sldId id="2476" r:id="rId46"/>
    <p:sldId id="2477" r:id="rId47"/>
    <p:sldId id="2478" r:id="rId48"/>
    <p:sldId id="2479" r:id="rId49"/>
    <p:sldId id="2480" r:id="rId50"/>
    <p:sldId id="2481" r:id="rId51"/>
    <p:sldId id="2482" r:id="rId52"/>
    <p:sldId id="2483" r:id="rId53"/>
    <p:sldId id="2484" r:id="rId54"/>
    <p:sldId id="3655" r:id="rId55"/>
    <p:sldId id="3656" r:id="rId56"/>
    <p:sldId id="3657" r:id="rId57"/>
    <p:sldId id="3658" r:id="rId58"/>
    <p:sldId id="3659" r:id="rId59"/>
    <p:sldId id="3679" r:id="rId60"/>
    <p:sldId id="3680" r:id="rId61"/>
    <p:sldId id="3660" r:id="rId62"/>
    <p:sldId id="3654" r:id="rId63"/>
    <p:sldId id="2485" r:id="rId64"/>
    <p:sldId id="2486" r:id="rId65"/>
    <p:sldId id="3663" r:id="rId66"/>
    <p:sldId id="2487" r:id="rId67"/>
    <p:sldId id="2488" r:id="rId68"/>
    <p:sldId id="2489" r:id="rId69"/>
    <p:sldId id="2490" r:id="rId70"/>
    <p:sldId id="2491" r:id="rId71"/>
    <p:sldId id="2492" r:id="rId72"/>
    <p:sldId id="2493" r:id="rId73"/>
    <p:sldId id="2494" r:id="rId74"/>
    <p:sldId id="2323" r:id="rId75"/>
    <p:sldId id="3631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00FF"/>
    <a:srgbClr val="FF8C8C"/>
    <a:srgbClr val="A700D5"/>
    <a:srgbClr val="0000FF"/>
    <a:srgbClr val="00FF00"/>
    <a:srgbClr val="B4A700"/>
    <a:srgbClr val="D1CC00"/>
    <a:srgbClr val="2DC8FF"/>
    <a:srgbClr val="00FFFF"/>
    <a:srgbClr val="FFE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3945" autoAdjust="0"/>
  </p:normalViewPr>
  <p:slideViewPr>
    <p:cSldViewPr>
      <p:cViewPr varScale="1">
        <p:scale>
          <a:sx n="67" d="100"/>
          <a:sy n="67" d="100"/>
        </p:scale>
        <p:origin x="120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3095DD-01FA-48A9-8904-08EFD1BE10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152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BCF19F-8607-4AC3-8A9F-501517EF618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929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56A0A-739A-4EEE-A456-ED8688BBBC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313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071774-B70F-4EC5-BA5E-1D382683780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84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071774-B70F-4EC5-BA5E-1D382683780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835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F4DC5C-B9E2-4C56-A3F8-4A916A4802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940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F1980B-E908-47D6-9276-2F2419B62D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251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B64D22-117E-4615-AD2D-2BD18C598C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384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DC108-4AB9-4FDB-9154-33A35DFEFF9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83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9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7DABF3-BBB0-438C-B06F-36EECD6EA5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810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3639979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3845269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36662756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198879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418933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21871613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24463287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28517028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13144935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1533018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3997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673C01-E4FD-484C-AB0B-0FB84C09A7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0494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33774-33E2-4F98-9DA9-D713ADB3A60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HDLSStmbMdif.ps</a:t>
            </a:r>
          </a:p>
        </p:txBody>
      </p:sp>
    </p:spTree>
    <p:extLst>
      <p:ext uri="{BB962C8B-B14F-4D97-AF65-F5344CB8AC3E}">
        <p14:creationId xmlns:p14="http://schemas.microsoft.com/office/powerpoint/2010/main" val="27113253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673C01-E4FD-484C-AB0B-0FB84C09A7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7963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75E6A5-1001-4839-8DEA-0D5DBC4D471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HDLSStmbPCA.ps</a:t>
            </a:r>
          </a:p>
        </p:txBody>
      </p:sp>
    </p:spTree>
    <p:extLst>
      <p:ext uri="{BB962C8B-B14F-4D97-AF65-F5344CB8AC3E}">
        <p14:creationId xmlns:p14="http://schemas.microsoft.com/office/powerpoint/2010/main" val="30732405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2F6975-C4FB-45E5-971B-9BFE96F9B3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HDLSSod1Raw.ps</a:t>
            </a:r>
          </a:p>
        </p:txBody>
      </p:sp>
    </p:spTree>
    <p:extLst>
      <p:ext uri="{BB962C8B-B14F-4D97-AF65-F5344CB8AC3E}">
        <p14:creationId xmlns:p14="http://schemas.microsoft.com/office/powerpoint/2010/main" val="19834631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F837C4-A4D9-4D4E-ABE5-68917499EC7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HDLSSod1PCA.ps</a:t>
            </a:r>
          </a:p>
        </p:txBody>
      </p:sp>
    </p:spTree>
    <p:extLst>
      <p:ext uri="{BB962C8B-B14F-4D97-AF65-F5344CB8AC3E}">
        <p14:creationId xmlns:p14="http://schemas.microsoft.com/office/powerpoint/2010/main" val="9825858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469B08-2C70-4EBE-8726-7E985CD3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HDLSSod1Mdif.ps</a:t>
            </a:r>
          </a:p>
        </p:txBody>
      </p:sp>
    </p:spTree>
    <p:extLst>
      <p:ext uri="{BB962C8B-B14F-4D97-AF65-F5344CB8AC3E}">
        <p14:creationId xmlns:p14="http://schemas.microsoft.com/office/powerpoint/2010/main" val="14995633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980C1-F8F6-4FFC-B0FE-D5E5FC4AFCB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3380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890B3-50C1-4FE1-8169-C0AA861A14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1331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3A179-9117-4450-834E-CB37C3862C6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HDLSSod1Raw.ps</a:t>
            </a:r>
          </a:p>
        </p:txBody>
      </p:sp>
    </p:spTree>
    <p:extLst>
      <p:ext uri="{BB962C8B-B14F-4D97-AF65-F5344CB8AC3E}">
        <p14:creationId xmlns:p14="http://schemas.microsoft.com/office/powerpoint/2010/main" val="280852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0FB1F-073C-49F3-B714-73CBCAB95A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7594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F23D72-3037-4B50-B9B7-AA03543E54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HDLSSod1FLD.ps</a:t>
            </a:r>
          </a:p>
        </p:txBody>
      </p:sp>
    </p:spTree>
    <p:extLst>
      <p:ext uri="{BB962C8B-B14F-4D97-AF65-F5344CB8AC3E}">
        <p14:creationId xmlns:p14="http://schemas.microsoft.com/office/powerpoint/2010/main" val="30002634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7A2905-A7A6-410E-A2DD-AA2EE5CEF0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4910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0FB1F-073C-49F3-B714-73CBCAB95A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11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0FB1F-073C-49F3-B714-73CBCAB95A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869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0FB1F-073C-49F3-B714-73CBCAB95A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619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0FB1F-073C-49F3-B714-73CBCAB95A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631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73D8A6-A1D2-486D-AC2C-BE80BD2079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18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69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64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84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1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68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1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41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84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61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02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99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71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62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942D3-519C-48E9-8145-599F34957D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61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CCE8E-874F-4403-9C19-1D3BCDF1C0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71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EEEAD-7BC6-48E3-BDCC-646BB06A2F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4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07729-40F3-4768-ACD5-14112E5608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06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5C9F0-5D55-4DFE-9092-5F96355599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41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B039-2E22-4E6E-8E2D-1A5D1DAEAE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55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4B4B7-75B4-49CD-963A-3110696356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08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381DC-3D06-4E4E-B126-911431B7EB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620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EEA0B-AC12-4912-9E4B-D934B8DE90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70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CACD0-9EF4-4C67-9333-ADDDC38948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74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6CA3C-6BCC-4649-B494-F0EB3BD10B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29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51D58-6A53-44CA-B606-18A1483F8E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51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68AAF-21D2-433C-B979-2FB62395BA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4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7709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296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1921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0912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2218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4164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0875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4386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1040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183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524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5796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675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810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B628BB-C1A7-4DE7-9E5D-D1EBF6A2E9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536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7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1BE02-6D2D-4916-ADF9-DECC22C52028}"/>
              </a:ext>
            </a:extLst>
          </p:cNvPr>
          <p:cNvSpPr txBox="1"/>
          <p:nvPr/>
        </p:nvSpPr>
        <p:spPr>
          <a:xfrm>
            <a:off x="6322794" y="2152471"/>
            <a:ext cx="228780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Recording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Mean in Curve Quotient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95400"/>
                <a:ext cx="8094663" cy="530225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“Most Representative”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in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Given a candidate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3600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v"/>
                </a:pPr>
                <a:r>
                  <a:rPr lang="en-US" dirty="0"/>
                  <a:t> Consider warps to each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v"/>
                </a:pPr>
                <a:r>
                  <a:rPr lang="en-US" dirty="0"/>
                  <a:t> Choose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3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  to make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err="1"/>
                  <a:t>Karcher</a:t>
                </a:r>
                <a:r>
                  <a:rPr lang="en-US" dirty="0"/>
                  <a:t> mean of warps  =  Identity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                   (under Fisher </a:t>
                </a:r>
                <a:r>
                  <a:rPr lang="en-US" dirty="0" err="1"/>
                  <a:t>Rao</a:t>
                </a:r>
                <a:r>
                  <a:rPr lang="en-US" dirty="0"/>
                  <a:t> metric)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295400"/>
                <a:ext cx="8094663" cy="5302250"/>
              </a:xfrm>
              <a:blipFill>
                <a:blip r:embed="rId2"/>
                <a:stretch>
                  <a:fillRect l="-1958" b="-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81806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More Data Objects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Warp Each Data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Gives (Roughly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443442" y="1443335"/>
            <a:ext cx="3176558" cy="1071265"/>
            <a:chOff x="4443442" y="1443335"/>
            <a:chExt cx="3176558" cy="1071265"/>
          </a:xfrm>
        </p:grpSpPr>
        <p:sp>
          <p:nvSpPr>
            <p:cNvPr id="4" name="TextBox 3"/>
            <p:cNvSpPr txBox="1"/>
            <p:nvPr/>
          </p:nvSpPr>
          <p:spPr>
            <a:xfrm>
              <a:off x="4443442" y="1443335"/>
              <a:ext cx="21467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357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Data Objects I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105400" y="1905000"/>
              <a:ext cx="2514600" cy="609600"/>
            </a:xfrm>
            <a:prstGeom prst="ellipse">
              <a:avLst/>
            </a:prstGeom>
            <a:noFill/>
            <a:ln w="25400" cap="flat" cmpd="sng" algn="ctr">
              <a:solidFill>
                <a:srgbClr val="D35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5203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More Data Objects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Warp Each Data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Gives (Roughly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96000" y="838200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Objects II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257800" y="4648200"/>
            <a:ext cx="37338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 bwMode="auto">
          <a:xfrm flipH="1">
            <a:off x="7124700" y="1299865"/>
            <a:ext cx="102379" cy="334833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394786" y="5405735"/>
            <a:ext cx="2749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~ Kendall’s Shapes</a:t>
            </a:r>
          </a:p>
        </p:txBody>
      </p:sp>
    </p:spTree>
    <p:extLst>
      <p:ext uri="{BB962C8B-B14F-4D97-AF65-F5344CB8AC3E}">
        <p14:creationId xmlns:p14="http://schemas.microsoft.com/office/powerpoint/2010/main" val="428940719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More Data Objects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Warp Each Data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Gives (Roughly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96000" y="1367135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Objects III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638800" y="6019800"/>
            <a:ext cx="2667000" cy="6096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 bwMode="auto">
          <a:xfrm flipH="1">
            <a:off x="6972300" y="1828800"/>
            <a:ext cx="312487" cy="41910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324600" y="5486400"/>
            <a:ext cx="2836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~ Chang’s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Transfo’s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93433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Functional Data Analysis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Insightful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Decomposition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</a:t>
            </a:r>
            <a:r>
              <a:rPr lang="en-US" dirty="0" err="1"/>
              <a:t>Horiz’l</a:t>
            </a: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 </a:t>
            </a:r>
            <a:r>
              <a:rPr lang="en-US" dirty="0" err="1"/>
              <a:t>Var’n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1945301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Raw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Data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Both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Horizontal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And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Vertical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120169875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8" b="-12378"/>
          <a:stretch/>
        </p:blipFill>
        <p:spPr bwMode="auto">
          <a:xfrm>
            <a:off x="1590675" y="18288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Aligned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Curve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All </a:t>
            </a:r>
            <a:r>
              <a:rPr lang="en-US" dirty="0" err="1"/>
              <a:t>Var’n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In 1</a:t>
            </a:r>
            <a:r>
              <a:rPr lang="en-US" baseline="30000" dirty="0"/>
              <a:t>st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Component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905000" y="3276600"/>
            <a:ext cx="5562600" cy="1905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6606592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Projections</a:t>
            </a:r>
          </a:p>
        </p:txBody>
      </p:sp>
    </p:spTree>
    <p:extLst>
      <p:ext uri="{BB962C8B-B14F-4D97-AF65-F5344CB8AC3E}">
        <p14:creationId xmlns:p14="http://schemas.microsoft.com/office/powerpoint/2010/main" val="408782614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Rest is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Not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Important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5638800"/>
            <a:ext cx="3810000" cy="381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8202593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Shifted Betas Example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Warp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err="1"/>
              <a:t>Compon’ts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(+ Mean)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Applied to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Template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19444111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9.2, 11.1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11.2, 11.3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25518" r="7757" b="7714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Special Feature:   </a:t>
            </a:r>
            <a:r>
              <a:rPr lang="en-US" i="1" dirty="0"/>
              <a:t>Answer Key</a:t>
            </a:r>
            <a:r>
              <a:rPr lang="en-US" dirty="0"/>
              <a:t> of Known Peaks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Goal: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Find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Warps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To Align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These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648200" y="2057400"/>
            <a:ext cx="1905000" cy="3962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3048000" y="2057400"/>
            <a:ext cx="1447800" cy="2971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836904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testbed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Fisher – </a:t>
            </a:r>
            <a:r>
              <a:rPr lang="en-US" dirty="0" err="1"/>
              <a:t>Rao</a:t>
            </a:r>
            <a:r>
              <a:rPr lang="en-US" dirty="0"/>
              <a:t> Alignment</a:t>
            </a:r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5518" r="7756" b="7712"/>
          <a:stretch/>
        </p:blipFill>
        <p:spPr bwMode="auto">
          <a:xfrm>
            <a:off x="2011680" y="2743200"/>
            <a:ext cx="71323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81896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Refined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More Recent Development: 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/>
                  <a:t> Better Exploit Manifold Data Space:</a:t>
                </a:r>
              </a:p>
              <a:p>
                <a:pPr marL="0" indent="0" algn="ctr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SRVF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/>
                  <a:t> Principal Nested Spheres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sz="1600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Reference:    Yu et al (2017)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DDB8CA3-C798-48ED-B740-094DD32E012A}"/>
              </a:ext>
            </a:extLst>
          </p:cNvPr>
          <p:cNvSpPr txBox="1"/>
          <p:nvPr/>
        </p:nvSpPr>
        <p:spPr>
          <a:xfrm>
            <a:off x="5181600" y="1066800"/>
            <a:ext cx="1582549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9.2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A1159D-16BE-45A8-9AA8-AA980CE275BC}"/>
                  </a:ext>
                </a:extLst>
              </p:cNvPr>
              <p:cNvSpPr txBox="1"/>
              <p:nvPr/>
            </p:nvSpPr>
            <p:spPr>
              <a:xfrm>
                <a:off x="6248400" y="3468469"/>
                <a:ext cx="24328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is a diffeomorphism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A1159D-16BE-45A8-9AA8-AA980CE27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468469"/>
                <a:ext cx="2432845" cy="646331"/>
              </a:xfrm>
              <a:prstGeom prst="rect">
                <a:avLst/>
              </a:prstGeom>
              <a:blipFill>
                <a:blip r:embed="rId3"/>
                <a:stretch>
                  <a:fillRect l="-2005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88A2D5-0B24-4A25-B233-B6A4758B4621}"/>
                  </a:ext>
                </a:extLst>
              </p:cNvPr>
              <p:cNvSpPr txBox="1"/>
              <p:nvPr/>
            </p:nvSpPr>
            <p:spPr>
              <a:xfrm>
                <a:off x="6136422" y="4343400"/>
                <a:ext cx="2550378" cy="1243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So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acc>
                              </m:e>
                            </m:d>
                          </m:e>
                        </m:rad>
                      </m:den>
                    </m:f>
                  </m:oMath>
                </a14:m>
                <a:r>
                  <a:rPr lang="en-US" dirty="0"/>
                  <a:t>,  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88A2D5-0B24-4A25-B233-B6A4758B4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422" y="4343400"/>
                <a:ext cx="2550378" cy="1243161"/>
              </a:xfrm>
              <a:prstGeom prst="rect">
                <a:avLst/>
              </a:prstGeom>
              <a:blipFill>
                <a:blip r:embed="rId4"/>
                <a:stretch>
                  <a:fillRect t="-1478" b="-3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04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74903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Parametrized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By Values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At  1/3  And  2/3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83" t="17961" r="50538"/>
          <a:stretch/>
        </p:blipFill>
        <p:spPr>
          <a:xfrm>
            <a:off x="3794785" y="1062978"/>
            <a:ext cx="5349215" cy="57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8942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886199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View As Points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rgbClr val="C00000"/>
                </a:solidFill>
              </a:rPr>
              <a:t>Tangent Plane PC 1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rgbClr val="0000FF"/>
                </a:solidFill>
              </a:rPr>
              <a:t>PNS 1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Boundary of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Nonnegative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err="1">
                <a:solidFill>
                  <a:schemeClr val="tx2"/>
                </a:solidFill>
              </a:rPr>
              <a:t>Orthant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7853" t="18932" r="9732"/>
          <a:stretch/>
        </p:blipFill>
        <p:spPr>
          <a:xfrm>
            <a:off x="3726321" y="1131567"/>
            <a:ext cx="5417679" cy="572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78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886199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Curves from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rgbClr val="C00000"/>
                </a:solidFill>
              </a:rPr>
              <a:t>Tangent Plane PC 1</a:t>
            </a:r>
          </a:p>
          <a:p>
            <a:pPr marL="0" indent="0" algn="l">
              <a:buClrTx/>
              <a:buSzPct val="100000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Note:  Some Are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No Longer Warps!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879" t="18932" r="50537"/>
          <a:stretch/>
        </p:blipFill>
        <p:spPr>
          <a:xfrm>
            <a:off x="4343386" y="1131567"/>
            <a:ext cx="4800614" cy="572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70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886199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View As Points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rgbClr val="0000FF"/>
                </a:solidFill>
              </a:rPr>
              <a:t>PNS 1</a:t>
            </a:r>
          </a:p>
          <a:p>
            <a:pPr marL="0" indent="0" algn="l">
              <a:buClrTx/>
              <a:buSzPct val="100000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Good 1-d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Approx.</a:t>
            </a:r>
          </a:p>
        </p:txBody>
      </p:sp>
      <p:pic>
        <p:nvPicPr>
          <p:cNvPr id="2" name="Picture 1"/>
          <p:cNvPicPr preferRelativeResize="0">
            <a:picLocks noChangeAspect="1"/>
          </p:cNvPicPr>
          <p:nvPr/>
        </p:nvPicPr>
        <p:blipFill rotWithShape="1">
          <a:blip r:embed="rId2"/>
          <a:srcRect l="50537" t="17961" r="9194"/>
          <a:stretch/>
        </p:blipFill>
        <p:spPr>
          <a:xfrm>
            <a:off x="4000431" y="1062978"/>
            <a:ext cx="5143569" cy="57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13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Interpolation to Handle Missing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388" t="33015" r="14743"/>
          <a:stretch/>
        </p:blipFill>
        <p:spPr>
          <a:xfrm>
            <a:off x="381000" y="1676400"/>
            <a:ext cx="8382000" cy="300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1835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ctr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Results of Fisher Rao Decomposition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958" t="39809" r="12918" b="12632"/>
          <a:stretch/>
        </p:blipFill>
        <p:spPr>
          <a:xfrm>
            <a:off x="152400" y="1905000"/>
            <a:ext cx="8915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9931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349" t="24154" r="11703" b="2000"/>
          <a:stretch/>
        </p:blipFill>
        <p:spPr>
          <a:xfrm>
            <a:off x="0" y="1828799"/>
            <a:ext cx="91440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319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 Amp - Phase Context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Appropriate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Mathematical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Framework?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</a:t>
            </a:r>
            <a:r>
              <a:rPr lang="en-US" dirty="0" err="1"/>
              <a:t>Horiz’l</a:t>
            </a: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 </a:t>
            </a:r>
            <a:r>
              <a:rPr lang="en-US" dirty="0" err="1"/>
              <a:t>Var’n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53383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Understand PNS 1 Mode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Of Variation, Using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Equally Spaced Scores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626" t="25384" r="26900" b="11846"/>
          <a:stretch/>
        </p:blipFill>
        <p:spPr>
          <a:xfrm>
            <a:off x="4572000" y="2057399"/>
            <a:ext cx="4572000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3655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55" t="22923" r="9270" b="2000"/>
          <a:stretch/>
        </p:blipFill>
        <p:spPr>
          <a:xfrm>
            <a:off x="0" y="1853180"/>
            <a:ext cx="9119642" cy="409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8907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Juggling Data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Michael Newton – U. Wisconsin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Data from Ramsay et al (2014)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(Vertical Location vs. Time)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While Juggling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sz="1200" dirty="0"/>
          </a:p>
          <a:p>
            <a:pPr marL="0" indent="0" algn="l">
              <a:buClrTx/>
              <a:buSzPct val="100000"/>
              <a:buNone/>
            </a:pPr>
            <a:r>
              <a:rPr lang="en-US" sz="1200" dirty="0"/>
              <a:t>                                                                                                                      Thanks of Theravive.com</a:t>
            </a:r>
          </a:p>
        </p:txBody>
      </p:sp>
      <p:pic>
        <p:nvPicPr>
          <p:cNvPr id="1736706" name="Picture 2" descr="Michael A. New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1323975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6708" name="Picture 4" descr="https://www.mcgill.ca/psychology/files/psychology/styles/medium/public/ramsay.jpg?itok=Z9d06UD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9" t="9162" r="33800" b="36207"/>
          <a:stretch/>
        </p:blipFill>
        <p:spPr bwMode="auto">
          <a:xfrm>
            <a:off x="304800" y="4154399"/>
            <a:ext cx="1374001" cy="206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6710" name="Picture 6" descr="Image result for michael newton juggl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0" t="40345" r="18007" b="14850"/>
          <a:stretch/>
        </p:blipFill>
        <p:spPr bwMode="auto">
          <a:xfrm>
            <a:off x="4479599" y="5379600"/>
            <a:ext cx="1159201" cy="11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98522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Juggling Data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Time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Traces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Cut Into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Time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Blocks: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(Data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Objects)</a:t>
            </a:r>
          </a:p>
        </p:txBody>
      </p:sp>
      <p:pic>
        <p:nvPicPr>
          <p:cNvPr id="17377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0" t="25252" r="10787" b="1775"/>
          <a:stretch/>
        </p:blipFill>
        <p:spPr bwMode="auto">
          <a:xfrm>
            <a:off x="1863523" y="1295400"/>
            <a:ext cx="7280478" cy="55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55617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Juggling Data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066800"/>
            <a:ext cx="8574088" cy="51816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err="1"/>
              <a:t>Ampitude</a:t>
            </a:r>
            <a:r>
              <a:rPr lang="en-US" dirty="0"/>
              <a:t> – Phase Variation Decomposition</a:t>
            </a:r>
          </a:p>
          <a:p>
            <a:pPr marL="0" indent="0" algn="ctr">
              <a:buClrTx/>
              <a:buSzPct val="100000"/>
              <a:buNone/>
            </a:pPr>
            <a:r>
              <a:rPr lang="en-US" sz="2400" dirty="0"/>
              <a:t>(Analysis from Lu &amp; Marron (2014))</a:t>
            </a:r>
          </a:p>
        </p:txBody>
      </p:sp>
      <p:pic>
        <p:nvPicPr>
          <p:cNvPr id="17387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t="34119" r="14027" b="26051"/>
          <a:stretch/>
        </p:blipFill>
        <p:spPr bwMode="auto">
          <a:xfrm>
            <a:off x="76200" y="2438400"/>
            <a:ext cx="8991600" cy="42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742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Juggling Data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Clustering In Phase Variation Space:</a:t>
            </a:r>
          </a:p>
        </p:txBody>
      </p:sp>
      <p:pic>
        <p:nvPicPr>
          <p:cNvPr id="17397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25833" r="1752" b="3229"/>
          <a:stretch/>
        </p:blipFill>
        <p:spPr bwMode="auto">
          <a:xfrm>
            <a:off x="914400" y="1986880"/>
            <a:ext cx="7315200" cy="481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28995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Juggling Data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Interpretation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of Clusters</a:t>
            </a:r>
          </a:p>
        </p:txBody>
      </p:sp>
      <p:pic>
        <p:nvPicPr>
          <p:cNvPr id="17408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5" t="21313" r="6753" b="2448"/>
          <a:stretch/>
        </p:blipFill>
        <p:spPr bwMode="auto">
          <a:xfrm>
            <a:off x="2819400" y="1295401"/>
            <a:ext cx="6190675" cy="552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25902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References for Much More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Big Picture Survey: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Marron et al (2015)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>
              <a:buSzPct val="100000"/>
              <a:buNone/>
            </a:pPr>
            <a:r>
              <a:rPr lang="en-US" dirty="0"/>
              <a:t>Results of a Competition: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Marron et al (2014)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01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ü"/>
            </a:pPr>
            <a:r>
              <a:rPr lang="en-US" dirty="0"/>
              <a:t> Curve Registration is </a:t>
            </a:r>
            <a:r>
              <a:rPr lang="en-US" i="1" dirty="0"/>
              <a:t>Slippery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dirty="0"/>
              <a:t> Thus, </a:t>
            </a:r>
            <a:r>
              <a:rPr lang="en-US" u="sng" dirty="0"/>
              <a:t>Careful Mathematics</a:t>
            </a:r>
            <a:r>
              <a:rPr lang="en-US" dirty="0"/>
              <a:t> is Useful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dirty="0"/>
              <a:t> Fisher-Rao Approach: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Gets the Math Right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Intuitively Sensible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Computable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Generalizable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Worth the Complication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47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2971800"/>
            <a:ext cx="70866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7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28521"/>
            <a:ext cx="4495800" cy="317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Data Objects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37845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Equivalence Classes as Data Objects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(Set of </a:t>
                </a:r>
                <a:r>
                  <a:rPr lang="en-US" u="sng" dirty="0"/>
                  <a:t>All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Warps of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Given Curve)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Notation: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: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	for a “</a:t>
                </a:r>
                <a:r>
                  <a:rPr lang="en-US" dirty="0" err="1"/>
                  <a:t>representor</a:t>
                </a:r>
                <a:r>
                  <a:rPr lang="en-US" dirty="0"/>
                  <a:t>”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       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219200"/>
                <a:ext cx="8094663" cy="5378450"/>
              </a:xfrm>
              <a:blipFill>
                <a:blip r:embed="rId3"/>
                <a:stretch>
                  <a:fillRect l="-1958" t="-1474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28419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Background:  Two Class (Binary) version: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training data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+1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and    </a:t>
            </a: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-1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 a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assigning new data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a Class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Canonical Example:  Disease Diagnosis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Patients are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Healthy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Ill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Determine based on measurements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D95450-FE09-48CA-94CB-72050412C555}"/>
              </a:ext>
            </a:extLst>
          </p:cNvPr>
          <p:cNvSpPr txBox="1"/>
          <p:nvPr/>
        </p:nvSpPr>
        <p:spPr>
          <a:xfrm>
            <a:off x="7147764" y="1764268"/>
            <a:ext cx="1462836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Text, </a:t>
            </a:r>
            <a:r>
              <a:rPr lang="en-US" dirty="0" err="1">
                <a:solidFill>
                  <a:srgbClr val="00B050"/>
                </a:solidFill>
              </a:rPr>
              <a:t>Chp</a:t>
            </a:r>
            <a:r>
              <a:rPr lang="en-US" dirty="0">
                <a:solidFill>
                  <a:srgbClr val="00B050"/>
                </a:solidFill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32782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Distinction: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vs. Clustering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 are </a:t>
            </a: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understand differences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Clustering: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</a:t>
            </a: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 (to be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 are about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clumps of similar data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but much </a:t>
            </a: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goals</a:t>
            </a:r>
          </a:p>
        </p:txBody>
      </p:sp>
    </p:spTree>
    <p:extLst>
      <p:ext uri="{BB962C8B-B14F-4D97-AF65-F5344CB8AC3E}">
        <p14:creationId xmlns:p14="http://schemas.microsoft.com/office/powerpoint/2010/main" val="34763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Distinction: </a:t>
            </a:r>
          </a:p>
          <a:p>
            <a:pPr marL="609600" indent="-609600" algn="ctr" eaLnBrk="1" hangingPunct="1">
              <a:lnSpc>
                <a:spcPct val="15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vs. Clustering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terminology: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Classification:   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supervised learning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Clustering:   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110537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Terminology: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statisticians, these are synonyms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048000" y="914400"/>
            <a:ext cx="990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038600" y="914400"/>
            <a:ext cx="1752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9221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Terminology: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statisticians, these are synonyms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biologists,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Constructing taxonomies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sorting organisms into them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(maybe this is why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discrimination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was used, until politically incorrect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48C770-3A45-4B94-AAB3-F2114275671E}"/>
              </a:ext>
            </a:extLst>
          </p:cNvPr>
          <p:cNvGrpSpPr/>
          <p:nvPr/>
        </p:nvGrpSpPr>
        <p:grpSpPr>
          <a:xfrm>
            <a:off x="5638800" y="2970074"/>
            <a:ext cx="2819400" cy="1754326"/>
            <a:chOff x="5638800" y="2970074"/>
            <a:chExt cx="2819400" cy="175432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2C88949-F132-42C9-8B4E-AC1ECF4FCCCC}"/>
                </a:ext>
              </a:extLst>
            </p:cNvPr>
            <p:cNvSpPr txBox="1"/>
            <p:nvPr/>
          </p:nvSpPr>
          <p:spPr>
            <a:xfrm>
              <a:off x="7363028" y="2970074"/>
              <a:ext cx="1095172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Kingdom</a:t>
              </a: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Phylum</a:t>
              </a: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Class</a:t>
              </a: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Order</a:t>
              </a: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Genus</a:t>
              </a: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Species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A83459A-51E4-4F84-B3CA-BD4975488872}"/>
                </a:ext>
              </a:extLst>
            </p:cNvPr>
            <p:cNvCxnSpPr>
              <a:endCxn id="2" idx="1"/>
            </p:cNvCxnSpPr>
            <p:nvPr/>
          </p:nvCxnSpPr>
          <p:spPr>
            <a:xfrm flipV="1">
              <a:off x="5638800" y="3847237"/>
              <a:ext cx="1724228" cy="419963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437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a number of: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Philosophies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Schools of Thought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often cast as: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 vs. EE - CS</a:t>
            </a:r>
          </a:p>
        </p:txBody>
      </p:sp>
    </p:spTree>
    <p:extLst>
      <p:ext uri="{BB962C8B-B14F-4D97-AF65-F5344CB8AC3E}">
        <p14:creationId xmlns:p14="http://schemas.microsoft.com/office/powerpoint/2010/main" val="53593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EE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CS variations: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Pattern Recognition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Artificial Intelligence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Neural Networks  (Deep Learning)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Mining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5757652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Differing Viewpoints: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Classes with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</a:t>
            </a:r>
            <a:r>
              <a:rPr lang="en-US" sz="3200" i="1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to study class diff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&amp; find rules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EE </a:t>
            </a:r>
            <a:r>
              <a:rPr lang="en-US" sz="3200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are just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Sets of Numbers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Optimize Separation Rules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Current thought:    </a:t>
            </a: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 these</a:t>
            </a:r>
          </a:p>
        </p:txBody>
      </p:sp>
    </p:spTree>
    <p:extLst>
      <p:ext uri="{BB962C8B-B14F-4D97-AF65-F5344CB8AC3E}">
        <p14:creationId xmlns:p14="http://schemas.microsoft.com/office/powerpoint/2010/main" val="418150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Overview Reference: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Duda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Hart and Stork (2001)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much about neural nets???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Pizer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disagrees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Update of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Duda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Hart (1973)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614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 more classical statistical view: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600" dirty="0">
                <a:solidFill>
                  <a:schemeClr val="bg2"/>
                </a:solidFill>
                <a:latin typeface="Arial" charset="0"/>
              </a:rPr>
              <a:t>McLachlan  (2004).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sz="3600" dirty="0">
              <a:solidFill>
                <a:schemeClr val="bg2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Likelihood theory, etc.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well tuned to </a:t>
            </a: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958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5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r>
                  <a:rPr lang="en-US" i="1" dirty="0"/>
                  <a:t>Warp Invariant</a:t>
                </a:r>
                <a:r>
                  <a:rPr lang="en-US" dirty="0"/>
                  <a:t>  Metric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𝐹𝑅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Developed in context of: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Likelihood Geometry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u="sng" dirty="0"/>
                  <a:t>Fisher – </a:t>
                </a:r>
                <a:r>
                  <a:rPr lang="en-US" u="sng" dirty="0" err="1"/>
                  <a:t>Rao</a:t>
                </a:r>
                <a:r>
                  <a:rPr lang="en-US" u="sng" dirty="0"/>
                  <a:t> Metric</a:t>
                </a:r>
                <a:r>
                  <a:rPr lang="en-US" dirty="0"/>
                  <a:t>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2FA51EE-653C-4FB1-9005-515C84296F9F}"/>
              </a:ext>
            </a:extLst>
          </p:cNvPr>
          <p:cNvSpPr txBox="1"/>
          <p:nvPr/>
        </p:nvSpPr>
        <p:spPr>
          <a:xfrm>
            <a:off x="5912698" y="3572470"/>
            <a:ext cx="17835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Rao (1945)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Deeper Theory: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Amari (1985)</a:t>
            </a:r>
          </a:p>
        </p:txBody>
      </p:sp>
    </p:spTree>
    <p:extLst>
      <p:ext uri="{BB962C8B-B14F-4D97-AF65-F5344CB8AC3E}">
        <p14:creationId xmlns:p14="http://schemas.microsoft.com/office/powerpoint/2010/main" val="845670098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Generally Number of Classes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𝐾</m:t>
                    </m:r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Important Case: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𝐾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endParaRPr lang="en-US" sz="3200" b="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Binary Classification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Convenient Class Labels: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+1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and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−1</m:t>
                    </m:r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38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Binary Classification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Start with Training Data: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+1,−1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for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𝑖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=1,⋯,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𝑛</m:t>
                    </m:r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4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Binary Classification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Goal: Use Training Data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 Classify New Case: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 Use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0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to Predict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0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+1,−1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72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Statistical Approach: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Model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20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20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</a:rPr>
                      <m:t>,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as 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i.i.d.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from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Probability Density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𝑦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General Classification Rule: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𝑐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+1,−1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8B636511-E0FD-44ED-8CF3-4591BE05498D}"/>
              </a:ext>
            </a:extLst>
          </p:cNvPr>
          <p:cNvGrpSpPr/>
          <p:nvPr/>
        </p:nvGrpSpPr>
        <p:grpSpPr>
          <a:xfrm>
            <a:off x="4038600" y="1182469"/>
            <a:ext cx="2604686" cy="1332131"/>
            <a:chOff x="4038600" y="1182469"/>
            <a:chExt cx="2604686" cy="13321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766EBF4-1ED8-4BE7-A384-E40375654C6C}"/>
                </a:ext>
              </a:extLst>
            </p:cNvPr>
            <p:cNvSpPr txBox="1"/>
            <p:nvPr/>
          </p:nvSpPr>
          <p:spPr>
            <a:xfrm>
              <a:off x="4419600" y="1182469"/>
              <a:ext cx="2223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Use tildes to denote</a:t>
              </a: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random variables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78C66A53-A69A-47F6-B4F6-816846ECEF28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4038600" y="1828800"/>
              <a:ext cx="1492843" cy="685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18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Performance Measure of a Rule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𝑐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Bayes Risk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𝑐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</m:d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≠</m:t>
                        </m:r>
                        <m:acc>
                          <m:accPr>
                            <m:chr m:val="̃"/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Risk = Expected Loss (0 for right, 1 for wrong)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 r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5605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Bayes Risk Optimal Rule: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𝐿𝑅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𝒙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1,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1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𝒙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,+1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1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𝒙</m:t>
                                        </m:r>
                                        <m: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,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−</m:t>
                                        </m:r>
                                        <m: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−1,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1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𝒙</m:t>
                                        </m:r>
                                        <m: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,+1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1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𝒙</m:t>
                                        </m:r>
                                        <m: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,−1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&lt;</m:t>
                                </m:r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Likelihood Ratio Rule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Need to Know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(Can Consider Estimation)</a:t>
                </a: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 b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245BAEC-AC6E-416A-A373-D1A4B3D5FEAD}"/>
              </a:ext>
            </a:extLst>
          </p:cNvPr>
          <p:cNvSpPr txBox="1"/>
          <p:nvPr/>
        </p:nvSpPr>
        <p:spPr>
          <a:xfrm>
            <a:off x="6019800" y="4754940"/>
            <a:ext cx="26228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Provides an</a:t>
            </a:r>
          </a:p>
          <a:p>
            <a:pPr algn="ctr"/>
            <a:r>
              <a:rPr lang="en-US" sz="3200" dirty="0">
                <a:solidFill>
                  <a:schemeClr val="bg2"/>
                </a:solidFill>
              </a:rPr>
              <a:t>Important</a:t>
            </a:r>
          </a:p>
          <a:p>
            <a:pPr algn="ctr"/>
            <a:r>
              <a:rPr lang="en-US" sz="3200" dirty="0">
                <a:solidFill>
                  <a:schemeClr val="bg2"/>
                </a:solidFill>
              </a:rPr>
              <a:t>Upper Bound</a:t>
            </a:r>
          </a:p>
        </p:txBody>
      </p:sp>
    </p:spTree>
    <p:extLst>
      <p:ext uri="{BB962C8B-B14F-4D97-AF65-F5344CB8AC3E}">
        <p14:creationId xmlns:p14="http://schemas.microsoft.com/office/powerpoint/2010/main" val="206464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Very Simple, Yet Appealing, Method: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Nearest Neighbor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 Label of Nearest Neighbor: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𝑐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𝒙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𝑦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</a:rPr>
                        <m:t>,</m:t>
                      </m:r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𝑎𝑟𝑔𝑚𝑖𝑛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𝑗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=1,⋯,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Problem:    High Variation</a:t>
                </a: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37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Important Class of Methods: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𝑘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- Nearest Neighbors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Idea:  Vote Among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𝑘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Nearest Neighbors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𝒙</m:t>
                    </m:r>
                  </m:oMath>
                </a14:m>
                <a:endParaRPr lang="en-US" sz="3200" b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Challenge:   Choice of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𝑘</m:t>
                    </m:r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anose="05000000000000000000" pitchFamily="2" charset="2"/>
                  <a:buChar char="v"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Too Small:   High Variation</a:t>
                </a:r>
              </a:p>
              <a:p>
                <a:pPr eaLnBrk="1" hangingPunct="1">
                  <a:lnSpc>
                    <a:spcPct val="110000"/>
                  </a:lnSpc>
                  <a:buFont typeface="Wingdings" panose="05000000000000000000" pitchFamily="2" charset="2"/>
                  <a:buChar char="v"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Too Large:   Creates Bias</a:t>
                </a: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18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Important General Class: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Linear Classifiers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a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Direction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</a:rPr>
                      <m:t>𝒘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𝒘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an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Intercept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𝛽</m:t>
                    </m:r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𝒘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</a:rPr>
                      <m:t>=1−2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32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sub>
                    </m:sSub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Separating Surface:  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 with Normal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𝒘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Intercept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𝛽</m:t>
                    </m:r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 b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E662D77-4385-4DA8-B686-AE603B5883A7}"/>
              </a:ext>
            </a:extLst>
          </p:cNvPr>
          <p:cNvGrpSpPr/>
          <p:nvPr/>
        </p:nvGrpSpPr>
        <p:grpSpPr>
          <a:xfrm>
            <a:off x="5562600" y="3505200"/>
            <a:ext cx="2018501" cy="762000"/>
            <a:chOff x="5562600" y="3810000"/>
            <a:chExt cx="2018501" cy="762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D08B465-CE3C-47FA-ABC6-2AC61BAD38E4}"/>
                </a:ext>
              </a:extLst>
            </p:cNvPr>
            <p:cNvSpPr txBox="1"/>
            <p:nvPr/>
          </p:nvSpPr>
          <p:spPr>
            <a:xfrm>
              <a:off x="5562600" y="3810000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Indicator Function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0F7CB55-E825-497A-846C-9A18AF78A4EB}"/>
                </a:ext>
              </a:extLst>
            </p:cNvPr>
            <p:cNvCxnSpPr/>
            <p:nvPr/>
          </p:nvCxnSpPr>
          <p:spPr>
            <a:xfrm flipH="1">
              <a:off x="6019800" y="4191000"/>
              <a:ext cx="533400" cy="3810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550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Viewpoint:     Point Clouds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u="sng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(In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Feature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Space)</a:t>
            </a:r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527" r="16058" b="13893"/>
          <a:stretch>
            <a:fillRect/>
          </a:stretch>
        </p:blipFill>
        <p:spPr>
          <a:xfrm>
            <a:off x="2112963" y="1752600"/>
            <a:ext cx="4986337" cy="4991100"/>
          </a:xfrm>
          <a:noFill/>
        </p:spPr>
      </p:pic>
    </p:spTree>
    <p:extLst>
      <p:ext uri="{BB962C8B-B14F-4D97-AF65-F5344CB8AC3E}">
        <p14:creationId xmlns:p14="http://schemas.microsoft.com/office/powerpoint/2010/main" val="23212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Square Root Velocity Function (SRVF)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551421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and Natural Linear Classifier: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a.k.a.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Centroid Method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skewer through two meatballs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131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Simple Toy Example: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MD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Split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Center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1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(Assume Equal Numbers for Simplicity)</a:t>
            </a:r>
          </a:p>
        </p:txBody>
      </p:sp>
    </p:spTree>
    <p:extLst>
      <p:ext uri="{BB962C8B-B14F-4D97-AF65-F5344CB8AC3E}">
        <p14:creationId xmlns:p14="http://schemas.microsoft.com/office/powerpoint/2010/main" val="254893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Note, for Shifts of the Standard Normal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is Bayes Risk Optimal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Since Likelihood Ratio Solution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(Either Theoretical or Estimated)</a:t>
            </a:r>
          </a:p>
        </p:txBody>
      </p:sp>
    </p:spTree>
    <p:extLst>
      <p:ext uri="{BB962C8B-B14F-4D97-AF65-F5344CB8AC3E}">
        <p14:creationId xmlns:p14="http://schemas.microsoft.com/office/powerpoint/2010/main" val="25930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not use PCA?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Reasonable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Result?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use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Good?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Bad?</a:t>
            </a:r>
          </a:p>
        </p:txBody>
      </p:sp>
      <p:pic>
        <p:nvPicPr>
          <p:cNvPr id="409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7377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Harder Example (slanted clouds):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sz="3200" u="sng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527" r="16058" b="13893"/>
          <a:stretch>
            <a:fillRect/>
          </a:stretch>
        </p:blipFill>
        <p:spPr>
          <a:xfrm>
            <a:off x="2112963" y="1752600"/>
            <a:ext cx="4986337" cy="4991100"/>
          </a:xfrm>
          <a:noFill/>
        </p:spPr>
      </p:pic>
    </p:spTree>
    <p:extLst>
      <p:ext uri="{BB962C8B-B14F-4D97-AF65-F5344CB8AC3E}">
        <p14:creationId xmlns:p14="http://schemas.microsoft.com/office/powerpoint/2010/main" val="14414671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for slanted clouds: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terrible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better?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misses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i="1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6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use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</a:t>
            </a:r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170941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for slanted clouds: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little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better?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misses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i="1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6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to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account for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</a:t>
            </a:r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27648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 Difference &amp; Covariance,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Simplest Approach: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Rescale (standardize) coordinate axes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e. replace (full) data matrix: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𝑋</m:t>
                      </m:r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𝑑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  </m:t>
                      </m:r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→ 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𝑋</m:t>
                      </m:r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Then do Mean Difference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ï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 Bayes Approach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45BE9B-66E1-4E4E-B49F-15CD13ABEE60}"/>
              </a:ext>
            </a:extLst>
          </p:cNvPr>
          <p:cNvSpPr txBox="1"/>
          <p:nvPr/>
        </p:nvSpPr>
        <p:spPr>
          <a:xfrm>
            <a:off x="3756437" y="6248400"/>
            <a:ext cx="500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Name Seems to Be From Above MD Optimality</a:t>
            </a:r>
          </a:p>
        </p:txBody>
      </p:sp>
    </p:spTree>
    <p:extLst>
      <p:ext uri="{BB962C8B-B14F-4D97-AF65-F5344CB8AC3E}">
        <p14:creationId xmlns:p14="http://schemas.microsoft.com/office/powerpoint/2010/main" val="35357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Bayes Reference:</a:t>
            </a:r>
            <a:endParaRPr lang="en-US" sz="3200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dirty="0" err="1">
                <a:solidFill>
                  <a:schemeClr val="bg2"/>
                </a:solidFill>
                <a:latin typeface="Arial" charset="0"/>
                <a:cs typeface="Arial" charset="0"/>
              </a:rPr>
              <a:t>Domingos</a:t>
            </a:r>
            <a:r>
              <a:rPr lang="en-US" sz="3200" dirty="0">
                <a:solidFill>
                  <a:schemeClr val="bg2"/>
                </a:solidFill>
                <a:latin typeface="Arial" charset="0"/>
                <a:cs typeface="Arial" charset="0"/>
              </a:rPr>
              <a:t> &amp; </a:t>
            </a:r>
            <a:r>
              <a:rPr lang="en-US" sz="3200" dirty="0" err="1">
                <a:solidFill>
                  <a:schemeClr val="bg2"/>
                </a:solidFill>
                <a:latin typeface="Arial" charset="0"/>
                <a:cs typeface="Arial" charset="0"/>
              </a:rPr>
              <a:t>Pazzani</a:t>
            </a:r>
            <a:r>
              <a:rPr lang="en-US" sz="3200" dirty="0">
                <a:solidFill>
                  <a:schemeClr val="bg2"/>
                </a:solidFill>
                <a:latin typeface="Arial" charset="0"/>
                <a:cs typeface="Arial" charset="0"/>
              </a:rPr>
              <a:t> (1997)</a:t>
            </a:r>
          </a:p>
          <a:p>
            <a:pPr marL="609600" indent="-609600" algn="ctr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Most sensible contexts:</a:t>
            </a:r>
          </a:p>
          <a:p>
            <a:pPr marL="609600" indent="-609600" eaLnBrk="1" hangingPunct="1"/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Non-comparable data</a:t>
            </a:r>
          </a:p>
          <a:p>
            <a:pPr marL="609600" indent="-609600" eaLnBrk="1" hangingPunct="1"/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E.g. different units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2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with Na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Bayes: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u="sng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adjusts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Variances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Covariances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solve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problem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527" r="16058" b="13893"/>
          <a:stretch>
            <a:fillRect/>
          </a:stretch>
        </p:blipFill>
        <p:spPr>
          <a:xfrm>
            <a:off x="3886200" y="1752600"/>
            <a:ext cx="4986338" cy="4991100"/>
          </a:xfrm>
          <a:noFill/>
        </p:spPr>
      </p:pic>
    </p:spTree>
    <p:extLst>
      <p:ext uri="{BB962C8B-B14F-4D97-AF65-F5344CB8AC3E}">
        <p14:creationId xmlns:p14="http://schemas.microsoft.com/office/powerpoint/2010/main" val="127041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Metrics in Curve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Fisher – </a:t>
                </a:r>
                <a:r>
                  <a:rPr lang="en-US" dirty="0" err="1"/>
                  <a:t>Rao</a:t>
                </a:r>
                <a:r>
                  <a:rPr lang="en-US" dirty="0"/>
                  <a:t> Metric: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Computation Based on SRVF: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I.e. work with SRVF, 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since much easier to compute.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87C363B-C7E9-43C1-8031-45020073190A}"/>
              </a:ext>
            </a:extLst>
          </p:cNvPr>
          <p:cNvGrpSpPr/>
          <p:nvPr/>
        </p:nvGrpSpPr>
        <p:grpSpPr>
          <a:xfrm>
            <a:off x="1219200" y="986135"/>
            <a:ext cx="3651834" cy="918865"/>
            <a:chOff x="1219200" y="986135"/>
            <a:chExt cx="3651834" cy="9188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FAD4842-D801-4CA5-9D83-0A6C098C42C1}"/>
                </a:ext>
              </a:extLst>
            </p:cNvPr>
            <p:cNvSpPr txBox="1"/>
            <p:nvPr/>
          </p:nvSpPr>
          <p:spPr>
            <a:xfrm>
              <a:off x="1219200" y="986135"/>
              <a:ext cx="36518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Caution:  This is Not True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20D4C496-2CDC-4924-8010-E828425DDF21}"/>
                </a:ext>
              </a:extLst>
            </p:cNvPr>
            <p:cNvCxnSpPr>
              <a:stCxn id="2" idx="2"/>
            </p:cNvCxnSpPr>
            <p:nvPr/>
          </p:nvCxnSpPr>
          <p:spPr>
            <a:xfrm>
              <a:off x="3045117" y="1447800"/>
              <a:ext cx="383883" cy="4572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BE87A2-4BBB-4FA3-8D4B-20DEE8D7BE73}"/>
                  </a:ext>
                </a:extLst>
              </p:cNvPr>
              <p:cNvSpPr txBox="1"/>
              <p:nvPr/>
            </p:nvSpPr>
            <p:spPr>
              <a:xfrm>
                <a:off x="5240241" y="990600"/>
                <a:ext cx="35227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solidFill>
                      <a:srgbClr val="C00000"/>
                    </a:solidFill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𝐹𝑅</m:t>
                        </m:r>
                      </m:sub>
                    </m:sSub>
                    <m:d>
                      <m:d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</a:rPr>
                      <m:t>=</m:t>
                    </m:r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BE87A2-4BBB-4FA3-8D4B-20DEE8D7B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241" y="990600"/>
                <a:ext cx="3522759" cy="461665"/>
              </a:xfrm>
              <a:prstGeom prst="rect">
                <a:avLst/>
              </a:prstGeom>
              <a:blipFill>
                <a:blip r:embed="rId3"/>
                <a:stretch>
                  <a:fillRect l="-2249" t="-9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93A951-756D-4957-BA9A-22B362A1B826}"/>
                  </a:ext>
                </a:extLst>
              </p:cNvPr>
              <p:cNvSpPr txBox="1"/>
              <p:nvPr/>
            </p:nvSpPr>
            <p:spPr>
              <a:xfrm>
                <a:off x="5633577" y="1676400"/>
                <a:ext cx="2771207" cy="904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solidFill>
                      <a:srgbClr val="C00000"/>
                    </a:solidFill>
                  </a:rPr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𝐹𝑅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</a:rPr>
                  <a:t> Really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</a:rPr>
                  <a:t> Only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kern="0" baseline="0" dirty="0">
                    <a:solidFill>
                      <a:srgbClr val="C00000"/>
                    </a:solidFill>
                    <a:latin typeface="Arial"/>
                  </a:rPr>
                  <a:t>A</a:t>
                </a:r>
                <a:r>
                  <a:rPr lang="en-US" sz="2400" kern="0" dirty="0">
                    <a:solidFill>
                      <a:srgbClr val="C00000"/>
                    </a:solidFill>
                    <a:latin typeface="Arial"/>
                  </a:rPr>
                  <a:t> Pseudo-metric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93A951-756D-4957-BA9A-22B362A1B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577" y="1676400"/>
                <a:ext cx="2771207" cy="904863"/>
              </a:xfrm>
              <a:prstGeom prst="rect">
                <a:avLst/>
              </a:prstGeom>
              <a:blipFill>
                <a:blip r:embed="rId4"/>
                <a:stretch>
                  <a:fillRect l="-3077" t="-4730" r="-2857" b="-15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DE67C83-0D6F-46F7-A126-8B1EE58DC9F8}"/>
              </a:ext>
            </a:extLst>
          </p:cNvPr>
          <p:cNvSpPr txBox="1"/>
          <p:nvPr/>
        </p:nvSpPr>
        <p:spPr>
          <a:xfrm>
            <a:off x="5410200" y="4200537"/>
            <a:ext cx="3523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C00000"/>
                </a:solidFill>
              </a:rPr>
              <a:t>Could Add Assumptions: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50F125-4046-4FCE-BAC0-0253A12FE60B}"/>
                  </a:ext>
                </a:extLst>
              </p:cNvPr>
              <p:cNvSpPr txBox="1"/>
              <p:nvPr/>
            </p:nvSpPr>
            <p:spPr>
              <a:xfrm>
                <a:off x="6106507" y="4724400"/>
                <a:ext cx="19201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</a:rPr>
                  <a:t>-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</a:rPr>
                  <a:t> a Density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50F125-4046-4FCE-BAC0-0253A12FE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507" y="4724400"/>
                <a:ext cx="1920141" cy="461665"/>
              </a:xfrm>
              <a:prstGeom prst="rect">
                <a:avLst/>
              </a:prstGeom>
              <a:blipFill>
                <a:blip r:embed="rId5"/>
                <a:stretch>
                  <a:fillRect l="-4762" t="-9211" r="-444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B8391A-1F4D-4CCC-A3EB-3CA0CB8AEF9B}"/>
                  </a:ext>
                </a:extLst>
              </p:cNvPr>
              <p:cNvSpPr txBox="1"/>
              <p:nvPr/>
            </p:nvSpPr>
            <p:spPr>
              <a:xfrm>
                <a:off x="6172200" y="5253335"/>
                <a:ext cx="14729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solidFill>
                      <a:srgbClr val="C00000"/>
                    </a:solidFill>
                  </a:rPr>
                  <a:t>- Fix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B8391A-1F4D-4CCC-A3EB-3CA0CB8AE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253335"/>
                <a:ext cx="1472904" cy="461665"/>
              </a:xfrm>
              <a:prstGeom prst="rect">
                <a:avLst/>
              </a:prstGeom>
              <a:blipFill>
                <a:blip r:embed="rId6"/>
                <a:stretch>
                  <a:fillRect l="-6224" t="-9211" r="-332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37701F-4A06-476D-9FA9-234F908916E8}"/>
                  </a:ext>
                </a:extLst>
              </p:cNvPr>
              <p:cNvSpPr txBox="1"/>
              <p:nvPr/>
            </p:nvSpPr>
            <p:spPr>
              <a:xfrm>
                <a:off x="6197346" y="5791200"/>
                <a:ext cx="3099054" cy="51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</a:rPr>
                  <a:t>- Work With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(0)</m:t>
                        </m:r>
                      </m:e>
                    </m:d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37701F-4A06-476D-9FA9-234F90891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346" y="5791200"/>
                <a:ext cx="3099054" cy="517706"/>
              </a:xfrm>
              <a:prstGeom prst="rect">
                <a:avLst/>
              </a:prstGeom>
              <a:blipFill>
                <a:blip r:embed="rId7"/>
                <a:stretch>
                  <a:fillRect l="-3150" t="-470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5812F02-5CB0-4372-9A02-F067A733DEFD}"/>
              </a:ext>
            </a:extLst>
          </p:cNvPr>
          <p:cNvSpPr txBox="1"/>
          <p:nvPr/>
        </p:nvSpPr>
        <p:spPr>
          <a:xfrm>
            <a:off x="2670691" y="6015335"/>
            <a:ext cx="3196709" cy="46166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rgbClr val="C00000"/>
                </a:solidFill>
                <a:latin typeface="Arial"/>
              </a:rPr>
              <a:t>Thanks to Bongsoo Yi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755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Solution: Linear Discriminant Analysis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Gets the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i="1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does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work?</a:t>
            </a: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31872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common terminology (for LDA):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Paper:     Fisher (1936)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1DEB9-A37F-4404-B350-B11D2ED22E0B}"/>
              </a:ext>
            </a:extLst>
          </p:cNvPr>
          <p:cNvSpPr txBox="1"/>
          <p:nvPr/>
        </p:nvSpPr>
        <p:spPr>
          <a:xfrm>
            <a:off x="3657600" y="4114800"/>
            <a:ext cx="369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Published in </a:t>
            </a:r>
            <a:r>
              <a:rPr lang="en-US" i="1" dirty="0">
                <a:solidFill>
                  <a:schemeClr val="bg2"/>
                </a:solidFill>
              </a:rPr>
              <a:t>Annals of Eugenics</a:t>
            </a:r>
            <a:r>
              <a:rPr lang="en-US" dirty="0">
                <a:solidFill>
                  <a:schemeClr val="bg2"/>
                </a:solidFill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9582F-ABD1-4595-B6E2-01F2DB8B5A1B}"/>
              </a:ext>
            </a:extLst>
          </p:cNvPr>
          <p:cNvSpPr txBox="1"/>
          <p:nvPr/>
        </p:nvSpPr>
        <p:spPr>
          <a:xfrm>
            <a:off x="2314854" y="4800600"/>
            <a:ext cx="5673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Founding Father of Both Statistics and Genetics, Now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Discredited Over Eugenics = Racist Pseudo-Science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B27F6-A790-48EA-B146-9E5306E7D5B6}"/>
              </a:ext>
            </a:extLst>
          </p:cNvPr>
          <p:cNvSpPr txBox="1"/>
          <p:nvPr/>
        </p:nvSpPr>
        <p:spPr>
          <a:xfrm>
            <a:off x="2362200" y="5791200"/>
            <a:ext cx="598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(Also Tried to Disprove Evidence of Harm from Smoking)</a:t>
            </a:r>
            <a:endParaRPr lang="en-US" dirty="0"/>
          </a:p>
        </p:txBody>
      </p:sp>
      <p:pic>
        <p:nvPicPr>
          <p:cNvPr id="6" name="Picture 5" descr="A person with a beard and glasses&#10;&#10;Description automatically generated with medium confidence">
            <a:extLst>
              <a:ext uri="{FF2B5EF4-FFF2-40B4-BE49-F238E27FC236}">
                <a16:creationId xmlns:a16="http://schemas.microsoft.com/office/drawing/2014/main" id="{99E6C5F5-2CBD-4D10-9CC7-FA7BB2AF4A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2" t="1849" r="18333" b="36062"/>
          <a:stretch/>
        </p:blipFill>
        <p:spPr>
          <a:xfrm>
            <a:off x="398106" y="4191000"/>
            <a:ext cx="173549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r>
              <a:rPr lang="en-US" dirty="0"/>
              <a:t>12:05    Younghoon Kim</a:t>
            </a:r>
            <a:r>
              <a:rPr lang="en-US" dirty="0">
                <a:effectLst/>
              </a:rPr>
              <a:t>:  Simultaneous Component Analysis for Joint and Individual Models</a:t>
            </a:r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r>
              <a:rPr lang="en-US" dirty="0">
                <a:effectLst/>
              </a:rPr>
              <a:t>12:10   </a:t>
            </a:r>
            <a:r>
              <a:rPr lang="en-US" dirty="0"/>
              <a:t> Hong Dang</a:t>
            </a:r>
            <a:r>
              <a:rPr lang="en-US" dirty="0">
                <a:effectLst/>
              </a:rPr>
              <a:t>:  Single-cell RNA-seq from SARS-CoV-2 infected human airway epithelial cells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Next Class:     Kenya Vazquez Martinez</a:t>
            </a:r>
          </a:p>
          <a:p>
            <a:pPr algn="ctr" eaLnBrk="1" hangingPunct="1">
              <a:buFontTx/>
              <a:buNone/>
            </a:pPr>
            <a:r>
              <a:rPr lang="en-US" dirty="0"/>
              <a:t>,   </a:t>
            </a:r>
          </a:p>
        </p:txBody>
      </p:sp>
    </p:spTree>
    <p:extLst>
      <p:ext uri="{BB962C8B-B14F-4D97-AF65-F5344CB8AC3E}">
        <p14:creationId xmlns:p14="http://schemas.microsoft.com/office/powerpoint/2010/main" val="9266559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Homework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153400" cy="4525963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60000"/>
                  </a:lnSpc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(c)    Show the Amplitude Metric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Satisfies the Metric Properties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(i.e. Really is a </a:t>
                </a:r>
                <a:r>
                  <a:rPr lang="en-US" i="1" dirty="0">
                    <a:solidFill>
                      <a:srgbClr val="FFFF00"/>
                    </a:solidFill>
                  </a:rPr>
                  <a:t>Distance Measure</a:t>
                </a:r>
                <a:r>
                  <a:rPr lang="en-US" dirty="0">
                    <a:solidFill>
                      <a:srgbClr val="FFFF00"/>
                    </a:solidFill>
                  </a:rPr>
                  <a:t>)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(Hints on Sakai Page)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153400" cy="4525963"/>
              </a:xfrm>
              <a:blipFill>
                <a:blip r:embed="rId3"/>
                <a:stretch>
                  <a:fillRect l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4B43EC2-44CF-46A3-B03F-6076ABE6B4AE}"/>
              </a:ext>
            </a:extLst>
          </p:cNvPr>
          <p:cNvSpPr txBox="1"/>
          <p:nvPr/>
        </p:nvSpPr>
        <p:spPr>
          <a:xfrm>
            <a:off x="6417052" y="4648200"/>
            <a:ext cx="2201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Due:  Mar. 10,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11:00AM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E26399-1A44-48B7-92AD-EA49209791D9}"/>
              </a:ext>
            </a:extLst>
          </p:cNvPr>
          <p:cNvGrpSpPr/>
          <p:nvPr/>
        </p:nvGrpSpPr>
        <p:grpSpPr>
          <a:xfrm>
            <a:off x="525063" y="304800"/>
            <a:ext cx="8009337" cy="5867400"/>
            <a:chOff x="525063" y="304800"/>
            <a:chExt cx="8009337" cy="58674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2F1F71A-53E4-47DE-BE6D-CC756C4895C2}"/>
                </a:ext>
              </a:extLst>
            </p:cNvPr>
            <p:cNvCxnSpPr/>
            <p:nvPr/>
          </p:nvCxnSpPr>
          <p:spPr>
            <a:xfrm>
              <a:off x="609600" y="457200"/>
              <a:ext cx="7924800" cy="5715000"/>
            </a:xfrm>
            <a:prstGeom prst="line">
              <a:avLst/>
            </a:prstGeom>
            <a:ln w="190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6AD56E3-8711-4211-9FC4-37AC708C7D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063" y="304800"/>
              <a:ext cx="8009337" cy="5638800"/>
            </a:xfrm>
            <a:prstGeom prst="line">
              <a:avLst/>
            </a:prstGeom>
            <a:ln w="190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6554F08-6148-45A1-9496-BE507470EC62}"/>
              </a:ext>
            </a:extLst>
          </p:cNvPr>
          <p:cNvSpPr txBox="1"/>
          <p:nvPr/>
        </p:nvSpPr>
        <p:spPr>
          <a:xfrm>
            <a:off x="2021161" y="5410200"/>
            <a:ext cx="53555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Don’t Turn In, or Will Accept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Anything Already Turned In</a:t>
            </a:r>
          </a:p>
        </p:txBody>
      </p:sp>
    </p:spTree>
    <p:extLst>
      <p:ext uri="{BB962C8B-B14F-4D97-AF65-F5344CB8AC3E}">
        <p14:creationId xmlns:p14="http://schemas.microsoft.com/office/powerpoint/2010/main" val="2115949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Mean in Curve Quotient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Given Equivalence Class Data Objects: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⋯,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The </a:t>
                </a:r>
                <a:r>
                  <a:rPr lang="en-US" dirty="0" err="1"/>
                  <a:t>Karcher</a:t>
                </a:r>
                <a:r>
                  <a:rPr lang="en-US" dirty="0"/>
                  <a:t> Mean is: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𝑎𝑟𝑔𝑚𝑖𝑛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8036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20334</TotalTime>
  <Words>2108</Words>
  <Application>Microsoft Office PowerPoint</Application>
  <PresentationFormat>On-screen Show (4:3)</PresentationFormat>
  <Paragraphs>630</Paragraphs>
  <Slides>72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72</vt:i4>
      </vt:variant>
    </vt:vector>
  </HeadingPairs>
  <TitlesOfParts>
    <vt:vector size="82" baseType="lpstr">
      <vt:lpstr>Arial</vt:lpstr>
      <vt:lpstr>Arial Unicode MS</vt:lpstr>
      <vt:lpstr>Cambria Math</vt:lpstr>
      <vt:lpstr>Tahoma</vt:lpstr>
      <vt:lpstr>Times New Roman</vt:lpstr>
      <vt:lpstr>Wingdings</vt:lpstr>
      <vt:lpstr>2_Default Design</vt:lpstr>
      <vt:lpstr>Default Design</vt:lpstr>
      <vt:lpstr>5_Default Design</vt:lpstr>
      <vt:lpstr>1_Default Design</vt:lpstr>
      <vt:lpstr>Statistics – O. R. 881 Object Oriented Data Analysis</vt:lpstr>
      <vt:lpstr>Current Sections in Textbook</vt:lpstr>
      <vt:lpstr>General Amp - Phase Context</vt:lpstr>
      <vt:lpstr>Data Objects I</vt:lpstr>
      <vt:lpstr>Metrics in Curve Space</vt:lpstr>
      <vt:lpstr>Metrics in Curve Space</vt:lpstr>
      <vt:lpstr>Metrics in Curve Space</vt:lpstr>
      <vt:lpstr>Homework 5</vt:lpstr>
      <vt:lpstr>Mean in Curve Quotient Space</vt:lpstr>
      <vt:lpstr>Mean in Curve Quotient Space</vt:lpstr>
      <vt:lpstr>More Data Objects </vt:lpstr>
      <vt:lpstr>More Data Objects </vt:lpstr>
      <vt:lpstr>More Data Objects </vt:lpstr>
      <vt:lpstr>Functional Data Analysis</vt:lpstr>
      <vt:lpstr>Shifted Betas Example</vt:lpstr>
      <vt:lpstr>Shifted Betas Example</vt:lpstr>
      <vt:lpstr>Shifted Betas Example</vt:lpstr>
      <vt:lpstr>Shifted Betas Example</vt:lpstr>
      <vt:lpstr>Shifted Betas Example</vt:lpstr>
      <vt:lpstr>TIC testbed</vt:lpstr>
      <vt:lpstr>TIC testbed</vt:lpstr>
      <vt:lpstr>Refined Calculations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PNS on SRVF Sphere</vt:lpstr>
      <vt:lpstr>Juggling Data</vt:lpstr>
      <vt:lpstr>Juggling Data</vt:lpstr>
      <vt:lpstr>Juggling Data</vt:lpstr>
      <vt:lpstr>Juggling Data</vt:lpstr>
      <vt:lpstr>Juggling Data</vt:lpstr>
      <vt:lpstr>References for Much More</vt:lpstr>
      <vt:lpstr>Overview</vt:lpstr>
      <vt:lpstr>Return to Big Picture</vt:lpstr>
      <vt:lpstr>Classification - Discrimination</vt:lpstr>
      <vt:lpstr>Classification - Discrimination</vt:lpstr>
      <vt:lpstr>Classification - Discrimination</vt:lpstr>
      <vt:lpstr>Classification - Discrimination</vt:lpstr>
      <vt:lpstr>Classification - Discrimination</vt:lpstr>
      <vt:lpstr>Classification (i.e. discrimination)</vt:lpstr>
      <vt:lpstr>Classification (i.e. discrimination)</vt:lpstr>
      <vt:lpstr>Classification (i.e. discrimination)</vt:lpstr>
      <vt:lpstr>Classification (i.e. discrimination)</vt:lpstr>
      <vt:lpstr>Classification (i.e. discrimination)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Linear Discriminant Analysis</vt:lpstr>
      <vt:lpstr>Participant Presentations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642</cp:revision>
  <dcterms:created xsi:type="dcterms:W3CDTF">2001-06-08T01:38:43Z</dcterms:created>
  <dcterms:modified xsi:type="dcterms:W3CDTF">2022-03-01T22:41:21Z</dcterms:modified>
</cp:coreProperties>
</file>