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931" r:id="rId2"/>
    <p:sldMasterId id="2147483969" r:id="rId3"/>
    <p:sldMasterId id="2147483981" r:id="rId4"/>
    <p:sldMasterId id="2147483994" r:id="rId5"/>
    <p:sldMasterId id="2147484006" r:id="rId6"/>
    <p:sldMasterId id="2147484020" r:id="rId7"/>
    <p:sldMasterId id="2147484047" r:id="rId8"/>
    <p:sldMasterId id="2147484059" r:id="rId9"/>
    <p:sldMasterId id="2147484073" r:id="rId10"/>
    <p:sldMasterId id="2147484087" r:id="rId11"/>
  </p:sldMasterIdLst>
  <p:notesMasterIdLst>
    <p:notesMasterId r:id="rId201"/>
  </p:notesMasterIdLst>
  <p:sldIdLst>
    <p:sldId id="262" r:id="rId12"/>
    <p:sldId id="1056" r:id="rId13"/>
    <p:sldId id="1063" r:id="rId14"/>
    <p:sldId id="1234" r:id="rId15"/>
    <p:sldId id="1298" r:id="rId16"/>
    <p:sldId id="1310" r:id="rId17"/>
    <p:sldId id="1311" r:id="rId18"/>
    <p:sldId id="1107" r:id="rId19"/>
    <p:sldId id="1109" r:id="rId20"/>
    <p:sldId id="1110" r:id="rId21"/>
    <p:sldId id="1111" r:id="rId22"/>
    <p:sldId id="1112" r:id="rId23"/>
    <p:sldId id="1113" r:id="rId24"/>
    <p:sldId id="1114" r:id="rId25"/>
    <p:sldId id="1115" r:id="rId26"/>
    <p:sldId id="1116" r:id="rId27"/>
    <p:sldId id="1117" r:id="rId28"/>
    <p:sldId id="1118" r:id="rId29"/>
    <p:sldId id="1119" r:id="rId30"/>
    <p:sldId id="1120" r:id="rId31"/>
    <p:sldId id="1121" r:id="rId32"/>
    <p:sldId id="1122" r:id="rId33"/>
    <p:sldId id="1123" r:id="rId34"/>
    <p:sldId id="1124" r:id="rId35"/>
    <p:sldId id="1125" r:id="rId36"/>
    <p:sldId id="1126" r:id="rId37"/>
    <p:sldId id="1127" r:id="rId38"/>
    <p:sldId id="1128" r:id="rId39"/>
    <p:sldId id="1129" r:id="rId40"/>
    <p:sldId id="1130" r:id="rId41"/>
    <p:sldId id="1133" r:id="rId42"/>
    <p:sldId id="1134" r:id="rId43"/>
    <p:sldId id="1135" r:id="rId44"/>
    <p:sldId id="1136" r:id="rId45"/>
    <p:sldId id="1137" r:id="rId46"/>
    <p:sldId id="1138" r:id="rId47"/>
    <p:sldId id="1139" r:id="rId48"/>
    <p:sldId id="1140" r:id="rId49"/>
    <p:sldId id="1141" r:id="rId50"/>
    <p:sldId id="1142" r:id="rId51"/>
    <p:sldId id="1143" r:id="rId52"/>
    <p:sldId id="1144" r:id="rId53"/>
    <p:sldId id="1145" r:id="rId54"/>
    <p:sldId id="1521" r:id="rId55"/>
    <p:sldId id="1522" r:id="rId56"/>
    <p:sldId id="1523" r:id="rId57"/>
    <p:sldId id="1526" r:id="rId58"/>
    <p:sldId id="1527" r:id="rId59"/>
    <p:sldId id="1525" r:id="rId60"/>
    <p:sldId id="1528" r:id="rId61"/>
    <p:sldId id="1524" r:id="rId62"/>
    <p:sldId id="1495" r:id="rId63"/>
    <p:sldId id="1529" r:id="rId64"/>
    <p:sldId id="1530" r:id="rId65"/>
    <p:sldId id="1532" r:id="rId66"/>
    <p:sldId id="1537" r:id="rId67"/>
    <p:sldId id="1538" r:id="rId68"/>
    <p:sldId id="1539" r:id="rId69"/>
    <p:sldId id="1540" r:id="rId70"/>
    <p:sldId id="1541" r:id="rId71"/>
    <p:sldId id="1542" r:id="rId72"/>
    <p:sldId id="1544" r:id="rId73"/>
    <p:sldId id="1543" r:id="rId74"/>
    <p:sldId id="1545" r:id="rId75"/>
    <p:sldId id="1547" r:id="rId76"/>
    <p:sldId id="1546" r:id="rId77"/>
    <p:sldId id="1548" r:id="rId78"/>
    <p:sldId id="1549" r:id="rId79"/>
    <p:sldId id="1550" r:id="rId80"/>
    <p:sldId id="1551" r:id="rId81"/>
    <p:sldId id="1552" r:id="rId82"/>
    <p:sldId id="1597" r:id="rId83"/>
    <p:sldId id="1554" r:id="rId84"/>
    <p:sldId id="1553" r:id="rId85"/>
    <p:sldId id="1555" r:id="rId86"/>
    <p:sldId id="1559" r:id="rId87"/>
    <p:sldId id="1558" r:id="rId88"/>
    <p:sldId id="1556" r:id="rId89"/>
    <p:sldId id="1557" r:id="rId90"/>
    <p:sldId id="1560" r:id="rId91"/>
    <p:sldId id="1561" r:id="rId92"/>
    <p:sldId id="1562" r:id="rId93"/>
    <p:sldId id="1565" r:id="rId94"/>
    <p:sldId id="1564" r:id="rId95"/>
    <p:sldId id="1566" r:id="rId96"/>
    <p:sldId id="1567" r:id="rId97"/>
    <p:sldId id="1568" r:id="rId98"/>
    <p:sldId id="1569" r:id="rId99"/>
    <p:sldId id="1570" r:id="rId100"/>
    <p:sldId id="1572" r:id="rId101"/>
    <p:sldId id="1571" r:id="rId102"/>
    <p:sldId id="1585" r:id="rId103"/>
    <p:sldId id="1575" r:id="rId104"/>
    <p:sldId id="1573" r:id="rId105"/>
    <p:sldId id="1574" r:id="rId106"/>
    <p:sldId id="1576" r:id="rId107"/>
    <p:sldId id="1577" r:id="rId108"/>
    <p:sldId id="1578" r:id="rId109"/>
    <p:sldId id="1579" r:id="rId110"/>
    <p:sldId id="1580" r:id="rId111"/>
    <p:sldId id="1581" r:id="rId112"/>
    <p:sldId id="1582" r:id="rId113"/>
    <p:sldId id="1583" r:id="rId114"/>
    <p:sldId id="1584" r:id="rId115"/>
    <p:sldId id="1312" r:id="rId116"/>
    <p:sldId id="1588" r:id="rId117"/>
    <p:sldId id="1587" r:id="rId118"/>
    <p:sldId id="1586" r:id="rId119"/>
    <p:sldId id="1313" r:id="rId120"/>
    <p:sldId id="1314" r:id="rId121"/>
    <p:sldId id="1590" r:id="rId122"/>
    <p:sldId id="1589" r:id="rId123"/>
    <p:sldId id="1315" r:id="rId124"/>
    <p:sldId id="1316" r:id="rId125"/>
    <p:sldId id="1592" r:id="rId126"/>
    <p:sldId id="1591" r:id="rId127"/>
    <p:sldId id="1317" r:id="rId128"/>
    <p:sldId id="1595" r:id="rId129"/>
    <p:sldId id="1594" r:id="rId130"/>
    <p:sldId id="1593" r:id="rId131"/>
    <p:sldId id="1318" r:id="rId132"/>
    <p:sldId id="1319" r:id="rId133"/>
    <p:sldId id="1320" r:id="rId134"/>
    <p:sldId id="1321" r:id="rId135"/>
    <p:sldId id="1322" r:id="rId136"/>
    <p:sldId id="1323" r:id="rId137"/>
    <p:sldId id="1324" r:id="rId138"/>
    <p:sldId id="1325" r:id="rId139"/>
    <p:sldId id="1326" r:id="rId140"/>
    <p:sldId id="1327" r:id="rId141"/>
    <p:sldId id="1329" r:id="rId142"/>
    <p:sldId id="1330" r:id="rId143"/>
    <p:sldId id="1331" r:id="rId144"/>
    <p:sldId id="1332" r:id="rId145"/>
    <p:sldId id="1333" r:id="rId146"/>
    <p:sldId id="1334" r:id="rId147"/>
    <p:sldId id="1335" r:id="rId148"/>
    <p:sldId id="1336" r:id="rId149"/>
    <p:sldId id="1337" r:id="rId150"/>
    <p:sldId id="1338" r:id="rId151"/>
    <p:sldId id="1339" r:id="rId152"/>
    <p:sldId id="1340" r:id="rId153"/>
    <p:sldId id="1341" r:id="rId154"/>
    <p:sldId id="1342" r:id="rId155"/>
    <p:sldId id="1343" r:id="rId156"/>
    <p:sldId id="1344" r:id="rId157"/>
    <p:sldId id="1345" r:id="rId158"/>
    <p:sldId id="1346" r:id="rId159"/>
    <p:sldId id="1347" r:id="rId160"/>
    <p:sldId id="1348" r:id="rId161"/>
    <p:sldId id="1349" r:id="rId162"/>
    <p:sldId id="1350" r:id="rId163"/>
    <p:sldId id="1351" r:id="rId164"/>
    <p:sldId id="1352" r:id="rId165"/>
    <p:sldId id="1353" r:id="rId166"/>
    <p:sldId id="1354" r:id="rId167"/>
    <p:sldId id="1356" r:id="rId168"/>
    <p:sldId id="1357" r:id="rId169"/>
    <p:sldId id="1358" r:id="rId170"/>
    <p:sldId id="1359" r:id="rId171"/>
    <p:sldId id="1360" r:id="rId172"/>
    <p:sldId id="1361" r:id="rId173"/>
    <p:sldId id="1362" r:id="rId174"/>
    <p:sldId id="1363" r:id="rId175"/>
    <p:sldId id="1364" r:id="rId176"/>
    <p:sldId id="1365" r:id="rId177"/>
    <p:sldId id="1366" r:id="rId178"/>
    <p:sldId id="1367" r:id="rId179"/>
    <p:sldId id="1368" r:id="rId180"/>
    <p:sldId id="1369" r:id="rId181"/>
    <p:sldId id="1370" r:id="rId182"/>
    <p:sldId id="1371" r:id="rId183"/>
    <p:sldId id="1372" r:id="rId184"/>
    <p:sldId id="1373" r:id="rId185"/>
    <p:sldId id="1374" r:id="rId186"/>
    <p:sldId id="1375" r:id="rId187"/>
    <p:sldId id="1376" r:id="rId188"/>
    <p:sldId id="1377" r:id="rId189"/>
    <p:sldId id="1378" r:id="rId190"/>
    <p:sldId id="1379" r:id="rId191"/>
    <p:sldId id="1380" r:id="rId192"/>
    <p:sldId id="1381" r:id="rId193"/>
    <p:sldId id="1382" r:id="rId194"/>
    <p:sldId id="1383" r:id="rId195"/>
    <p:sldId id="1384" r:id="rId196"/>
    <p:sldId id="1385" r:id="rId197"/>
    <p:sldId id="1386" r:id="rId198"/>
    <p:sldId id="1387" r:id="rId199"/>
    <p:sldId id="1388" r:id="rId2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FF"/>
    <a:srgbClr val="00FF00"/>
    <a:srgbClr val="D357FF"/>
    <a:srgbClr val="99FF99"/>
    <a:srgbClr val="FFB279"/>
    <a:srgbClr val="DA71FF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63" Type="http://schemas.openxmlformats.org/officeDocument/2006/relationships/slide" Target="slides/slide52.xml"/><Relationship Id="rId84" Type="http://schemas.openxmlformats.org/officeDocument/2006/relationships/slide" Target="slides/slide73.xml"/><Relationship Id="rId138" Type="http://schemas.openxmlformats.org/officeDocument/2006/relationships/slide" Target="slides/slide127.xml"/><Relationship Id="rId159" Type="http://schemas.openxmlformats.org/officeDocument/2006/relationships/slide" Target="slides/slide148.xml"/><Relationship Id="rId170" Type="http://schemas.openxmlformats.org/officeDocument/2006/relationships/slide" Target="slides/slide159.xml"/><Relationship Id="rId191" Type="http://schemas.openxmlformats.org/officeDocument/2006/relationships/slide" Target="slides/slide180.xml"/><Relationship Id="rId205" Type="http://schemas.openxmlformats.org/officeDocument/2006/relationships/tableStyles" Target="tableStyles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slide" Target="slides/slide133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60" Type="http://schemas.openxmlformats.org/officeDocument/2006/relationships/slide" Target="slides/slide149.xml"/><Relationship Id="rId165" Type="http://schemas.openxmlformats.org/officeDocument/2006/relationships/slide" Target="slides/slide154.xml"/><Relationship Id="rId181" Type="http://schemas.openxmlformats.org/officeDocument/2006/relationships/slide" Target="slides/slide170.xml"/><Relationship Id="rId186" Type="http://schemas.openxmlformats.org/officeDocument/2006/relationships/slide" Target="slides/slide175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55" Type="http://schemas.openxmlformats.org/officeDocument/2006/relationships/slide" Target="slides/slide144.xml"/><Relationship Id="rId171" Type="http://schemas.openxmlformats.org/officeDocument/2006/relationships/slide" Target="slides/slide160.xml"/><Relationship Id="rId176" Type="http://schemas.openxmlformats.org/officeDocument/2006/relationships/slide" Target="slides/slide165.xml"/><Relationship Id="rId192" Type="http://schemas.openxmlformats.org/officeDocument/2006/relationships/slide" Target="slides/slide181.xml"/><Relationship Id="rId197" Type="http://schemas.openxmlformats.org/officeDocument/2006/relationships/slide" Target="slides/slide186.xml"/><Relationship Id="rId201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61" Type="http://schemas.openxmlformats.org/officeDocument/2006/relationships/slide" Target="slides/slide150.xml"/><Relationship Id="rId166" Type="http://schemas.openxmlformats.org/officeDocument/2006/relationships/slide" Target="slides/slide155.xml"/><Relationship Id="rId182" Type="http://schemas.openxmlformats.org/officeDocument/2006/relationships/slide" Target="slides/slide171.xml"/><Relationship Id="rId187" Type="http://schemas.openxmlformats.org/officeDocument/2006/relationships/slide" Target="slides/slide1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51" Type="http://schemas.openxmlformats.org/officeDocument/2006/relationships/slide" Target="slides/slide140.xml"/><Relationship Id="rId156" Type="http://schemas.openxmlformats.org/officeDocument/2006/relationships/slide" Target="slides/slide145.xml"/><Relationship Id="rId177" Type="http://schemas.openxmlformats.org/officeDocument/2006/relationships/slide" Target="slides/slide166.xml"/><Relationship Id="rId198" Type="http://schemas.openxmlformats.org/officeDocument/2006/relationships/slide" Target="slides/slide187.xml"/><Relationship Id="rId172" Type="http://schemas.openxmlformats.org/officeDocument/2006/relationships/slide" Target="slides/slide161.xml"/><Relationship Id="rId193" Type="http://schemas.openxmlformats.org/officeDocument/2006/relationships/slide" Target="slides/slide182.xml"/><Relationship Id="rId202" Type="http://schemas.openxmlformats.org/officeDocument/2006/relationships/presProps" Target="presProps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167" Type="http://schemas.openxmlformats.org/officeDocument/2006/relationships/slide" Target="slides/slide156.xml"/><Relationship Id="rId188" Type="http://schemas.openxmlformats.org/officeDocument/2006/relationships/slide" Target="slides/slide1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162" Type="http://schemas.openxmlformats.org/officeDocument/2006/relationships/slide" Target="slides/slide151.xml"/><Relationship Id="rId183" Type="http://schemas.openxmlformats.org/officeDocument/2006/relationships/slide" Target="slides/slide1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157" Type="http://schemas.openxmlformats.org/officeDocument/2006/relationships/slide" Target="slides/slide146.xml"/><Relationship Id="rId178" Type="http://schemas.openxmlformats.org/officeDocument/2006/relationships/slide" Target="slides/slide167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slide" Target="slides/slide141.xml"/><Relationship Id="rId173" Type="http://schemas.openxmlformats.org/officeDocument/2006/relationships/slide" Target="slides/slide162.xml"/><Relationship Id="rId194" Type="http://schemas.openxmlformats.org/officeDocument/2006/relationships/slide" Target="slides/slide183.xml"/><Relationship Id="rId199" Type="http://schemas.openxmlformats.org/officeDocument/2006/relationships/slide" Target="slides/slide188.xml"/><Relationship Id="rId203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168" Type="http://schemas.openxmlformats.org/officeDocument/2006/relationships/slide" Target="slides/slide1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163" Type="http://schemas.openxmlformats.org/officeDocument/2006/relationships/slide" Target="slides/slide152.xml"/><Relationship Id="rId184" Type="http://schemas.openxmlformats.org/officeDocument/2006/relationships/slide" Target="slides/slide173.xml"/><Relationship Id="rId189" Type="http://schemas.openxmlformats.org/officeDocument/2006/relationships/slide" Target="slides/slide17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158" Type="http://schemas.openxmlformats.org/officeDocument/2006/relationships/slide" Target="slides/slide147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53" Type="http://schemas.openxmlformats.org/officeDocument/2006/relationships/slide" Target="slides/slide142.xml"/><Relationship Id="rId174" Type="http://schemas.openxmlformats.org/officeDocument/2006/relationships/slide" Target="slides/slide163.xml"/><Relationship Id="rId179" Type="http://schemas.openxmlformats.org/officeDocument/2006/relationships/slide" Target="slides/slide168.xml"/><Relationship Id="rId195" Type="http://schemas.openxmlformats.org/officeDocument/2006/relationships/slide" Target="slides/slide184.xml"/><Relationship Id="rId190" Type="http://schemas.openxmlformats.org/officeDocument/2006/relationships/slide" Target="slides/slide179.xml"/><Relationship Id="rId204" Type="http://schemas.openxmlformats.org/officeDocument/2006/relationships/theme" Target="theme/theme1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64" Type="http://schemas.openxmlformats.org/officeDocument/2006/relationships/slide" Target="slides/slide153.xml"/><Relationship Id="rId169" Type="http://schemas.openxmlformats.org/officeDocument/2006/relationships/slide" Target="slides/slide158.xml"/><Relationship Id="rId185" Type="http://schemas.openxmlformats.org/officeDocument/2006/relationships/slide" Target="slides/slide1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9.xml"/><Relationship Id="rId26" Type="http://schemas.openxmlformats.org/officeDocument/2006/relationships/slide" Target="slides/slide15.xml"/><Relationship Id="rId47" Type="http://schemas.openxmlformats.org/officeDocument/2006/relationships/slide" Target="slides/slide36.xml"/><Relationship Id="rId68" Type="http://schemas.openxmlformats.org/officeDocument/2006/relationships/slide" Target="slides/slide57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54" Type="http://schemas.openxmlformats.org/officeDocument/2006/relationships/slide" Target="slides/slide143.xml"/><Relationship Id="rId175" Type="http://schemas.openxmlformats.org/officeDocument/2006/relationships/slide" Target="slides/slide164.xml"/><Relationship Id="rId196" Type="http://schemas.openxmlformats.org/officeDocument/2006/relationships/slide" Target="slides/slide185.xml"/><Relationship Id="rId200" Type="http://schemas.openxmlformats.org/officeDocument/2006/relationships/slide" Target="slides/slide1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3.wmf"/><Relationship Id="rId5" Type="http://schemas.openxmlformats.org/officeDocument/2006/relationships/image" Target="../media/image74.wmf"/><Relationship Id="rId4" Type="http://schemas.openxmlformats.org/officeDocument/2006/relationships/image" Target="../media/image7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69.wmf"/><Relationship Id="rId1" Type="http://schemas.openxmlformats.org/officeDocument/2006/relationships/image" Target="../media/image7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7C1B90-199B-4464-9A08-09B3DB4124A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88E875-BC31-41C0-BF00-DAF17683F446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4F4371-70AC-48FA-AFA4-6D2A3DA62B3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09B6D1-92B5-489A-90D6-B45536D44EBE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9756C1-C758-4DAC-BC51-C95187BAA5DE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42307B-04F5-4BA9-A28C-59E0C142CCD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9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08D389-A050-48D8-9985-35F588F29E04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808212-700A-44CF-BE17-7B1A921DFDE4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EA2B8C-F027-4B2C-8E4F-2B4A4603A67F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2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44EC43-F8E1-4975-953C-8AD2007FAB5F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DA9258-5766-458A-A4E1-40BD7262860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D46E00-B4DA-4D56-A429-168CA276921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029421-DF29-4EB3-8133-1DCA48A62B0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6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6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87936A-8621-44E5-A290-9EEADAA6DDF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FF9D6F-811F-4CE8-82B8-E01F0D308AEC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8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602691-D214-48C2-A23E-3EA63CA33799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9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22A39E-8683-4FAA-969A-ECBF79C90E1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CA3FB5-5AE2-41FC-ACE8-7F3CBDD9D4EE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1275EB-D57E-497C-A7B8-D47DF785240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09B3A1-A934-4D8C-A878-BA42EB500C2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3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76843A-A35C-462D-BF91-49EE1115E1B6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4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8A12A0-3EEB-4F3C-B877-711DB800BAEC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FE393D-BD5E-43F6-996A-FB0FFA36468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5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D29D31-36A3-4493-958F-29C8A59AE26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6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220E4C-2871-4C7E-906B-B5D43ED9CC8F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C9D4AB-7B26-4438-8C45-075EBBA5C3FA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169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9FC247-4D2A-4353-AE45-EC64A9C21F6C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2F7DB9-800D-4538-925B-A80C4C8DA7F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8EF783-7989-4470-AF2E-67924156BF0C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1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E03F4E-66EB-4F89-B5B1-8189A0BB4F2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2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308AF9-96CF-4854-AC8F-48F934721E1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3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4DCAE1-4A9C-432B-A816-1CB2FE65045A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4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12E5BE-0AA1-4C91-8DE9-705B8BF9C07C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A36E03-9FDA-4966-8E12-208B6AF611E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74B1B5-B7CB-4FED-8043-6AD6339DD0B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177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231C5E-64B1-4F6C-9909-D6C305B9330D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178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4184EB-CF51-4195-8F6C-ED6CA26F0B29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179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37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1F192E-B2D8-4CE9-A571-7015CAF437AC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180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38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8E9D41-4C03-4DA0-A0E9-48D62771AB76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181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1713E4-F860-439E-92BA-4BBC15350C35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182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34649B-95C3-4053-827F-51B1D3353D14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183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42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B61464-81F3-4E31-BBA5-023AA6127D28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184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43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10E9B9-82E0-4FE1-964B-4F07B100246D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185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44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CC4AB9-9E73-4D72-B0FA-C476D301E2A1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186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45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B5338D-7DF9-4C45-985F-6DACECCC597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8B2BBD-A024-4AF1-ADE0-C2A2E462F0CE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187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CDBD72-1C8C-4252-B19E-809670DC1CB3}" type="slidenum">
              <a:rPr lang="ko-KR" altLang="en-US" sz="1200">
                <a:solidFill>
                  <a:srgbClr val="000000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188</a:t>
            </a:fld>
            <a:endParaRPr lang="en-US" altLang="ko-KR" sz="1200">
              <a:solidFill>
                <a:srgbClr val="000000"/>
              </a:solidFill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347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521E8B-3784-4A14-A181-B0E350EAACC9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189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B44FBB-CE40-422A-AE2D-C10F87BCA5F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F63044-2388-443F-90D9-AFE76E2D8EF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DF654F-2A01-4CA9-B724-A2B24CDDDE0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51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015486F-C9CD-456E-85A8-F2558DD563AF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18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6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7FBCCE5-FA3E-4841-85FA-B134FAD0CB5E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6F767F-7DB5-4E93-8C07-A02FDEEBC8E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7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743CD52-EEE2-48EB-BBA0-5D7687E607C1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20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8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82BFCE6-F5AE-44BB-94A6-7EF3309EE129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21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9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2183913-A972-43B4-81AC-3DFC620A3F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22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0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5BF3EA1-0C48-4570-A51C-00C177E4846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23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13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E83A3F4-9291-4289-917F-39DAC039AC36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24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23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052942C-DA7D-4F45-90BC-E50B38986871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25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3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2EFD2F9-8F96-465D-948B-CD8E2DC1FFE9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26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4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6A9F7D7-A56A-442A-A597-B21EDAC0AF29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27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B6D4E39-B8D6-484E-9AAB-4CDCB09CCE5F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28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6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FAEE9CD-87C0-4286-9137-515585E6823D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29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D285B3-FFC8-490B-BCA5-53966390E73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FA16C71-A1F2-493E-9EE4-96CF86BAD31E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30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0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59BCC0C-90B7-45BE-9DDB-EE0ACD9B6D2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31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075C3C-5BD9-462D-A30F-5F5A5376693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DWD1figEBig.ps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D4319E-7495-4C48-AAE2-12A425A5296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DWD1figFBig.ps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9E56A5-4AB4-4482-B9CA-0A0AFE12745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DWD1figGBig.ps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D498EC-CC1F-4223-A8CD-A8D72ACA3BE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DWD1figHBig.ps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694E22-9AA9-4AF6-931F-0D4FA1CBAE1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838521-8F48-4424-9580-0F3903042BF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AD4E2A-04F2-4CF4-8F17-57496305192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E4F98C-3FA8-451C-B1EB-F35F95CBB75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43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44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45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46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47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48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49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7556B-36BE-471A-AD26-34E53859CCC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50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6FB95C4-B4C0-4D19-A94C-1DE87A7B6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51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57223B-A978-4EED-B1F4-837E798593A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105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57223B-A978-4EED-B1F4-837E798593A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106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56D5A5-5BB4-4CE3-83FF-9FF94B06C63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57223B-A978-4EED-B1F4-837E798593A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107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57223B-A978-4EED-B1F4-837E798593A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108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EBFBAD-A957-431D-8E0B-0BCB25F65E0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109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B07C69-3012-46B7-9F76-A9361AD96CBA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B07C69-3012-46B7-9F76-A9361AD96CBA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B07C69-3012-46B7-9F76-A9361AD96CBA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F2F0EE-6B8E-4E35-AE11-B3BA41A46D2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80B6DE-4151-439A-A75A-5EEB9E7788EB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80B6DE-4151-439A-A75A-5EEB9E7788EB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80B6DE-4151-439A-A75A-5EEB9E7788EB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BatchEffect1fig4Big.ps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A9BDCA-968D-46B2-A0C7-5C7639B6F2D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A9BDCA-968D-46B2-A0C7-5C7639B6F2D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A9BDCA-968D-46B2-A0C7-5C7639B6F2D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A9BDCA-968D-46B2-A0C7-5C7639B6F2D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9BFD5B-F26D-4907-8AD3-CE64F3CC886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70F025-5B14-4900-9677-C6EBF933A78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3F8435-E907-46F8-8BDC-10E6FD33796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D72DB7-82A5-40B7-B329-B043B0E27F00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C28ACA-1071-43FF-BB7B-18136796C026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C63610-4E6A-4184-91F5-D465D6CAE69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A14D85-E86C-4D5A-8BF0-C9A2E3C8F34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AFB711-3261-44D5-996D-9EB2AB4E436F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91C2EF-11AC-4B76-8A0F-D23B15AD4CE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3C40E2-1DEE-45A9-BD93-EE515042D23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129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2FE5B9-8EDF-4AF8-A644-81DAD7E5A95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E7EB22-818F-45A2-A444-AF2A0BE0D73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B7A25A-9732-4A86-8728-570FC2BA7BB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D09A36-DE9D-404A-AF3E-4ACAA8C905D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F3DD25-1C65-43C8-9092-38257C6C025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00D897-98ED-4F2C-B1C3-AAAC050ED4B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2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654848-DAC2-4F09-8C51-9665B63AB6B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28471E-25C1-406F-AFCC-1E080E6661E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28C16E-F006-409F-93D7-B4BF4755436B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4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8C5CA7-6852-4AAA-83F9-1B40282D406C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910CB3-237B-4FC6-8E8F-ACE095E01474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139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45FBAB-2730-4A85-ADAC-6727879DC054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FAF686-DF56-4BF1-847F-BDA23B53791D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DC70F1-C3BC-43A5-86AA-17AEC7FEADAE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D92DDB-4A88-46ED-AFC7-D8C191DBC0C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5F7959-5F7A-49B9-83B0-214E854D6E6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4EE0DB-8D24-4183-9C1B-79EC91A117D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3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305958-5A91-47F2-B3FA-C539738A572E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146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4141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2699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5285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343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7639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3665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3790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3755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0779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453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0021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3885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9790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67254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2948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6074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6803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3617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1619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703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6170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5966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9251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8411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2071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3252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1353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75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1060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481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0264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4423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877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6CE5A-979A-42EF-BB16-E806CDD417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21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EAFAE-BC4D-4000-A735-592772B807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2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3B55-5493-4993-B743-2FF25F87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23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A744-CC19-4685-A3EB-92B1AC3F26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5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73FCF-4A39-4DE2-944B-4D83F3E1D1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02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149B3-A49F-444F-BBB0-FABA35C92F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2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9A88D-6C00-4309-8D3B-3EC4F56030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41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03725-79A1-4C7C-8F8F-4D6102FA55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63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CD422-C9D8-437A-BBE9-8075DEDF30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93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D041E-4D9E-4387-9A4A-30FEBE07B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8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C5C91-4F34-4E62-9FF9-327F80A6F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6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91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65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884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61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0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60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227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690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4289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60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43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450A0-A13E-4004-92B2-78CD9424E8F5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D5247-04B6-4E97-A5B5-009A021D6C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88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C7025-38B0-436D-A96E-8C95B8CDB50D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AE7BB-3B40-4BC3-9C3B-CE6A8206D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36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3E1A9-7B19-4BF0-B828-D1D0E9B95B9D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86EC80-9E49-41AB-8692-70F862175A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88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DC417-F38C-4746-9337-5D17062CB9EA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23D50-3621-4352-B727-7DEDD49C2DC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8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61120-C5B1-45FC-A56D-ECEB2545389B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A8FA1-4DA6-465E-81E6-A7D6B0A59E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73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3B6DB-97C7-4AB5-B0C2-D737F32014D4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DDA84-4242-4D76-9C65-5B7054C3323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23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3320C-03D1-4787-8209-C3D27774F4D7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ACDE3-D195-4446-87CA-E18B47220B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21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FDE9-21A9-4229-9741-E0A8CC508ACF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0031A-AFE6-4E21-8239-C5248341DB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776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10F2E-0A65-450C-BFC0-41121971598C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8A6A3-BDE6-4F5F-9223-4EBBAFA1994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18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59887-12BB-4AB5-AC71-AED2E435C0B1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35ED5-0921-46BE-8ED6-AF7D55A28E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97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7F3A5-BD99-4866-BA0F-3136DD08971F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4A3B1-B3E6-4228-B89D-7F78128F294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6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BBD75-BFFB-4ABA-8097-AC6533B6D0E8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53151-2FD7-4547-B266-F6F2B650C4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3C8CF-EBFA-4518-ABAD-E845197E4DF1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ECBB8-68F3-4FD1-A4A2-7BF08B03A31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19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3A7CE-432C-4C69-BFFC-65FAAD940A36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35CAA-978F-41DD-A5F3-D6479A96C7B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4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B8607-8DC8-45E7-A3D8-13FC90C27988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B02B6-CF9C-49E2-993D-9851AB7CAC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278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D5FBA-FA60-4D0A-9043-B9F445767A5F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26FB8-D9D8-4B64-AF95-CF29719949A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70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7133C-8BD1-4424-A3F7-298BF98396F7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9A932-0B95-4BF0-93DD-C5E730FF7F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06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69429-73C9-499A-BF1C-F9C44BFC320F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187D8-1FFD-476D-AD69-63A69937F3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941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D4A02-B9E6-4243-97C3-82BEF2FEB1D1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32191-2D2A-49F2-91E8-833A3FF0F56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16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B3D9F-F4FE-43FB-9A75-2DB9CEFE7D61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AA29D-A60B-485B-9D7A-0348E78A208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72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26406-5C7B-4618-B65B-6F192AFDC125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19EFA-93A4-411F-B1AD-EF1AB295B1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10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85E616-9097-4FC6-A82F-C29287C7C3DE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ABB9D-A6D9-496F-8A87-78834085DD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85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A4755-7837-4F15-A05A-2B32141AB5A6}" type="datetimeFigureOut">
              <a:rPr lang="en-US">
                <a:solidFill>
                  <a:srgbClr val="FFFFFF"/>
                </a:solidFill>
              </a:rPr>
              <a:pPr/>
              <a:t>9/17/2012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6ED4A-46AB-4D1D-95F8-5A7B2FF8AD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98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7A6B3-45CC-4BF1-A095-80344CB04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4F437-204F-476F-97CB-9FFBC0569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1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FF54-4760-47A0-8273-3EE07526E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92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2ADAC-0E19-4071-9843-5DB1C5560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74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27699-EDE8-43C4-BBF7-46D25A879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78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C7876-3976-4863-A250-EC264062F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439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20205-FE9C-4A0A-A0BE-FB4832154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177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5719C-92EF-49B7-BEDB-6BE11BA7E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258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0007D-7B22-43C9-A2DE-D20C3AEDC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54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B1977-429A-42FF-8DDA-A5812DC67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504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9A9D-C089-4848-A3CC-4DEDBAEAE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9611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813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3374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590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4810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1977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8645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4343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0379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63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3821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425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532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410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82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216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98888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981200"/>
            <a:ext cx="3798887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723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19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86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39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3461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384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887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1175" y="304800"/>
            <a:ext cx="2260600" cy="6284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304800"/>
            <a:ext cx="6632575" cy="6284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279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3554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1095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1702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73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3759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743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6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FA595341-8E9B-4344-B580-891B812157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9149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1096708" name="Line 4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</a:endParaRPr>
          </a:p>
        </p:txBody>
      </p:sp>
      <p:sp>
        <p:nvSpPr>
          <p:cNvPr id="1096709" name="Text Box 5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fld id="{CD1FC55D-72BB-4B2D-909D-4FCFC99A1E8C}" type="slidenum">
              <a:rPr lang="ko-KR" altLang="en-US" sz="1000" smtClean="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pitchFamily="34" charset="-127"/>
              </a:rPr>
              <a:pPr>
                <a:lnSpc>
                  <a:spcPct val="90000"/>
                </a:lnSpc>
              </a:pPr>
              <a:t>‹#›</a:t>
            </a:fld>
            <a:endParaRPr lang="en-US" altLang="ko-KR" sz="1000" smtClean="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Gulim" pitchFamily="34" charset="-127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 userDrawn="1"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91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6711" name="Text Box 7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139872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fld id="{D2C47BB2-C92E-48E9-9AFB-9086ACF4CAD3}" type="datetimeFigureOut">
              <a:rPr lang="en-US" smtClean="0">
                <a:solidFill>
                  <a:srgbClr val="FFFFFF"/>
                </a:solidFill>
              </a:rPr>
              <a:pPr/>
              <a:t>9/17/2012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1154454B-7533-4FDB-AED3-8312CD0C70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525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fld id="{203B2065-4615-4ABD-96F0-4A34D476B042}" type="datetimeFigureOut">
              <a:rPr lang="en-US" smtClean="0">
                <a:solidFill>
                  <a:srgbClr val="FFFFFF"/>
                </a:solidFill>
              </a:rPr>
              <a:pPr/>
              <a:t>9/17/2012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04BDC450-A7A8-4EB3-B292-45EA6A4E2BD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476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B36421B-98E3-4495-8110-95B617500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38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3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6538913"/>
            <a:ext cx="9142413" cy="317500"/>
            <a:chOff x="0" y="4119"/>
            <a:chExt cx="5759" cy="200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880" y="4119"/>
              <a:ext cx="2880" cy="200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500" dirty="0">
                  <a:solidFill>
                    <a:srgbClr val="FFFFFF"/>
                  </a:solidFill>
                </a:rPr>
                <a:t>March 17, 2010, </a:t>
              </a:r>
              <a:fld id="{BC8E2D5B-3DBE-4AAC-9A2A-718038CB45D0}" type="slidenum">
                <a:rPr lang="en-GB" sz="1500">
                  <a:solidFill>
                    <a:srgbClr val="FFFFFF"/>
                  </a:solidFill>
                </a:rPr>
                <a:pPr algn="r" defTabSz="457200">
                  <a:lnSpc>
                    <a:spcPct val="93000"/>
                  </a:lnSpc>
                  <a:spcBef>
                    <a:spcPts val="375"/>
                  </a:spcBef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t>‹#›</a:t>
              </a:fld>
              <a:endParaRPr lang="en-GB" sz="1500" dirty="0">
                <a:solidFill>
                  <a:srgbClr val="FFFFFF"/>
                </a:solidFill>
              </a:endParaRPr>
            </a:p>
          </p:txBody>
        </p:sp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4119"/>
              <a:ext cx="2880" cy="200"/>
            </a:xfrm>
            <a:prstGeom prst="rect">
              <a:avLst/>
            </a:prstGeom>
            <a:solidFill>
              <a:srgbClr val="1B1684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43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0" name="Line 6"/>
            <p:cNvSpPr>
              <a:spLocks noChangeShapeType="1"/>
            </p:cNvSpPr>
            <p:nvPr/>
          </p:nvSpPr>
          <p:spPr bwMode="auto">
            <a:xfrm>
              <a:off x="0" y="4119"/>
              <a:ext cx="1" cy="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5759" y="4119"/>
              <a:ext cx="1" cy="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2880" y="41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2880" y="4319"/>
              <a:ext cx="2880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027" name="Group 10"/>
          <p:cNvGrpSpPr>
            <a:grpSpLocks/>
          </p:cNvGrpSpPr>
          <p:nvPr/>
        </p:nvGrpSpPr>
        <p:grpSpPr bwMode="auto">
          <a:xfrm>
            <a:off x="0" y="304800"/>
            <a:ext cx="9142413" cy="684213"/>
            <a:chOff x="0" y="192"/>
            <a:chExt cx="5759" cy="431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0" y="192"/>
              <a:ext cx="5759" cy="43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74880" rIns="90000" bIns="46800"/>
            <a:lstStyle/>
            <a:p>
              <a:pPr defTabSz="457200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3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0" y="192"/>
              <a:ext cx="5759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0" y="623"/>
              <a:ext cx="5759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0" y="192"/>
              <a:ext cx="1" cy="43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5759" y="192"/>
              <a:ext cx="1" cy="43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028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304800"/>
            <a:ext cx="9045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9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01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20016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47550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2pPr>
      <a:lvl3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3pPr>
      <a:lvl4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4pPr>
      <a:lvl5pPr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5pPr>
      <a:lvl6pPr marL="25146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6pPr>
      <a:lvl7pPr marL="29718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7pPr>
      <a:lvl8pPr marL="34290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8pPr>
      <a:lvl9pPr marL="3886200" indent="-228600" algn="l" defTabSz="457200" rtl="0" eaLnBrk="0" fontAlgn="base" hangingPunct="0">
        <a:lnSpc>
          <a:spcPct val="6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Arial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62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62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62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62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1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0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1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2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3.bin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1.w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73.wmf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71.wmf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74.wmf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71.wmf"/><Relationship Id="rId14" Type="http://schemas.openxmlformats.org/officeDocument/2006/relationships/oleObject" Target="../embeddings/oleObject27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8.bin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0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1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2.bin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37.bin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77.wm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0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0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0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0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../Talks/ComplexPopn/SVMoverview/Outcome1DieSurvDWDproj.p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0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43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0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0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0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../Talks/ComplexPopn/SVMoverview/Outcome1DieSurvDWDproj.p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0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0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0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0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0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0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0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0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../Talks/ComplexPopn/SVMoverview/Outcome1DieSurvDWDproj.p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../../Talks/ComplexPopn/SVMoverview/Outcome1DieSurvMDproj.p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../Talks/ComplexPopn/SVMoverview/Outcome1DieSurvMDproj.p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../../Talks/ComplexPopn/SVMoverview/Outcome1DieSurvMDproj.p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../../Talks/ComplexPopn/SVMoverview/Outcome1DieSurvMDproj.p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smtClean="0"/>
              <a:t>Statistics – O. R. 891</a:t>
            </a:r>
            <a:br>
              <a:rPr lang="en-US" smtClean="0"/>
            </a:br>
            <a:r>
              <a:rPr lang="en-US" smtClean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mtClean="0"/>
              <a:t>J. S. Marron</a:t>
            </a:r>
          </a:p>
          <a:p>
            <a:pPr algn="ctr" eaLnBrk="1" hangingPunct="1">
              <a:buFontTx/>
              <a:buNone/>
            </a:pPr>
            <a:endParaRPr lang="en-US" smtClean="0"/>
          </a:p>
          <a:p>
            <a:pPr algn="ctr" eaLnBrk="1" hangingPunct="1">
              <a:buFontTx/>
              <a:buNone/>
            </a:pPr>
            <a:r>
              <a:rPr lang="en-US" smtClean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Recognition, (cont.)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479550"/>
            <a:ext cx="4854575" cy="4768850"/>
          </a:xfrm>
        </p:spPr>
        <p:txBody>
          <a:bodyPr/>
          <a:lstStyle/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dirty="0" smtClean="0"/>
              <a:t>Registered Data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dirty="0" smtClean="0"/>
              <a:t>Shifts and scale 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dirty="0" smtClean="0"/>
              <a:t>Manually chosen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dirty="0" smtClean="0"/>
              <a:t>To align eyes and mouth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dirty="0" smtClean="0"/>
              <a:t>Still large variation</a:t>
            </a:r>
          </a:p>
          <a:p>
            <a:pPr marL="0" indent="0"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i="1" dirty="0" smtClean="0"/>
              <a:t>See</a:t>
            </a:r>
            <a:r>
              <a:rPr lang="en-US" dirty="0" smtClean="0"/>
              <a:t> males vs. females???</a:t>
            </a:r>
          </a:p>
        </p:txBody>
      </p:sp>
      <p:pic>
        <p:nvPicPr>
          <p:cNvPr id="3" name="SampleR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7958" y="1402080"/>
            <a:ext cx="3826042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Full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 smtClean="0"/>
              <a:t>PCA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783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Full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 smtClean="0"/>
              <a:t>PCA</a:t>
            </a:r>
          </a:p>
          <a:p>
            <a:pPr marL="0" indent="0">
              <a:buNone/>
            </a:pPr>
            <a:r>
              <a:rPr lang="en-US" dirty="0" smtClean="0"/>
              <a:t>Gray</a:t>
            </a:r>
          </a:p>
          <a:p>
            <a:pPr marL="0" indent="0">
              <a:buNone/>
            </a:pPr>
            <a:r>
              <a:rPr lang="en-US" dirty="0" smtClean="0"/>
              <a:t>Out</a:t>
            </a:r>
          </a:p>
          <a:p>
            <a:pPr marL="0" indent="0">
              <a:buNone/>
            </a:pPr>
            <a:r>
              <a:rPr lang="en-US" dirty="0" smtClean="0"/>
              <a:t>All</a:t>
            </a:r>
          </a:p>
          <a:p>
            <a:pPr marL="0" indent="0">
              <a:buNone/>
            </a:pPr>
            <a:r>
              <a:rPr lang="en-US" dirty="0" smtClean="0"/>
              <a:t>But</a:t>
            </a:r>
          </a:p>
          <a:p>
            <a:pPr marL="0" indent="0">
              <a:buNone/>
            </a:pPr>
            <a:r>
              <a:rPr lang="en-US" dirty="0" smtClean="0"/>
              <a:t>Subclasses</a:t>
            </a:r>
          </a:p>
        </p:txBody>
      </p:sp>
    </p:spTree>
    <p:extLst>
      <p:ext uri="{BB962C8B-B14F-4D97-AF65-F5344CB8AC3E}">
        <p14:creationId xmlns:p14="http://schemas.microsoft.com/office/powerpoint/2010/main" val="2373390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Rotate to </a:t>
            </a:r>
          </a:p>
          <a:p>
            <a:pPr marL="0" indent="0">
              <a:buNone/>
            </a:pPr>
            <a:r>
              <a:rPr lang="en-US" dirty="0" err="1" smtClean="0"/>
              <a:t>SubClass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PCA</a:t>
            </a:r>
          </a:p>
        </p:txBody>
      </p:sp>
    </p:spTree>
    <p:extLst>
      <p:ext uri="{BB962C8B-B14F-4D97-AF65-F5344CB8AC3E}">
        <p14:creationId xmlns:p14="http://schemas.microsoft.com/office/powerpoint/2010/main" val="697536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Rotate to </a:t>
            </a:r>
          </a:p>
          <a:p>
            <a:pPr marL="0" indent="0">
              <a:buNone/>
            </a:pPr>
            <a:r>
              <a:rPr lang="en-US" dirty="0" err="1" smtClean="0"/>
              <a:t>SubClass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DWD</a:t>
            </a:r>
          </a:p>
        </p:txBody>
      </p:sp>
    </p:spTree>
    <p:extLst>
      <p:ext uri="{BB962C8B-B14F-4D97-AF65-F5344CB8AC3E}">
        <p14:creationId xmlns:p14="http://schemas.microsoft.com/office/powerpoint/2010/main" val="3288439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ROC</a:t>
            </a:r>
          </a:p>
          <a:p>
            <a:pPr marL="0" indent="0">
              <a:buNone/>
            </a:pPr>
            <a:r>
              <a:rPr lang="en-US" dirty="0" smtClean="0"/>
              <a:t>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AUC = 0.99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726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  Given data   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Assign each object to a class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91000" y="12192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2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2192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34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  Given data   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Assign each object to a class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Of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similar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objects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Completely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data driven</a:t>
            </a: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91000" y="12192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6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2192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05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  Given data   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Assign each object to a class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Of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similar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objects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Completely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data driven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I.e. assign labels to data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“Unsupervised Learning”</a:t>
            </a:r>
          </a:p>
          <a:p>
            <a:pPr eaLnBrk="1" hangingPunct="1"/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91000" y="12192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0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2192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725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Idea:    Given data   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Assign each object to a class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Of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similar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objects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Completely </a:t>
            </a:r>
            <a:r>
              <a:rPr lang="en-US" u="sng" smtClean="0">
                <a:solidFill>
                  <a:schemeClr val="bg2"/>
                </a:solidFill>
                <a:latin typeface="Arial" charset="0"/>
                <a:cs typeface="Arial" charset="0"/>
              </a:rPr>
              <a:t>data driven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I.e. assign labels to data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“Unsupervised Learning”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Contrast to Classification (Discrimination)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With </a:t>
            </a:r>
            <a:r>
              <a:rPr lang="en-US" u="sng" smtClean="0">
                <a:solidFill>
                  <a:schemeClr val="bg2"/>
                </a:solidFill>
                <a:latin typeface="Arial" charset="0"/>
                <a:cs typeface="Arial" charset="0"/>
              </a:rPr>
              <a:t>predetermined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classes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“Supervised Learning”</a:t>
            </a:r>
          </a:p>
          <a:p>
            <a:pPr eaLnBrk="1" hangingPunct="1"/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91000" y="12192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4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2192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9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Important References:</a:t>
            </a:r>
          </a:p>
          <a:p>
            <a:pPr eaLnBrk="1" hangingPunct="1"/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MacQueen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(1967)</a:t>
            </a:r>
          </a:p>
          <a:p>
            <a:pPr eaLnBrk="1" hangingPunct="1"/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Hartigan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(1975)</a:t>
            </a:r>
          </a:p>
          <a:p>
            <a:pPr eaLnBrk="1" hangingPunct="1"/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Gersho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and Gray (1992)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Kaufman and 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Rousseeuw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(2005)</a:t>
            </a:r>
          </a:p>
        </p:txBody>
      </p:sp>
    </p:spTree>
    <p:extLst>
      <p:ext uri="{BB962C8B-B14F-4D97-AF65-F5344CB8AC3E}">
        <p14:creationId xmlns:p14="http://schemas.microsoft.com/office/powerpoint/2010/main" val="32103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 , (cont.)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4114800" cy="47688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DWD Direction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Good separation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Images “make sense”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Garbage at ends?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(extrapolation effects?)</a:t>
            </a:r>
          </a:p>
        </p:txBody>
      </p:sp>
      <p:pic>
        <p:nvPicPr>
          <p:cNvPr id="3" name="DWD_Rproj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14478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2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Main Idea:   for data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Partition indices 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	among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classes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</a:t>
            </a:r>
          </a:p>
          <a:p>
            <a:pPr eaLnBrk="1" hangingPunct="1">
              <a:buFontTx/>
              <a:buNone/>
            </a:pPr>
            <a:endParaRPr lang="en-US" sz="16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0" y="12192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8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192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657600" y="1828800"/>
          <a:ext cx="16446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9" name="Equation" r:id="rId6" imgW="571320" imgH="203040" progId="Equation.3">
                  <p:embed/>
                </p:oleObj>
              </mc:Choice>
              <mc:Fallback>
                <p:oleObj name="Equation" r:id="rId6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828800"/>
                        <a:ext cx="16446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648200" y="2438400"/>
          <a:ext cx="1428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30" name="Equation" r:id="rId8" imgW="571320" imgH="215640" progId="Equation.3">
                  <p:embed/>
                </p:oleObj>
              </mc:Choice>
              <mc:Fallback>
                <p:oleObj name="Equation" r:id="rId8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438400"/>
                        <a:ext cx="14287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21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2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Main Idea:   for data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Partition indices 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	among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classes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</a:t>
            </a:r>
          </a:p>
          <a:p>
            <a:pPr eaLnBrk="1" hangingPunct="1">
              <a:buFontTx/>
              <a:buNone/>
            </a:pPr>
            <a:endParaRPr lang="en-US" sz="16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Given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index sets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that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partition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  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0" y="12192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2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192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657600" y="1828800"/>
          <a:ext cx="16446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3" name="Equation" r:id="rId6" imgW="571320" imgH="203040" progId="Equation.3">
                  <p:embed/>
                </p:oleObj>
              </mc:Choice>
              <mc:Fallback>
                <p:oleObj name="Equation" r:id="rId6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828800"/>
                        <a:ext cx="16446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648200" y="2438400"/>
          <a:ext cx="1428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4" name="Equation" r:id="rId8" imgW="571320" imgH="215640" progId="Equation.3">
                  <p:embed/>
                </p:oleObj>
              </mc:Choice>
              <mc:Fallback>
                <p:oleObj name="Equation" r:id="rId8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438400"/>
                        <a:ext cx="14287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4343400" y="3276600"/>
          <a:ext cx="1428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5" name="Equation" r:id="rId10" imgW="571320" imgH="215640" progId="Equation.3">
                  <p:embed/>
                </p:oleObj>
              </mc:Choice>
              <mc:Fallback>
                <p:oleObj name="Equation" r:id="rId10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276600"/>
                        <a:ext cx="14287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9"/>
          <p:cNvGraphicFramePr>
            <a:graphicFrameLocks noChangeAspect="1"/>
          </p:cNvGraphicFramePr>
          <p:nvPr/>
        </p:nvGraphicFramePr>
        <p:xfrm>
          <a:off x="3657600" y="3962400"/>
          <a:ext cx="133191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6" name="Equation" r:id="rId12" imgW="520560" imgH="215640" progId="Equation.3">
                  <p:embed/>
                </p:oleObj>
              </mc:Choice>
              <mc:Fallback>
                <p:oleObj name="Equation" r:id="rId12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962400"/>
                        <a:ext cx="133191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0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2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Main Idea:   for data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Partition indices 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	among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classes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</a:t>
            </a:r>
          </a:p>
          <a:p>
            <a:pPr eaLnBrk="1" hangingPunct="1">
              <a:buFontTx/>
              <a:buNone/>
            </a:pPr>
            <a:endParaRPr lang="en-US" sz="16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Given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index sets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that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partition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  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represent clusters by “class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means”</a:t>
            </a: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i.e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,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                            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(within class means)   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0" y="12192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2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192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657600" y="1828800"/>
          <a:ext cx="16446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3" name="Equation" r:id="rId6" imgW="571320" imgH="203040" progId="Equation.3">
                  <p:embed/>
                </p:oleObj>
              </mc:Choice>
              <mc:Fallback>
                <p:oleObj name="Equation" r:id="rId6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828800"/>
                        <a:ext cx="16446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648200" y="2438400"/>
          <a:ext cx="1428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4" name="Equation" r:id="rId8" imgW="571320" imgH="215640" progId="Equation.3">
                  <p:embed/>
                </p:oleObj>
              </mc:Choice>
              <mc:Fallback>
                <p:oleObj name="Equation" r:id="rId8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438400"/>
                        <a:ext cx="14287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4343400" y="3276600"/>
          <a:ext cx="1428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5" name="Equation" r:id="rId10" imgW="571320" imgH="215640" progId="Equation.3">
                  <p:embed/>
                </p:oleObj>
              </mc:Choice>
              <mc:Fallback>
                <p:oleObj name="Equation" r:id="rId10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276600"/>
                        <a:ext cx="14287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068805"/>
              </p:ext>
            </p:extLst>
          </p:nvPr>
        </p:nvGraphicFramePr>
        <p:xfrm>
          <a:off x="1981200" y="5334000"/>
          <a:ext cx="2514600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6" name="Equation" r:id="rId12" imgW="1130040" imgH="457200" progId="Equation.3">
                  <p:embed/>
                </p:oleObj>
              </mc:Choice>
              <mc:Fallback>
                <p:oleObj name="Equation" r:id="rId12" imgW="11300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334000"/>
                        <a:ext cx="2514600" cy="118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9"/>
          <p:cNvGraphicFramePr>
            <a:graphicFrameLocks noChangeAspect="1"/>
          </p:cNvGraphicFramePr>
          <p:nvPr/>
        </p:nvGraphicFramePr>
        <p:xfrm>
          <a:off x="3657600" y="3962400"/>
          <a:ext cx="133191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7" name="Equation" r:id="rId14" imgW="520560" imgH="215640" progId="Equation.3">
                  <p:embed/>
                </p:oleObj>
              </mc:Choice>
              <mc:Fallback>
                <p:oleObj name="Equation" r:id="rId14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962400"/>
                        <a:ext cx="133191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20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Given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index sets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Measure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how well clustered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, using</a:t>
            </a:r>
          </a:p>
          <a:p>
            <a:pPr algn="ctr" eaLnBrk="1" hangingPunct="1">
              <a:buFontTx/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Within Class Sum of Squares</a:t>
            </a:r>
          </a:p>
          <a:p>
            <a:pPr eaLnBrk="1" hangingPunct="1">
              <a:buFontTx/>
              <a:buNone/>
            </a:pPr>
            <a:endParaRPr lang="en-US" u="sng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u="sng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u="sng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886200" y="1219200"/>
          <a:ext cx="1428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22" name="Equation" r:id="rId4" imgW="571320" imgH="215640" progId="Equation.3">
                  <p:embed/>
                </p:oleObj>
              </mc:Choice>
              <mc:Fallback>
                <p:oleObj name="Equation" r:id="rId4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219200"/>
                        <a:ext cx="14287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3200400" y="3352800"/>
          <a:ext cx="2460625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23" name="Equation" r:id="rId6" imgW="1130040" imgH="469800" progId="Equation.3">
                  <p:embed/>
                </p:oleObj>
              </mc:Choice>
              <mc:Fallback>
                <p:oleObj name="Equation" r:id="rId6" imgW="1130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352800"/>
                        <a:ext cx="2460625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266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Common Variation: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Put on scale of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proportions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(i.e. in  [0,1])</a:t>
            </a:r>
          </a:p>
        </p:txBody>
      </p:sp>
    </p:spTree>
    <p:extLst>
      <p:ext uri="{BB962C8B-B14F-4D97-AF65-F5344CB8AC3E}">
        <p14:creationId xmlns:p14="http://schemas.microsoft.com/office/powerpoint/2010/main" val="1612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Common Variation: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Put on scale of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proportions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(i.e. in  [0,1])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By dividing “within class SS” </a:t>
            </a:r>
          </a:p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by “overall SS”</a:t>
            </a:r>
          </a:p>
        </p:txBody>
      </p:sp>
    </p:spTree>
    <p:extLst>
      <p:ext uri="{BB962C8B-B14F-4D97-AF65-F5344CB8AC3E}">
        <p14:creationId xmlns:p14="http://schemas.microsoft.com/office/powerpoint/2010/main" val="32061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Common Variation: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	Put on scale of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proportions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  (i.e. in  [0,1])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By dividing “within class SS” 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	by “overall SS”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Gives Cluster Index: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2590800" y="4343400"/>
          <a:ext cx="4702175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6" name="Equation" r:id="rId4" imgW="2158920" imgH="876240" progId="Equation.3">
                  <p:embed/>
                </p:oleObj>
              </mc:Choice>
              <mc:Fallback>
                <p:oleObj name="Equation" r:id="rId4" imgW="2158920" imgH="87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343400"/>
                        <a:ext cx="4702175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20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Notes on Cluster Index: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 = 0    when all data at cluster means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4114800" y="1066800"/>
          <a:ext cx="4702175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0" name="Equation" r:id="rId4" imgW="2158920" imgH="876240" progId="Equation.3">
                  <p:embed/>
                </p:oleObj>
              </mc:Choice>
              <mc:Fallback>
                <p:oleObj name="Equation" r:id="rId4" imgW="2158920" imgH="87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066800"/>
                        <a:ext cx="4702175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51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Notes on Cluster Index: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 = 0    when all data at cluster means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small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when             gives tight clustering</a:t>
            </a:r>
          </a:p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(within SS contains little variation)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4114800" y="1066800"/>
          <a:ext cx="4702175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6" name="Equation" r:id="rId4" imgW="2158920" imgH="876240" progId="Equation.3">
                  <p:embed/>
                </p:oleObj>
              </mc:Choice>
              <mc:Fallback>
                <p:oleObj name="Equation" r:id="rId4" imgW="2158920" imgH="87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066800"/>
                        <a:ext cx="4702175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3581400" y="3581400"/>
          <a:ext cx="12954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7" name="Equation" r:id="rId6" imgW="571320" imgH="215640" progId="Equation.3">
                  <p:embed/>
                </p:oleObj>
              </mc:Choice>
              <mc:Fallback>
                <p:oleObj name="Equation" r:id="rId6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2954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09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Notes on Cluster Index: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 = 0    when all data at cluster means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small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when             gives tight clustering</a:t>
            </a:r>
          </a:p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(within SS contains little variation)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 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big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when             gives poor clustering</a:t>
            </a:r>
          </a:p>
          <a:p>
            <a:pPr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(within SS contains most of variation)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4114800" y="1066800"/>
          <a:ext cx="4702175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96" name="Equation" r:id="rId4" imgW="2158920" imgH="876240" progId="Equation.3">
                  <p:embed/>
                </p:oleObj>
              </mc:Choice>
              <mc:Fallback>
                <p:oleObj name="Equation" r:id="rId4" imgW="2158920" imgH="87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066800"/>
                        <a:ext cx="4702175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3581400" y="3581400"/>
          <a:ext cx="12954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97" name="Equation" r:id="rId6" imgW="571320" imgH="215640" progId="Equation.3">
                  <p:embed/>
                </p:oleObj>
              </mc:Choice>
              <mc:Fallback>
                <p:oleObj name="Equation" r:id="rId6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2954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276600" y="4800600"/>
          <a:ext cx="12954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98" name="Equation" r:id="rId8" imgW="571320" imgH="215640" progId="Equation.3">
                  <p:embed/>
                </p:oleObj>
              </mc:Choice>
              <mc:Fallback>
                <p:oleObj name="Equation" r:id="rId8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00600"/>
                        <a:ext cx="12954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0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 , (cont.)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4114800" cy="476885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Unregistered Version</a:t>
            </a:r>
          </a:p>
          <a:p>
            <a:pPr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Much blurrier</a:t>
            </a:r>
          </a:p>
          <a:p>
            <a:pPr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Since features don’t properly line up</a:t>
            </a:r>
          </a:p>
          <a:p>
            <a:pPr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Nonlinear Variation</a:t>
            </a:r>
          </a:p>
          <a:p>
            <a:pPr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But DWD still works</a:t>
            </a:r>
          </a:p>
          <a:p>
            <a:pPr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Can </a:t>
            </a:r>
            <a:r>
              <a:rPr lang="en-US" i="1" smtClean="0"/>
              <a:t>see</a:t>
            </a:r>
            <a:r>
              <a:rPr lang="en-US" smtClean="0"/>
              <a:t> M-F differ’ce?</a:t>
            </a:r>
          </a:p>
        </p:txBody>
      </p:sp>
      <p:pic>
        <p:nvPicPr>
          <p:cNvPr id="3" name="DWDproj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42875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Notes on Cluster Index:</a:t>
            </a: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CI = 0    when all data at cluster means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CI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small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when             gives tight clustering</a:t>
            </a:r>
          </a:p>
          <a:p>
            <a:pPr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(within SS contains little variation)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CI 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big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when             gives poor clustering</a:t>
            </a:r>
          </a:p>
          <a:p>
            <a:pPr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(within SS contains most of variation)</a:t>
            </a:r>
          </a:p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CI = 1    when all cluster means are same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4114800" y="1066800"/>
          <a:ext cx="4702175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0" name="Equation" r:id="rId4" imgW="2158920" imgH="876240" progId="Equation.3">
                  <p:embed/>
                </p:oleObj>
              </mc:Choice>
              <mc:Fallback>
                <p:oleObj name="Equation" r:id="rId4" imgW="2158920" imgH="87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066800"/>
                        <a:ext cx="4702175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/>
          <p:cNvGraphicFramePr>
            <a:graphicFrameLocks noChangeAspect="1"/>
          </p:cNvGraphicFramePr>
          <p:nvPr/>
        </p:nvGraphicFramePr>
        <p:xfrm>
          <a:off x="3581400" y="3581400"/>
          <a:ext cx="12954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1" name="Equation" r:id="rId6" imgW="571320" imgH="215640" progId="Equation.3">
                  <p:embed/>
                </p:oleObj>
              </mc:Choice>
              <mc:Fallback>
                <p:oleObj name="Equation" r:id="rId6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581400"/>
                        <a:ext cx="12954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276600" y="4800600"/>
          <a:ext cx="12954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2" name="Equation" r:id="rId8" imgW="571320" imgH="215640" progId="Equation.3">
                  <p:embed/>
                </p:oleObj>
              </mc:Choice>
              <mc:Fallback>
                <p:oleObj name="Equation" r:id="rId8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00600"/>
                        <a:ext cx="12954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15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K-means Clustering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Clustering Goal: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Given data    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Choose classes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To miminize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191000" y="3048000"/>
          <a:ext cx="1428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3" name="Equation" r:id="rId4" imgW="571320" imgH="215640" progId="Equation.3">
                  <p:embed/>
                </p:oleObj>
              </mc:Choice>
              <mc:Fallback>
                <p:oleObj name="Equation" r:id="rId4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048000"/>
                        <a:ext cx="14287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2"/>
          <p:cNvGraphicFramePr>
            <a:graphicFrameLocks noChangeAspect="1"/>
          </p:cNvGraphicFramePr>
          <p:nvPr/>
        </p:nvGraphicFramePr>
        <p:xfrm>
          <a:off x="3276600" y="2133600"/>
          <a:ext cx="16049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4" name="Equation" r:id="rId6" imgW="622080" imgH="241200" progId="Equation.3">
                  <p:embed/>
                </p:oleObj>
              </mc:Choice>
              <mc:Fallback>
                <p:oleObj name="Equation" r:id="rId6" imgW="622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133600"/>
                        <a:ext cx="16049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3581400" y="4114800"/>
          <a:ext cx="4702175" cy="190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5" name="Equation" r:id="rId8" imgW="2158920" imgH="876240" progId="Equation.3">
                  <p:embed/>
                </p:oleObj>
              </mc:Choice>
              <mc:Fallback>
                <p:oleObj name="Equation" r:id="rId8" imgW="2158920" imgH="876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114800"/>
                        <a:ext cx="4702175" cy="190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82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Varying Standard Deviation</a:t>
            </a:r>
          </a:p>
        </p:txBody>
      </p:sp>
    </p:spTree>
    <p:extLst>
      <p:ext uri="{BB962C8B-B14F-4D97-AF65-F5344CB8AC3E}">
        <p14:creationId xmlns:p14="http://schemas.microsoft.com/office/powerpoint/2010/main" val="7903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6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67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92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9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5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8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3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 , (cont.)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4114800" cy="476885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Interesting summary: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Jump between means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(in DWD direction)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n"/>
            </a:pPr>
            <a:r>
              <a:rPr lang="en-US" smtClean="0"/>
              <a:t>Clear separation of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Maleness vs. Femaleness</a:t>
            </a:r>
          </a:p>
        </p:txBody>
      </p:sp>
      <p:pic>
        <p:nvPicPr>
          <p:cNvPr id="3" name="DWD_GapProj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1381760"/>
            <a:ext cx="403860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8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1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4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Varying Standard Deviation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Varying Mean</a:t>
            </a:r>
          </a:p>
        </p:txBody>
      </p:sp>
    </p:spTree>
    <p:extLst>
      <p:ext uri="{BB962C8B-B14F-4D97-AF65-F5344CB8AC3E}">
        <p14:creationId xmlns:p14="http://schemas.microsoft.com/office/powerpoint/2010/main" val="1089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76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0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9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3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5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 , (cont.)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44377"/>
            <a:ext cx="4343400" cy="4768850"/>
          </a:xfrm>
        </p:spPr>
        <p:txBody>
          <a:bodyPr/>
          <a:lstStyle/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 smtClean="0"/>
              <a:t>Fun Comparison: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 smtClean="0"/>
              <a:t>Jump between means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dirty="0" smtClean="0"/>
              <a:t>(in SVM direction)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 smtClean="0"/>
              <a:t>Also distinguishes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en-US" dirty="0" smtClean="0"/>
              <a:t>Maleness vs. Femaleness</a:t>
            </a:r>
          </a:p>
          <a:p>
            <a:pPr algn="l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en-US" dirty="0" smtClean="0"/>
              <a:t>But not as well as DWD</a:t>
            </a:r>
          </a:p>
        </p:txBody>
      </p:sp>
      <p:pic>
        <p:nvPicPr>
          <p:cNvPr id="3" name="SVM_GapProj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1386158"/>
            <a:ext cx="388620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6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6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9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5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9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3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Varying Standard Deviation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Varying Mean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Varying Proportion</a:t>
            </a:r>
          </a:p>
        </p:txBody>
      </p:sp>
    </p:spTree>
    <p:extLst>
      <p:ext uri="{BB962C8B-B14F-4D97-AF65-F5344CB8AC3E}">
        <p14:creationId xmlns:p14="http://schemas.microsoft.com/office/powerpoint/2010/main" val="35445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6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85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 , (cont.)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4724400"/>
            <a:ext cx="8077200" cy="19050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smtClean="0"/>
              <a:t>Analysis of difference: Project onto normals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n"/>
            </a:pPr>
            <a:r>
              <a:rPr lang="en-US" smtClean="0"/>
              <a:t>SVM has “small gap”    (feels noise artifacts?)</a:t>
            </a:r>
          </a:p>
          <a:p>
            <a:pPr algn="l" eaLnBrk="1" hangingPunct="1">
              <a:lnSpc>
                <a:spcPct val="110000"/>
              </a:lnSpc>
              <a:buFont typeface="Wingdings" pitchFamily="2" charset="2"/>
              <a:buChar char="n"/>
            </a:pPr>
            <a:r>
              <a:rPr lang="en-US" smtClean="0"/>
              <a:t>DWD “more informative” (feels real structure?)</a:t>
            </a:r>
          </a:p>
        </p:txBody>
      </p:sp>
      <p:pic>
        <p:nvPicPr>
          <p:cNvPr id="583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2" b="22302"/>
          <a:stretch>
            <a:fillRect/>
          </a:stretch>
        </p:blipFill>
        <p:spPr>
          <a:xfrm>
            <a:off x="1143000" y="1371600"/>
            <a:ext cx="7167563" cy="3108325"/>
          </a:xfrm>
          <a:noFill/>
        </p:spPr>
      </p:pic>
    </p:spTree>
    <p:extLst>
      <p:ext uri="{BB962C8B-B14F-4D97-AF65-F5344CB8AC3E}">
        <p14:creationId xmlns:p14="http://schemas.microsoft.com/office/powerpoint/2010/main" val="29677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85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7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7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9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4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11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8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6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Recognition, (cont.)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4114800" cy="4768850"/>
          </a:xfrm>
        </p:spPr>
        <p:txBody>
          <a:bodyPr/>
          <a:lstStyle/>
          <a:p>
            <a:pPr marL="533400" indent="-5334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Current Work:</a:t>
            </a:r>
          </a:p>
          <a:p>
            <a:pPr marL="533400" indent="-5334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Focus on “drivers”: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smtClean="0"/>
              <a:t>(regions of interest)</a:t>
            </a:r>
          </a:p>
          <a:p>
            <a:pPr marL="533400" indent="-5334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Relation to Discr’n?</a:t>
            </a:r>
          </a:p>
          <a:p>
            <a:pPr marL="533400" indent="-5334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Which is “best”?</a:t>
            </a:r>
          </a:p>
          <a:p>
            <a:pPr marL="533400" indent="-53340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Lessons for human perception?</a:t>
            </a:r>
          </a:p>
        </p:txBody>
      </p:sp>
      <p:pic>
        <p:nvPicPr>
          <p:cNvPr id="3" name="DWD_GapFeatProj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24384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Over changing Classes (moving b’dry)</a:t>
            </a:r>
          </a:p>
        </p:txBody>
      </p:sp>
    </p:spTree>
    <p:extLst>
      <p:ext uri="{BB962C8B-B14F-4D97-AF65-F5344CB8AC3E}">
        <p14:creationId xmlns:p14="http://schemas.microsoft.com/office/powerpoint/2010/main" val="15887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1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0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6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43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3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9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31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" charset="0"/>
              </a:rPr>
              <a:t>Breast Cancer Study (C. M. Perou):</a:t>
            </a:r>
          </a:p>
          <a:p>
            <a:pPr marL="609600" indent="-609600"/>
            <a:r>
              <a:rPr lang="en-US" sz="3200" smtClean="0">
                <a:solidFill>
                  <a:schemeClr val="bg2"/>
                </a:solidFill>
                <a:latin typeface="Arial" charset="0"/>
              </a:rPr>
              <a:t>Outcome of interest = death or survival</a:t>
            </a:r>
          </a:p>
          <a:p>
            <a:pPr marL="609600" indent="-609600"/>
            <a:r>
              <a:rPr lang="en-US" sz="3200" smtClean="0">
                <a:solidFill>
                  <a:schemeClr val="bg2"/>
                </a:solidFill>
                <a:latin typeface="Arial" charset="0"/>
              </a:rPr>
              <a:t>Connection with gene expression?</a:t>
            </a:r>
          </a:p>
          <a:p>
            <a:pPr marL="609600" indent="-609600">
              <a:buFontTx/>
              <a:buNone/>
            </a:pPr>
            <a:endParaRPr lang="en-US" sz="3200" smtClean="0">
              <a:solidFill>
                <a:schemeClr val="bg2"/>
              </a:solidFill>
              <a:latin typeface="Arial" charset="0"/>
            </a:endParaRPr>
          </a:p>
          <a:p>
            <a:pPr marL="609600" indent="-609600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" charset="0"/>
              </a:rPr>
              <a:t>Approach: </a:t>
            </a:r>
          </a:p>
          <a:p>
            <a:pPr marL="609600" indent="-609600"/>
            <a:r>
              <a:rPr lang="en-US" sz="3200" smtClean="0">
                <a:solidFill>
                  <a:schemeClr val="bg2"/>
                </a:solidFill>
                <a:latin typeface="Arial" charset="0"/>
              </a:rPr>
              <a:t>Treat death vs. survival during study as “classes”</a:t>
            </a:r>
          </a:p>
          <a:p>
            <a:pPr marL="609600" indent="-609600"/>
            <a:r>
              <a:rPr lang="en-US" sz="3200" smtClean="0">
                <a:solidFill>
                  <a:schemeClr val="bg2"/>
                </a:solidFill>
                <a:latin typeface="Arial" charset="0"/>
              </a:rPr>
              <a:t>Find “direction that best separates the classes”</a:t>
            </a:r>
            <a:endParaRPr lang="en-US" sz="3200" smtClean="0">
              <a:solidFill>
                <a:schemeClr val="bg2"/>
              </a:solidFill>
              <a:latin typeface="Arial" charset="0"/>
              <a:hlinkClick r:id="rId3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32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6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4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Over changing Classes (moving b’dry)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Multi-modal data   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  <a:sym typeface="Wingdings" pitchFamily="2" charset="2"/>
              </a:rPr>
              <a:t>  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interesting effects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Multiple local minima (large number)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Maybe disconnected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Optimization  (over                ) can be tricky…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(even in 1 dimension, with K = 2)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495800" y="5334000"/>
          <a:ext cx="12954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5" name="Equation" r:id="rId4" imgW="571320" imgH="215640" progId="Equation.3">
                  <p:embed/>
                </p:oleObj>
              </mc:Choice>
              <mc:Fallback>
                <p:oleObj name="Equation" r:id="rId4" imgW="571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334000"/>
                        <a:ext cx="12954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23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2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Over changing Classes (moving b’dry)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Multi-modal data   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  <a:sym typeface="Wingdings" pitchFamily="2" charset="2"/>
              </a:rPr>
              <a:t>  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interesting effects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Can have 4 (or more) local mins</a:t>
            </a:r>
          </a:p>
          <a:p>
            <a:pPr lvl="1" eaLnBrk="1" hangingPunct="1">
              <a:lnSpc>
                <a:spcPct val="150000"/>
              </a:lnSpc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(even in 1 dimension, with K = 2)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9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Over changing Classes (moving b’dry)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Multi-modal data   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  <a:sym typeface="Wingdings" pitchFamily="2" charset="2"/>
              </a:rPr>
              <a:t>  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interesting effects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Local mins can be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hard to find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i.e. iterative procedures can “get stuck”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(even in 1 dimension, with K = 2)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Effect of a single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outlier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3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5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9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" charset="0"/>
              </a:rPr>
              <a:t>Find “direction that best separates the classes”</a:t>
            </a:r>
            <a:endParaRPr lang="en-US" sz="2800" smtClean="0">
              <a:solidFill>
                <a:schemeClr val="bg2"/>
              </a:solidFill>
              <a:latin typeface="Arial" charset="0"/>
              <a:hlinkClick r:id="rId3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1459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42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7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1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53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5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5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6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4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6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8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6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262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</a:t>
            </a:r>
            <a:r>
              <a:rPr lang="en-US" altLang="ko-KR" smtClean="0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Clustering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4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FF"/>
            </a:gs>
            <a:gs pos="50000">
              <a:schemeClr val="tx1"/>
            </a:gs>
            <a:gs pos="100000">
              <a:srgbClr val="FF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2-means Clustering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Study CI, using simple 1-d examples</a:t>
            </a:r>
          </a:p>
          <a:p>
            <a:pPr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Effect of a single </a:t>
            </a:r>
            <a:r>
              <a:rPr lang="en-US" u="sng" smtClean="0">
                <a:solidFill>
                  <a:schemeClr val="bg2"/>
                </a:solidFill>
                <a:latin typeface="Arial" charset="0"/>
                <a:cs typeface="Arial" charset="0"/>
              </a:rPr>
              <a:t>outlier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?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Can create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local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minimum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Can also yield a </a:t>
            </a:r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global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minimum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This gives a one point class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Can make CI arbitrarily small</a:t>
            </a:r>
          </a:p>
          <a:p>
            <a:pPr lvl="1" algn="ctr" eaLnBrk="1" hangingPunct="1">
              <a:lnSpc>
                <a:spcPct val="15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(really a “good clustering”???)</a:t>
            </a:r>
          </a:p>
          <a:p>
            <a:pPr lvl="1" eaLnBrk="1" hangingPunct="1">
              <a:lnSpc>
                <a:spcPct val="150000"/>
              </a:lnSpc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" charset="0"/>
              </a:rPr>
              <a:t>Find “direction that best separates the classes”</a:t>
            </a:r>
            <a:endParaRPr lang="en-US" sz="2800" smtClean="0">
              <a:solidFill>
                <a:schemeClr val="bg2"/>
              </a:solidFill>
              <a:latin typeface="Arial" charset="0"/>
              <a:hlinkClick r:id="rId3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2483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1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Motivation: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a linear method that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works well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embedded data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   Embedded data are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non-Gaussian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Statistics:    “Use Prob.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Dist’n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Hopeless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7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Find “direction that best separates classes”</a:t>
            </a:r>
          </a:p>
          <a:p>
            <a:pPr marL="609600" indent="-609600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DWD Projection</a:t>
            </a:r>
          </a:p>
          <a:p>
            <a:pPr marL="609600" indent="-609600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SVM Projection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Notes:</a:t>
            </a:r>
          </a:p>
          <a:p>
            <a:pPr marL="609600" indent="-609600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SVM is “better separated”?</a:t>
            </a:r>
          </a:p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(recall “data piling” problems….)</a:t>
            </a:r>
          </a:p>
          <a:p>
            <a:pPr marL="609600" indent="-609600">
              <a:lnSpc>
                <a:spcPct val="9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DWD gives “more spread between sub-populations”???</a:t>
            </a:r>
          </a:p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(perhaps “more stable</a:t>
            </a:r>
            <a:r>
              <a:rPr lang="en-US" sz="2800" smtClean="0">
                <a:solidFill>
                  <a:schemeClr val="bg2"/>
                </a:solidFill>
                <a:latin typeface="Arial" charset="0"/>
              </a:rPr>
              <a:t>”?)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Which is “better”?</a:t>
            </a:r>
          </a:p>
          <a:p>
            <a:pPr marL="609600" indent="-609600">
              <a:buFontTx/>
              <a:buNone/>
            </a:pPr>
            <a:endParaRPr lang="en-US" smtClean="0">
              <a:solidFill>
                <a:schemeClr val="bg2"/>
              </a:solidFill>
              <a:latin typeface="Arial" charset="0"/>
            </a:endParaRPr>
          </a:p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Approach:    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Find “genes of interest”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To maximize loadings of direction vectors</a:t>
            </a:r>
          </a:p>
          <a:p>
            <a:pPr marL="609600" indent="-609600" algn="ctr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(reflects </a:t>
            </a:r>
            <a:r>
              <a:rPr lang="en-US" i="1" smtClean="0">
                <a:solidFill>
                  <a:schemeClr val="bg2"/>
                </a:solidFill>
                <a:latin typeface="Arial" charset="0"/>
              </a:rPr>
              <a:t>pointing in gene direction</a:t>
            </a:r>
            <a:r>
              <a:rPr lang="en-US" smtClean="0">
                <a:solidFill>
                  <a:schemeClr val="bg2"/>
                </a:solidFill>
                <a:latin typeface="Arial" charset="0"/>
              </a:rPr>
              <a:t>)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Show </a:t>
            </a:r>
            <a:r>
              <a:rPr lang="en-US" i="1" smtClean="0">
                <a:solidFill>
                  <a:schemeClr val="bg2"/>
                </a:solidFill>
                <a:latin typeface="Arial" charset="0"/>
              </a:rPr>
              <a:t>intensity plot</a:t>
            </a:r>
            <a:r>
              <a:rPr lang="en-US" smtClean="0">
                <a:solidFill>
                  <a:schemeClr val="bg2"/>
                </a:solidFill>
                <a:latin typeface="Arial" charset="0"/>
              </a:rPr>
              <a:t> (of gene expression)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Using top 20 genes in each direction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Which is “better”?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Study with </a:t>
            </a:r>
            <a:r>
              <a:rPr lang="en-US" i="1" smtClean="0">
                <a:solidFill>
                  <a:schemeClr val="bg2"/>
                </a:solidFill>
                <a:latin typeface="Arial" charset="0"/>
              </a:rPr>
              <a:t>gene intensity plot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Order cases by DWD score (proj’n)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Order genes by DWD loading (vec. entry)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Reduce to top &amp; bottom 20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Color map shows gene expression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Shows genes that drive classification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Gene names also available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Which is “better”?         DWD direction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657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9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Which is “better”?         SVM direction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760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7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Which is “better”?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DWD  finds genes showing better separation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SVM genes are less informative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How about Centroid (Mean Diff’nce) Method?</a:t>
            </a:r>
            <a:endParaRPr lang="en-US" smtClean="0">
              <a:solidFill>
                <a:schemeClr val="bg2"/>
              </a:solidFill>
              <a:latin typeface="Arial" charset="0"/>
              <a:hlinkClick r:id="rId3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965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7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How about Centroid (Mean Diff’nce) Method?</a:t>
            </a:r>
            <a:endParaRPr lang="en-US" smtClean="0">
              <a:solidFill>
                <a:schemeClr val="bg2"/>
              </a:solidFill>
              <a:latin typeface="Arial" charset="0"/>
              <a:hlinkClick r:id="rId3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067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Compare to         DWD direction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169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1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How about Centroid (Mean Diff’nce) Method?</a:t>
            </a:r>
            <a:endParaRPr lang="en-US" smtClean="0">
              <a:solidFill>
                <a:schemeClr val="bg2"/>
              </a:solidFill>
              <a:latin typeface="Arial" charset="0"/>
              <a:hlinkClick r:id="rId3"/>
            </a:endParaRP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Best yet, in terms of red – green plot?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Projections unacceptably mixed?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These are two </a:t>
            </a:r>
            <a:r>
              <a:rPr lang="en-US" i="1" smtClean="0">
                <a:solidFill>
                  <a:schemeClr val="bg2"/>
                </a:solidFill>
                <a:latin typeface="Arial" charset="0"/>
              </a:rPr>
              <a:t>different</a:t>
            </a:r>
            <a:r>
              <a:rPr lang="en-US" smtClean="0">
                <a:solidFill>
                  <a:schemeClr val="bg2"/>
                </a:solidFill>
                <a:latin typeface="Arial" charset="0"/>
              </a:rPr>
              <a:t> goals…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Try for trade-off?         </a:t>
            </a:r>
          </a:p>
          <a:p>
            <a:pPr marL="609600" indent="-609600" algn="ctr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Scale space approach???</a:t>
            </a:r>
          </a:p>
          <a:p>
            <a:pPr marL="609600" indent="-609600"/>
            <a:r>
              <a:rPr lang="en-US" smtClean="0">
                <a:solidFill>
                  <a:schemeClr val="bg2"/>
                </a:solidFill>
                <a:latin typeface="Arial" charset="0"/>
              </a:rPr>
              <a:t>Interesting philosophical point:</a:t>
            </a:r>
          </a:p>
          <a:p>
            <a:pPr marL="609600" indent="-609600" algn="ctr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Very simple things often “best”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Outcomes Data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Weakness of above analysis:</a:t>
            </a:r>
          </a:p>
          <a:p>
            <a:pPr marL="609600" indent="-609600"/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Some with “genes prone to disease” have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</a:rPr>
              <a:t>not died yet</a:t>
            </a:r>
          </a:p>
          <a:p>
            <a:pPr marL="609600" indent="-609600"/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Perhaps can see in DWD expression plot?</a:t>
            </a:r>
            <a:endParaRPr lang="en-US" dirty="0" smtClean="0">
              <a:solidFill>
                <a:schemeClr val="bg2"/>
              </a:solidFill>
              <a:latin typeface="Arial" charset="0"/>
              <a:hlinkClick r:id="rId3"/>
            </a:endParaRPr>
          </a:p>
          <a:p>
            <a:pPr marL="609600" indent="-609600">
              <a:buFontTx/>
              <a:buNone/>
            </a:pPr>
            <a:endParaRPr lang="en-US" dirty="0" smtClean="0">
              <a:solidFill>
                <a:schemeClr val="bg2"/>
              </a:solidFill>
              <a:latin typeface="Arial" charset="0"/>
            </a:endParaRPr>
          </a:p>
          <a:p>
            <a:pPr marL="609600" indent="-609600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Better analysis:</a:t>
            </a:r>
          </a:p>
          <a:p>
            <a:pPr marL="609600" indent="-609600"/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More sophisticated survival methods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Comparison of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 (Support Vector Machine)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 (Distance Weighted Discrimination)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(Mean Difference, a.k.a. Centroid)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versions,  across dimensions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Overall Approach: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different known phenomena</a:t>
            </a:r>
          </a:p>
          <a:p>
            <a:pPr marL="1104900" lvl="1" indent="-533400" eaLnBrk="1" hangingPunct="1">
              <a:lnSpc>
                <a:spcPct val="11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Spherical Gaussians</a:t>
            </a:r>
          </a:p>
          <a:p>
            <a:pPr marL="1104900" lvl="1" indent="-533400" eaLnBrk="1" hangingPunct="1">
              <a:lnSpc>
                <a:spcPct val="11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Outliers</a:t>
            </a:r>
          </a:p>
          <a:p>
            <a:pPr marL="1104900" lvl="1" indent="-533400" eaLnBrk="1" hangingPunct="1">
              <a:lnSpc>
                <a:spcPct val="11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Sample Sizes</a:t>
            </a:r>
          </a:p>
          <a:p>
            <a:pPr marL="609600" indent="-609600" eaLnBrk="1" hangingPunct="1">
              <a:lnSpc>
                <a:spcPct val="110000"/>
              </a:lnSpc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wide range of dimensions</a:t>
            </a: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4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5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7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9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2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4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5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6" name="Rectangle 1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6" name="Object 20"/>
          <p:cNvGraphicFramePr>
            <a:graphicFrameLocks noChangeAspect="1"/>
          </p:cNvGraphicFramePr>
          <p:nvPr/>
        </p:nvGraphicFramePr>
        <p:xfrm>
          <a:off x="3505200" y="4495800"/>
          <a:ext cx="24320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72" name="Equation" r:id="rId4" imgW="1523880" imgH="368280" progId="Equation.3">
                  <p:embed/>
                </p:oleObj>
              </mc:Choice>
              <mc:Fallback>
                <p:oleObj name="Equation" r:id="rId4" imgW="152388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495800"/>
                        <a:ext cx="2432050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7" name="Rectangle 2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6147" name="Object 22"/>
          <p:cNvGraphicFramePr>
            <a:graphicFrameLocks noChangeAspect="1"/>
          </p:cNvGraphicFramePr>
          <p:nvPr/>
        </p:nvGraphicFramePr>
        <p:xfrm>
          <a:off x="2428875" y="5867400"/>
          <a:ext cx="4748213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73" name="Equation" r:id="rId6" imgW="3098520" imgH="342720" progId="Equation.3">
                  <p:embed/>
                </p:oleObj>
              </mc:Choice>
              <mc:Fallback>
                <p:oleObj name="Equation" r:id="rId6" imgW="30985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5" y="5867400"/>
                        <a:ext cx="4748213" cy="519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Spherical Gaussians: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68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6819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00200"/>
            <a:ext cx="7162800" cy="5057775"/>
          </a:xfrm>
          <a:noFill/>
        </p:spPr>
      </p:pic>
    </p:spTree>
    <p:extLst>
      <p:ext uri="{BB962C8B-B14F-4D97-AF65-F5344CB8AC3E}">
        <p14:creationId xmlns:p14="http://schemas.microsoft.com/office/powerpoint/2010/main" val="19946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Spherical Gaussians: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setup as before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Means shifted in dim 1 only,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methods pretty good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Harder problem for higher dimension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noticeably worse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best (Likelihood method)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very close to MD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converge for higher dimension??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20"/>
          <p:cNvGraphicFramePr>
            <a:graphicFrameLocks noChangeAspect="1"/>
          </p:cNvGraphicFramePr>
          <p:nvPr/>
        </p:nvGraphicFramePr>
        <p:xfrm>
          <a:off x="6553200" y="2133600"/>
          <a:ext cx="17526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3" name="Equation" r:id="rId4" imgW="1193800" imgH="368300" progId="Equation.3">
                  <p:embed/>
                </p:oleObj>
              </mc:Choice>
              <mc:Fallback>
                <p:oleObj name="Equation" r:id="rId4" imgW="1193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133600"/>
                        <a:ext cx="1752600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00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 Mixture: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7843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00200"/>
            <a:ext cx="7162800" cy="5057775"/>
          </a:xfrm>
          <a:noFill/>
        </p:spPr>
      </p:pic>
    </p:spTree>
    <p:extLst>
      <p:ext uri="{BB962C8B-B14F-4D97-AF65-F5344CB8AC3E}">
        <p14:creationId xmlns:p14="http://schemas.microsoft.com/office/powerpoint/2010/main" val="426032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Outlier Mixture: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80% dim. 1                ,  other dims 0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20% dim. 1  ±100,  dim. 2  ±500,  others 0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is a disaster, driven by outliers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are both very robust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is best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very close to SVM (insig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difference)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converge for higher dimension??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Ignore RLR (a mistake)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8194" name="Object 20"/>
          <p:cNvGraphicFramePr>
            <a:graphicFrameLocks noChangeAspect="1"/>
          </p:cNvGraphicFramePr>
          <p:nvPr/>
        </p:nvGraphicFramePr>
        <p:xfrm>
          <a:off x="2819400" y="1524000"/>
          <a:ext cx="17526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7" name="Equation" r:id="rId4" imgW="1193800" imgH="368300" progId="Equation.3">
                  <p:embed/>
                </p:oleObj>
              </mc:Choice>
              <mc:Fallback>
                <p:oleObj name="Equation" r:id="rId4" imgW="1193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524000"/>
                        <a:ext cx="1752600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52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Wobble Mixture: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8867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00200"/>
            <a:ext cx="7162800" cy="5057775"/>
          </a:xfrm>
          <a:noFill/>
        </p:spPr>
      </p:pic>
    </p:spTree>
    <p:extLst>
      <p:ext uri="{BB962C8B-B14F-4D97-AF65-F5344CB8AC3E}">
        <p14:creationId xmlns:p14="http://schemas.microsoft.com/office/powerpoint/2010/main" val="324570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Wobble Mixture: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80% dim. 1                  ,  other dims 0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20% dim. 1  ±0.1,  rand dim  ±100,  others 0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still very bad, driven by outliers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are both very robust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loses (affected by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 push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slightly better (by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en-US" sz="3200" i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ted influence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converge for higher dimension??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Ignore RLR (a mistake)</a:t>
            </a:r>
          </a:p>
        </p:txBody>
      </p:sp>
      <p:sp>
        <p:nvSpPr>
          <p:cNvPr id="922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7" name="Rectangle 1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9218" name="Object 20"/>
          <p:cNvGraphicFramePr>
            <a:graphicFrameLocks noChangeAspect="1"/>
          </p:cNvGraphicFramePr>
          <p:nvPr/>
        </p:nvGraphicFramePr>
        <p:xfrm>
          <a:off x="2819400" y="1524000"/>
          <a:ext cx="17526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11" name="Equation" r:id="rId4" imgW="1193800" imgH="368300" progId="Equation.3">
                  <p:embed/>
                </p:oleObj>
              </mc:Choice>
              <mc:Fallback>
                <p:oleObj name="Equation" r:id="rId4" imgW="1193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524000"/>
                        <a:ext cx="1752600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2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Nested Spheres: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989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9891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00200"/>
            <a:ext cx="7162800" cy="5057775"/>
          </a:xfrm>
          <a:noFill/>
        </p:spPr>
      </p:pic>
    </p:spTree>
    <p:extLst>
      <p:ext uri="{BB962C8B-B14F-4D97-AF65-F5344CB8AC3E}">
        <p14:creationId xmlns:p14="http://schemas.microsoft.com/office/powerpoint/2010/main" val="174582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Computational Point: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Classifier only depends on data through </a:t>
            </a:r>
            <a:r>
              <a:rPr lang="en-US" sz="32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inner products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enough to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store inner products</a:t>
            </a: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Creates big savings in optimization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Especially for </a:t>
            </a: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also creates variations in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(interpretation?!?)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is almost always done in practice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Nested Spheres: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32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d/2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s, Gaussian with var 1 or C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32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d/2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s, the squares of the 1</a:t>
            </a:r>
            <a:r>
              <a:rPr lang="en-US" sz="32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(as for 2</a:t>
            </a:r>
            <a:r>
              <a:rPr lang="en-US" sz="3200" baseline="300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degree polynomial embedding)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Each method best somewhere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best in highest d (data non-Gaussian)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not comparable (realistic)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Methods converge for higher dimension??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 is a strange place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Ignore RLR (a mistake)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Conclusions: 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Everything (sensible) is best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 often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near best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weak beyond Gaussian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 about simulations (and examples):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easy to cherry pick best ones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practice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Machine Learning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Ignore method proposed, but read</a:t>
            </a:r>
          </a:p>
          <a:p>
            <a:pPr marL="1104900" lvl="1" indent="-533400"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	paper for useful comparison of others</a:t>
            </a:r>
            <a:r>
              <a:rPr lang="en-US" sz="28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28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  There are additional players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Regularized Logistic Regression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looks also very competitive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Phenomenon: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All methods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come together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in very high dimensions???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5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6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96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Simulations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we say more about: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All methods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come together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in very high dimensions???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Mathematical Statistical Question: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Mathematics behind this???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answer later)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Handling of Violators (“Slack Variables”),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Controlled by Tuning Parameter,  C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C   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    Try Harder to Avoid Violation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Movie for SVM: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19" name="TwoDprojSVMBay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63830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Approaches: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Tuned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endParaRPr lang="en-US" sz="1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(Can be Effective,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Takes Time,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Requires Expertise)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Approaches: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Tuned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Defaults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DWD:     100 /  median pairwise distance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(Surprisingly Useful, Simple Answer)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SVM:      1000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(Works Well Sometimes, Not Others)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Approaches: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Tuned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Defaults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endParaRPr lang="en-US" sz="1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(Works Well for DWD,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Less Effective for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Approaches: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Tuned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Defaults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Cross Validation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Measure Classification Error Rate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Leaving Some Out (to Avoid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Choose C to Minimize Error Rate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1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Comput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&amp; Embedding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Maximize:	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 Difference from  </a:t>
            </a:r>
            <a:r>
              <a:rPr lang="en-US" sz="3200" dirty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Embedding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80000"/>
              </a:lnSpc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</a:t>
            </a:r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2" name="Rectangle 23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94" name="Rectangle 28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7170" name="Object 27"/>
          <p:cNvGraphicFramePr>
            <a:graphicFrameLocks noChangeAspect="1"/>
          </p:cNvGraphicFramePr>
          <p:nvPr/>
        </p:nvGraphicFramePr>
        <p:xfrm>
          <a:off x="2819400" y="1600200"/>
          <a:ext cx="48768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5" name="Equation" r:id="rId4" imgW="4330700" imgH="647700" progId="Equation.3">
                  <p:embed/>
                </p:oleObj>
              </mc:Choice>
              <mc:Fallback>
                <p:oleObj name="Equation" r:id="rId4" imgW="43307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0200"/>
                        <a:ext cx="4876800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5" name="Rectangle 3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633383"/>
              </p:ext>
            </p:extLst>
          </p:nvPr>
        </p:nvGraphicFramePr>
        <p:xfrm>
          <a:off x="2895600" y="5105400"/>
          <a:ext cx="55626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36" name="Equation" r:id="rId6" imgW="4762500" imgH="647700" progId="Equation.3">
                  <p:embed/>
                </p:oleObj>
              </mc:Choice>
              <mc:Fallback>
                <p:oleObj name="Equation" r:id="rId6" imgW="4762500" imgH="6477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105400"/>
                        <a:ext cx="55626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6858000" y="1752601"/>
            <a:ext cx="381000" cy="12954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5400000">
            <a:off x="7353300" y="3924300"/>
            <a:ext cx="381000" cy="18288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30" idx="1"/>
          </p:cNvCxnSpPr>
          <p:nvPr/>
        </p:nvCxnSpPr>
        <p:spPr>
          <a:xfrm>
            <a:off x="7048500" y="2590801"/>
            <a:ext cx="495300" cy="20573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87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Approaches: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Tuned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Defaults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Cross Validation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endParaRPr lang="en-US" sz="1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(Very Popular – Useful for SVD,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Comes at Computational Cost)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tx1"/>
            </a:gs>
            <a:gs pos="10000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&amp; DWD Tuning Parameter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Possible Approaches: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Tuned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Defaults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Cross Validation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Scale Space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sz="1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(Work with Full Range of Choices)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Study Differences Between</a:t>
            </a:r>
          </a:p>
          <a:p>
            <a:pPr marL="0" indent="0" algn="ctr">
              <a:buNone/>
            </a:pPr>
            <a:r>
              <a:rPr lang="en-US" dirty="0" smtClean="0"/>
              <a:t>(Malignant) Melanoma &amp; (Benign) Nevi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Use Image Features as Before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(Recall from Transformation Discussion)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58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smtClean="0">
                <a:solidFill>
                  <a:srgbClr val="FFFFFF"/>
                </a:solidFill>
              </a:rPr>
              <a:t>Clinical diagnosis</a:t>
            </a:r>
          </a:p>
        </p:txBody>
      </p:sp>
      <p:grpSp>
        <p:nvGrpSpPr>
          <p:cNvPr id="7171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7175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Background</a:t>
              </a:r>
            </a:p>
          </p:txBody>
        </p:sp>
        <p:sp>
          <p:nvSpPr>
            <p:cNvPr id="71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Introduction</a:t>
              </a:r>
            </a:p>
          </p:txBody>
        </p:sp>
        <p:sp>
          <p:nvSpPr>
            <p:cNvPr id="7177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78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79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80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81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182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grpSp>
        <p:nvGrpSpPr>
          <p:cNvPr id="7172" name="Group 3"/>
          <p:cNvGrpSpPr>
            <a:grpSpLocks noChangeAspect="1"/>
          </p:cNvGrpSpPr>
          <p:nvPr/>
        </p:nvGrpSpPr>
        <p:grpSpPr bwMode="auto">
          <a:xfrm>
            <a:off x="762000" y="2133600"/>
            <a:ext cx="7570788" cy="2514600"/>
            <a:chOff x="2268538" y="2362200"/>
            <a:chExt cx="4556125" cy="1374775"/>
          </a:xfrm>
        </p:grpSpPr>
        <p:pic>
          <p:nvPicPr>
            <p:cNvPr id="7173" name="Picture 2" descr="Dx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013" y="2819400"/>
              <a:ext cx="1898650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3" descr="Dx_Pictur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2362200"/>
              <a:ext cx="2619375" cy="137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9914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smtClean="0">
                <a:solidFill>
                  <a:srgbClr val="FFFFFF"/>
                </a:solidFill>
              </a:rPr>
              <a:t>Image Analysis of Histology Slides</a:t>
            </a:r>
          </a:p>
        </p:txBody>
      </p:sp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-1588" y="0"/>
            <a:ext cx="9142413" cy="317500"/>
            <a:chOff x="-1" y="0"/>
            <a:chExt cx="5759" cy="200"/>
          </a:xfrm>
        </p:grpSpPr>
        <p:sp>
          <p:nvSpPr>
            <p:cNvPr id="8207" name="Rectangle 3"/>
            <p:cNvSpPr>
              <a:spLocks noChangeArrowheads="1"/>
            </p:cNvSpPr>
            <p:nvPr/>
          </p:nvSpPr>
          <p:spPr bwMode="auto">
            <a:xfrm>
              <a:off x="2879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Goal</a:t>
              </a:r>
            </a:p>
          </p:txBody>
        </p:sp>
        <p:sp>
          <p:nvSpPr>
            <p:cNvPr id="8208" name="Rectangle 4"/>
            <p:cNvSpPr>
              <a:spLocks noChangeArrowheads="1"/>
            </p:cNvSpPr>
            <p:nvPr/>
          </p:nvSpPr>
          <p:spPr bwMode="auto">
            <a:xfrm>
              <a:off x="-1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Background</a:t>
              </a:r>
            </a:p>
          </p:txBody>
        </p:sp>
        <p:sp>
          <p:nvSpPr>
            <p:cNvPr id="8209" name="Line 5"/>
            <p:cNvSpPr>
              <a:spLocks noChangeShapeType="1"/>
            </p:cNvSpPr>
            <p:nvPr/>
          </p:nvSpPr>
          <p:spPr bwMode="auto">
            <a:xfrm>
              <a:off x="-1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0" name="Line 6"/>
            <p:cNvSpPr>
              <a:spLocks noChangeShapeType="1"/>
            </p:cNvSpPr>
            <p:nvPr/>
          </p:nvSpPr>
          <p:spPr bwMode="auto">
            <a:xfrm>
              <a:off x="-1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1" name="Line 7"/>
            <p:cNvSpPr>
              <a:spLocks noChangeShapeType="1"/>
            </p:cNvSpPr>
            <p:nvPr/>
          </p:nvSpPr>
          <p:spPr bwMode="auto">
            <a:xfrm>
              <a:off x="-1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2" name="Line 8"/>
            <p:cNvSpPr>
              <a:spLocks noChangeShapeType="1"/>
            </p:cNvSpPr>
            <p:nvPr/>
          </p:nvSpPr>
          <p:spPr bwMode="auto">
            <a:xfrm>
              <a:off x="5758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3" name="Line 9"/>
            <p:cNvSpPr>
              <a:spLocks noChangeShapeType="1"/>
            </p:cNvSpPr>
            <p:nvPr/>
          </p:nvSpPr>
          <p:spPr bwMode="auto">
            <a:xfrm>
              <a:off x="2879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214" name="Line 10"/>
            <p:cNvSpPr>
              <a:spLocks noChangeShapeType="1"/>
            </p:cNvSpPr>
            <p:nvPr/>
          </p:nvSpPr>
          <p:spPr bwMode="auto">
            <a:xfrm>
              <a:off x="2879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pic>
        <p:nvPicPr>
          <p:cNvPr id="819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04913"/>
            <a:ext cx="26050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204913"/>
            <a:ext cx="2605087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8" name="Text Box 13"/>
          <p:cNvSpPr txBox="1">
            <a:spLocks noChangeArrowheads="1"/>
          </p:cNvSpPr>
          <p:nvPr/>
        </p:nvSpPr>
        <p:spPr bwMode="auto">
          <a:xfrm>
            <a:off x="4114800" y="3810000"/>
            <a:ext cx="18288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Melanoma</a:t>
            </a:r>
          </a:p>
        </p:txBody>
      </p:sp>
      <p:pic>
        <p:nvPicPr>
          <p:cNvPr id="819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2667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6781800" y="3349625"/>
            <a:ext cx="16779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524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000" smtClean="0">
                <a:solidFill>
                  <a:srgbClr val="000000"/>
                </a:solidFill>
              </a:rPr>
              <a:t>Image: www.melanoma.ca</a:t>
            </a:r>
          </a:p>
        </p:txBody>
      </p:sp>
      <p:sp>
        <p:nvSpPr>
          <p:cNvPr id="8201" name="Text Box 16"/>
          <p:cNvSpPr txBox="1">
            <a:spLocks noChangeArrowheads="1"/>
          </p:cNvSpPr>
          <p:nvPr/>
        </p:nvSpPr>
        <p:spPr bwMode="auto">
          <a:xfrm>
            <a:off x="1143000" y="3810000"/>
            <a:ext cx="1143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Benign</a:t>
            </a:r>
          </a:p>
        </p:txBody>
      </p:sp>
      <p:sp>
        <p:nvSpPr>
          <p:cNvPr id="8202" name="Text Box 17"/>
          <p:cNvSpPr txBox="1">
            <a:spLocks noChangeArrowheads="1"/>
          </p:cNvSpPr>
          <p:nvPr/>
        </p:nvSpPr>
        <p:spPr bwMode="auto">
          <a:xfrm>
            <a:off x="228600" y="4232275"/>
            <a:ext cx="86868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1 in 75 North Americans will develop a </a:t>
            </a:r>
          </a:p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000000"/>
                </a:solidFill>
              </a:rPr>
              <a:t>malignant melanoma in their lifetime.</a:t>
            </a:r>
          </a:p>
        </p:txBody>
      </p:sp>
      <p:sp>
        <p:nvSpPr>
          <p:cNvPr id="8203" name="Text Box 18"/>
          <p:cNvSpPr txBox="1">
            <a:spLocks noChangeArrowheads="1"/>
          </p:cNvSpPr>
          <p:nvPr/>
        </p:nvSpPr>
        <p:spPr bwMode="auto">
          <a:xfrm>
            <a:off x="1390650" y="5449888"/>
            <a:ext cx="1809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204" name="Text Box 20"/>
          <p:cNvSpPr txBox="1">
            <a:spLocks noChangeArrowheads="1"/>
          </p:cNvSpPr>
          <p:nvPr/>
        </p:nvSpPr>
        <p:spPr bwMode="auto">
          <a:xfrm>
            <a:off x="228600" y="5029200"/>
            <a:ext cx="86106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772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3333CC"/>
                </a:solidFill>
              </a:rPr>
              <a:t>Initial goal: 	Automatically segment nuclei.</a:t>
            </a:r>
          </a:p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3333CC"/>
                </a:solidFill>
              </a:rPr>
              <a:t>Challenge: 	Dense packing of nuclei.</a:t>
            </a:r>
          </a:p>
          <a:p>
            <a:pPr defTabSz="457200" eaLnBrk="1" hangingPunct="1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mtClean="0">
                <a:solidFill>
                  <a:srgbClr val="3333CC"/>
                </a:solidFill>
              </a:rPr>
              <a:t>Ultimately:	Cancer grading and patient survival.</a:t>
            </a:r>
          </a:p>
        </p:txBody>
      </p:sp>
      <p:pic>
        <p:nvPicPr>
          <p:cNvPr id="820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3657600"/>
            <a:ext cx="209867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6" name="Text Box 22"/>
          <p:cNvSpPr txBox="1">
            <a:spLocks noChangeArrowheads="1"/>
          </p:cNvSpPr>
          <p:nvPr/>
        </p:nvSpPr>
        <p:spPr bwMode="auto">
          <a:xfrm>
            <a:off x="6705600" y="5407025"/>
            <a:ext cx="20510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000" smtClean="0">
                <a:solidFill>
                  <a:srgbClr val="000000"/>
                </a:solidFill>
              </a:rPr>
              <a:t>Image: melanoma.blogsome.com</a:t>
            </a:r>
          </a:p>
        </p:txBody>
      </p:sp>
    </p:spTree>
    <p:extLst>
      <p:ext uri="{BB962C8B-B14F-4D97-AF65-F5344CB8AC3E}">
        <p14:creationId xmlns:p14="http://schemas.microsoft.com/office/powerpoint/2010/main" val="7505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smtClean="0">
                <a:solidFill>
                  <a:srgbClr val="FFFFFF"/>
                </a:solidFill>
              </a:rPr>
              <a:t>Feature Extraction</a:t>
            </a:r>
          </a:p>
        </p:txBody>
      </p:sp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4341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434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4343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4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5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6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7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48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4340" name="TextBox 17"/>
          <p:cNvSpPr txBox="1">
            <a:spLocks noChangeArrowheads="1"/>
          </p:cNvSpPr>
          <p:nvPr/>
        </p:nvSpPr>
        <p:spPr bwMode="auto">
          <a:xfrm>
            <a:off x="381000" y="1371600"/>
            <a:ext cx="76200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Extract various features based on color and morphology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Example “high-level” concepts: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Stain intensity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Nuclear area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Density of nuclei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 Regularity of nuclear shape</a:t>
            </a:r>
          </a:p>
        </p:txBody>
      </p:sp>
    </p:spTree>
    <p:extLst>
      <p:ext uri="{BB962C8B-B14F-4D97-AF65-F5344CB8AC3E}">
        <p14:creationId xmlns:p14="http://schemas.microsoft.com/office/powerpoint/2010/main" val="3759241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Labeled Nuclei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19468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1946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19470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1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2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3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4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475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9460" name="TextBox 23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19461" name="TextBox 24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grpSp>
        <p:nvGrpSpPr>
          <p:cNvPr id="19462" name="Group 25"/>
          <p:cNvGrpSpPr>
            <a:grpSpLocks/>
          </p:cNvGrpSpPr>
          <p:nvPr/>
        </p:nvGrpSpPr>
        <p:grpSpPr bwMode="auto">
          <a:xfrm>
            <a:off x="609600" y="3048000"/>
            <a:ext cx="3971925" cy="2193925"/>
            <a:chOff x="609600" y="3048000"/>
            <a:chExt cx="3971925" cy="2194560"/>
          </a:xfrm>
        </p:grpSpPr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048000"/>
              <a:ext cx="3971925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09600" y="3048000"/>
              <a:ext cx="3968750" cy="2194560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9463" name="Group 34"/>
          <p:cNvGrpSpPr>
            <a:grpSpLocks/>
          </p:cNvGrpSpPr>
          <p:nvPr/>
        </p:nvGrpSpPr>
        <p:grpSpPr bwMode="auto">
          <a:xfrm>
            <a:off x="5505450" y="2667000"/>
            <a:ext cx="2952750" cy="2952750"/>
            <a:chOff x="5504688" y="2667000"/>
            <a:chExt cx="2953512" cy="2953512"/>
          </a:xfrm>
        </p:grpSpPr>
        <p:pic>
          <p:nvPicPr>
            <p:cNvPr id="1946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667000"/>
              <a:ext cx="295275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504688" y="2667000"/>
              <a:ext cx="2953512" cy="2953512"/>
            </a:xfrm>
            <a:prstGeom prst="rect">
              <a:avLst/>
            </a:prstGeom>
            <a:blipFill dpi="0" rotWithShape="1">
              <a:blip r:embed="rId6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970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Nuclear Regions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20493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204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20495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6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7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8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9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00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20484" name="TextBox 23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20485" name="TextBox 24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grpSp>
        <p:nvGrpSpPr>
          <p:cNvPr id="20486" name="Group 19"/>
          <p:cNvGrpSpPr>
            <a:grpSpLocks/>
          </p:cNvGrpSpPr>
          <p:nvPr/>
        </p:nvGrpSpPr>
        <p:grpSpPr bwMode="auto">
          <a:xfrm>
            <a:off x="609600" y="3048000"/>
            <a:ext cx="3971925" cy="2193925"/>
            <a:chOff x="609600" y="3048000"/>
            <a:chExt cx="3971925" cy="2194560"/>
          </a:xfrm>
        </p:grpSpPr>
        <p:pic>
          <p:nvPicPr>
            <p:cNvPr id="2049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048000"/>
              <a:ext cx="3971925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09600" y="3048000"/>
              <a:ext cx="3968750" cy="2194560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20487" name="Group 22"/>
          <p:cNvGrpSpPr>
            <a:grpSpLocks/>
          </p:cNvGrpSpPr>
          <p:nvPr/>
        </p:nvGrpSpPr>
        <p:grpSpPr bwMode="auto">
          <a:xfrm>
            <a:off x="5505450" y="2667000"/>
            <a:ext cx="2952750" cy="2952750"/>
            <a:chOff x="5504688" y="2667000"/>
            <a:chExt cx="2953512" cy="2953512"/>
          </a:xfrm>
        </p:grpSpPr>
        <p:pic>
          <p:nvPicPr>
            <p:cNvPr id="2048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667000"/>
              <a:ext cx="295275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5504688" y="2667000"/>
              <a:ext cx="2953512" cy="2953512"/>
            </a:xfrm>
            <a:prstGeom prst="rect">
              <a:avLst/>
            </a:prstGeom>
            <a:blipFill dpi="0" rotWithShape="1">
              <a:blip r:embed="rId6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0488" name="TextBox 27"/>
          <p:cNvSpPr txBox="1">
            <a:spLocks noChangeArrowheads="1"/>
          </p:cNvSpPr>
          <p:nvPr/>
        </p:nvSpPr>
        <p:spPr bwMode="auto">
          <a:xfrm>
            <a:off x="228600" y="5486400"/>
            <a:ext cx="6477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Generated by growing nuclei out from boundary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Used for various color and density features:  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	Region Stain 2, Region Area Ratio, etc.</a:t>
            </a:r>
          </a:p>
        </p:txBody>
      </p:sp>
    </p:spTree>
    <p:extLst>
      <p:ext uri="{BB962C8B-B14F-4D97-AF65-F5344CB8AC3E}">
        <p14:creationId xmlns:p14="http://schemas.microsoft.com/office/powerpoint/2010/main" val="3263743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76200" y="304800"/>
            <a:ext cx="906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defTabSz="457200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smtClean="0">
                <a:solidFill>
                  <a:srgbClr val="FFFFFF"/>
                </a:solidFill>
              </a:rPr>
              <a:t>Delaunay Triangulation</a:t>
            </a:r>
            <a:endParaRPr lang="en-GB" sz="3200" smtClean="0">
              <a:solidFill>
                <a:srgbClr val="FFFFFF"/>
              </a:solidFill>
            </a:endParaRPr>
          </a:p>
        </p:txBody>
      </p:sp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0" y="0"/>
            <a:ext cx="9142413" cy="317500"/>
            <a:chOff x="0" y="0"/>
            <a:chExt cx="5759" cy="200"/>
          </a:xfrm>
        </p:grpSpPr>
        <p:sp>
          <p:nvSpPr>
            <p:cNvPr id="21517" name="Rectangle 3"/>
            <p:cNvSpPr>
              <a:spLocks noChangeArrowheads="1"/>
            </p:cNvSpPr>
            <p:nvPr/>
          </p:nvSpPr>
          <p:spPr bwMode="auto">
            <a:xfrm>
              <a:off x="2880" y="0"/>
              <a:ext cx="2880" cy="2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Features from Cell Nuclei</a:t>
              </a:r>
            </a:p>
          </p:txBody>
        </p:sp>
        <p:sp>
          <p:nvSpPr>
            <p:cNvPr id="215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2880" cy="200"/>
            </a:xfrm>
            <a:prstGeom prst="rect">
              <a:avLst/>
            </a:prstGeom>
            <a:solidFill>
              <a:srgbClr val="1B1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60120" rIns="90000" bIns="46800"/>
            <a:lstStyle/>
            <a:p>
              <a:pPr algn="r" defTabSz="457200">
                <a:lnSpc>
                  <a:spcPct val="93000"/>
                </a:lnSpc>
                <a:spcBef>
                  <a:spcPts val="375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500" smtClean="0">
                  <a:solidFill>
                    <a:srgbClr val="FFFFFF"/>
                  </a:solidFill>
                  <a:latin typeface="Arial" pitchFamily="34" charset="0"/>
                </a:rPr>
                <a:t>Feature Extraction</a:t>
              </a:r>
            </a:p>
          </p:txBody>
        </p:sp>
        <p:sp>
          <p:nvSpPr>
            <p:cNvPr id="21519" name="Line 5"/>
            <p:cNvSpPr>
              <a:spLocks noChangeShapeType="1"/>
            </p:cNvSpPr>
            <p:nvPr/>
          </p:nvSpPr>
          <p:spPr bwMode="auto">
            <a:xfrm>
              <a:off x="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0" name="Line 6"/>
            <p:cNvSpPr>
              <a:spLocks noChangeShapeType="1"/>
            </p:cNvSpPr>
            <p:nvPr/>
          </p:nvSpPr>
          <p:spPr bwMode="auto">
            <a:xfrm>
              <a:off x="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1" name="Line 7"/>
            <p:cNvSpPr>
              <a:spLocks noChangeShapeType="1"/>
            </p:cNvSpPr>
            <p:nvPr/>
          </p:nvSpPr>
          <p:spPr bwMode="auto">
            <a:xfrm>
              <a:off x="0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2" name="Line 8"/>
            <p:cNvSpPr>
              <a:spLocks noChangeShapeType="1"/>
            </p:cNvSpPr>
            <p:nvPr/>
          </p:nvSpPr>
          <p:spPr bwMode="auto">
            <a:xfrm>
              <a:off x="5759" y="0"/>
              <a:ext cx="1" cy="2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3" name="Line 9"/>
            <p:cNvSpPr>
              <a:spLocks noChangeShapeType="1"/>
            </p:cNvSpPr>
            <p:nvPr/>
          </p:nvSpPr>
          <p:spPr bwMode="auto">
            <a:xfrm>
              <a:off x="2880" y="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524" name="Line 10"/>
            <p:cNvSpPr>
              <a:spLocks noChangeShapeType="1"/>
            </p:cNvSpPr>
            <p:nvPr/>
          </p:nvSpPr>
          <p:spPr bwMode="auto">
            <a:xfrm>
              <a:off x="2880" y="200"/>
              <a:ext cx="288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 sz="240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21508" name="TextBox 23"/>
          <p:cNvSpPr txBox="1">
            <a:spLocks noChangeArrowheads="1"/>
          </p:cNvSpPr>
          <p:nvPr/>
        </p:nvSpPr>
        <p:spPr bwMode="auto">
          <a:xfrm>
            <a:off x="533400" y="1676400"/>
            <a:ext cx="4038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Conventional Nevus</a:t>
            </a:r>
          </a:p>
        </p:txBody>
      </p:sp>
      <p:sp>
        <p:nvSpPr>
          <p:cNvPr id="21509" name="TextBox 24"/>
          <p:cNvSpPr txBox="1">
            <a:spLocks noChangeArrowheads="1"/>
          </p:cNvSpPr>
          <p:nvPr/>
        </p:nvSpPr>
        <p:spPr bwMode="auto">
          <a:xfrm>
            <a:off x="4953000" y="1676400"/>
            <a:ext cx="4038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</a:rPr>
              <a:t>Superficial Spreading Melanoma</a:t>
            </a:r>
          </a:p>
        </p:txBody>
      </p:sp>
      <p:grpSp>
        <p:nvGrpSpPr>
          <p:cNvPr id="21510" name="Group 19"/>
          <p:cNvGrpSpPr>
            <a:grpSpLocks/>
          </p:cNvGrpSpPr>
          <p:nvPr/>
        </p:nvGrpSpPr>
        <p:grpSpPr bwMode="auto">
          <a:xfrm>
            <a:off x="609600" y="3048000"/>
            <a:ext cx="3971925" cy="2193925"/>
            <a:chOff x="609600" y="3048000"/>
            <a:chExt cx="3971925" cy="2194560"/>
          </a:xfrm>
        </p:grpSpPr>
        <p:pic>
          <p:nvPicPr>
            <p:cNvPr id="215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048000"/>
              <a:ext cx="3971925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09600" y="3048000"/>
              <a:ext cx="3968750" cy="2194560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21511" name="Group 28"/>
          <p:cNvGrpSpPr>
            <a:grpSpLocks/>
          </p:cNvGrpSpPr>
          <p:nvPr/>
        </p:nvGrpSpPr>
        <p:grpSpPr bwMode="auto">
          <a:xfrm>
            <a:off x="5505450" y="2667000"/>
            <a:ext cx="2952750" cy="2952750"/>
            <a:chOff x="5504688" y="2667000"/>
            <a:chExt cx="2953512" cy="2953512"/>
          </a:xfrm>
        </p:grpSpPr>
        <p:pic>
          <p:nvPicPr>
            <p:cNvPr id="215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450" y="2667000"/>
              <a:ext cx="295275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5504688" y="2667000"/>
              <a:ext cx="2953512" cy="2953512"/>
            </a:xfrm>
            <a:prstGeom prst="rect">
              <a:avLst/>
            </a:prstGeom>
            <a:blipFill dpi="0" rotWithShape="1">
              <a:blip r:embed="rId6" cstate="print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76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21512" name="TextBox 31"/>
          <p:cNvSpPr txBox="1">
            <a:spLocks noChangeArrowheads="1"/>
          </p:cNvSpPr>
          <p:nvPr/>
        </p:nvSpPr>
        <p:spPr bwMode="auto">
          <a:xfrm>
            <a:off x="685800" y="5486400"/>
            <a:ext cx="6477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Triangulation of nuclear centers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Used for various density features:  </a:t>
            </a:r>
          </a:p>
          <a:p>
            <a:pPr defTabSz="457200">
              <a:lnSpc>
                <a:spcPct val="7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	Mean Delaunay, Max. Delaunay, etc.</a:t>
            </a:r>
          </a:p>
        </p:txBody>
      </p:sp>
    </p:spTree>
    <p:extLst>
      <p:ext uri="{BB962C8B-B14F-4D97-AF65-F5344CB8AC3E}">
        <p14:creationId xmlns:p14="http://schemas.microsoft.com/office/powerpoint/2010/main" val="1537820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Study Differences Between</a:t>
            </a:r>
          </a:p>
          <a:p>
            <a:pPr marL="0" indent="0" algn="ctr">
              <a:buNone/>
            </a:pPr>
            <a:r>
              <a:rPr lang="en-US" dirty="0" smtClean="0"/>
              <a:t>(Malignant) </a:t>
            </a:r>
            <a:r>
              <a:rPr lang="en-US" dirty="0" smtClean="0">
                <a:solidFill>
                  <a:srgbClr val="FF0000"/>
                </a:solidFill>
              </a:rPr>
              <a:t>Melanoma</a:t>
            </a:r>
            <a:r>
              <a:rPr lang="en-US" dirty="0" smtClean="0"/>
              <a:t> &amp; (Benign) </a:t>
            </a:r>
            <a:r>
              <a:rPr lang="en-US" dirty="0" smtClean="0">
                <a:solidFill>
                  <a:srgbClr val="0070C0"/>
                </a:solidFill>
              </a:rPr>
              <a:t>Nevi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Explore with PCA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12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Visualization: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Pushes Plane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Away From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Points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Some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Influence</a:t>
            </a: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3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1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5" name="Rectangle 2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25"/>
          <p:cNvGraphicFramePr>
            <a:graphicFrameLocks noChangeAspect="1"/>
          </p:cNvGraphicFramePr>
          <p:nvPr/>
        </p:nvGraphicFramePr>
        <p:xfrm>
          <a:off x="1295400" y="1524000"/>
          <a:ext cx="13779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8" name="Equation" r:id="rId4" imgW="1054080" imgH="787320" progId="Equation.3">
                  <p:embed/>
                </p:oleObj>
              </mc:Choice>
              <mc:Fallback>
                <p:oleObj name="Equation" r:id="rId4" imgW="10540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524000"/>
                        <a:ext cx="13779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47" name="Picture 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23384" r="7152" b="14615"/>
          <a:stretch>
            <a:fillRect/>
          </a:stretch>
        </p:blipFill>
        <p:spPr>
          <a:xfrm>
            <a:off x="3041650" y="2008188"/>
            <a:ext cx="5616575" cy="4117975"/>
          </a:xfrm>
          <a:noFill/>
        </p:spPr>
      </p:pic>
    </p:spTree>
    <p:extLst>
      <p:ext uri="{BB962C8B-B14F-4D97-AF65-F5344CB8AC3E}">
        <p14:creationId xmlns:p14="http://schemas.microsoft.com/office/powerpoint/2010/main" val="369581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PCA</a:t>
            </a:r>
          </a:p>
          <a:p>
            <a:pPr marL="0" indent="0">
              <a:buNone/>
            </a:pPr>
            <a:r>
              <a:rPr lang="en-US" dirty="0" smtClean="0"/>
              <a:t>View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166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Rotate</a:t>
            </a:r>
          </a:p>
          <a:p>
            <a:pPr marL="0" indent="0">
              <a:buNone/>
            </a:pPr>
            <a:r>
              <a:rPr lang="en-US" dirty="0" smtClean="0"/>
              <a:t>To DWD</a:t>
            </a:r>
          </a:p>
          <a:p>
            <a:pPr marL="0" indent="0">
              <a:buNone/>
            </a:pPr>
            <a:r>
              <a:rPr lang="en-US" dirty="0" smtClean="0"/>
              <a:t>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12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Rotate</a:t>
            </a:r>
          </a:p>
          <a:p>
            <a:pPr marL="0" indent="0">
              <a:buNone/>
            </a:pPr>
            <a:r>
              <a:rPr lang="en-US" dirty="0" smtClean="0"/>
              <a:t>To DWD</a:t>
            </a:r>
          </a:p>
          <a:p>
            <a:pPr marL="0" indent="0">
              <a:buNone/>
            </a:pPr>
            <a:r>
              <a:rPr lang="en-US" dirty="0" smtClean="0"/>
              <a:t>Direction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“Good”</a:t>
            </a:r>
          </a:p>
          <a:p>
            <a:pPr marL="0" indent="0">
              <a:buNone/>
            </a:pPr>
            <a:r>
              <a:rPr lang="en-US" dirty="0" smtClean="0"/>
              <a:t>Separation</a:t>
            </a:r>
          </a:p>
          <a:p>
            <a:pPr marL="0" indent="0">
              <a:buNone/>
            </a:pPr>
            <a:r>
              <a:rPr lang="en-US" dirty="0" smtClean="0"/>
              <a:t>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12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Rotate</a:t>
            </a:r>
          </a:p>
          <a:p>
            <a:pPr marL="0" indent="0">
              <a:buNone/>
            </a:pPr>
            <a:r>
              <a:rPr lang="en-US" dirty="0" smtClean="0"/>
              <a:t>To DWD</a:t>
            </a:r>
          </a:p>
          <a:p>
            <a:pPr marL="0" indent="0">
              <a:buNone/>
            </a:pPr>
            <a:r>
              <a:rPr lang="en-US" dirty="0" smtClean="0"/>
              <a:t>Direction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Orthogonal</a:t>
            </a:r>
          </a:p>
          <a:p>
            <a:pPr marL="0" indent="0">
              <a:buNone/>
            </a:pPr>
            <a:r>
              <a:rPr lang="en-US" dirty="0" smtClean="0"/>
              <a:t>PCs</a:t>
            </a:r>
          </a:p>
          <a:p>
            <a:pPr marL="0" indent="0">
              <a:buNone/>
            </a:pPr>
            <a:r>
              <a:rPr lang="en-US" dirty="0" smtClean="0"/>
              <a:t>Avoid</a:t>
            </a:r>
          </a:p>
          <a:p>
            <a:pPr marL="0" indent="0">
              <a:buNone/>
            </a:pPr>
            <a:r>
              <a:rPr lang="en-US" dirty="0" smtClean="0"/>
              <a:t>Strange</a:t>
            </a:r>
          </a:p>
          <a:p>
            <a:pPr marL="0" indent="0">
              <a:buNone/>
            </a:pPr>
            <a:r>
              <a:rPr lang="en-US" dirty="0" smtClean="0"/>
              <a:t>Projections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118595" y="4024243"/>
            <a:ext cx="2920005" cy="24295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118595" y="4267200"/>
            <a:ext cx="4444005" cy="914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18595" y="4267200"/>
            <a:ext cx="5968005" cy="2133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01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Return</a:t>
            </a:r>
          </a:p>
          <a:p>
            <a:pPr marL="0" indent="0">
              <a:buNone/>
            </a:pPr>
            <a:r>
              <a:rPr lang="en-US" dirty="0" smtClean="0"/>
              <a:t>To</a:t>
            </a:r>
          </a:p>
          <a:p>
            <a:pPr marL="0" indent="0">
              <a:buNone/>
            </a:pPr>
            <a:r>
              <a:rPr lang="en-US" dirty="0" smtClean="0"/>
              <a:t>PCA</a:t>
            </a:r>
          </a:p>
          <a:p>
            <a:pPr marL="0" indent="0">
              <a:buNone/>
            </a:pPr>
            <a:r>
              <a:rPr lang="en-US" dirty="0" smtClean="0"/>
              <a:t>View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And</a:t>
            </a:r>
          </a:p>
          <a:p>
            <a:pPr marL="0" indent="0">
              <a:buNone/>
            </a:pPr>
            <a:r>
              <a:rPr lang="en-US" dirty="0" smtClean="0"/>
              <a:t>Focus </a:t>
            </a:r>
          </a:p>
          <a:p>
            <a:pPr marL="0" indent="0">
              <a:buNone/>
            </a:pPr>
            <a:r>
              <a:rPr lang="en-US" dirty="0" smtClean="0"/>
              <a:t>On </a:t>
            </a:r>
          </a:p>
          <a:p>
            <a:pPr marL="0" indent="0">
              <a:buNone/>
            </a:pPr>
            <a:r>
              <a:rPr lang="en-US" dirty="0" smtClean="0"/>
              <a:t>Subtypes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44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Focus </a:t>
            </a:r>
          </a:p>
          <a:p>
            <a:pPr marL="0" indent="0">
              <a:buNone/>
            </a:pPr>
            <a:r>
              <a:rPr lang="en-US" dirty="0" smtClean="0"/>
              <a:t>On </a:t>
            </a:r>
          </a:p>
          <a:p>
            <a:pPr marL="0" indent="0">
              <a:buNone/>
            </a:pPr>
            <a:r>
              <a:rPr lang="en-US" dirty="0" smtClean="0"/>
              <a:t>Subtypes: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Melanoma 1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Sev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  <a:r>
              <a:rPr lang="en-US" dirty="0" err="1" smtClean="0">
                <a:solidFill>
                  <a:srgbClr val="0070C0"/>
                </a:solidFill>
              </a:rPr>
              <a:t>Dys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Nevi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Gray Out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Others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0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Rotate</a:t>
            </a:r>
          </a:p>
          <a:p>
            <a:pPr marL="0" indent="0">
              <a:buNone/>
            </a:pPr>
            <a:r>
              <a:rPr lang="en-US" dirty="0" smtClean="0"/>
              <a:t>To </a:t>
            </a:r>
          </a:p>
          <a:p>
            <a:pPr marL="0" indent="0">
              <a:buNone/>
            </a:pPr>
            <a:r>
              <a:rPr lang="en-US" dirty="0" smtClean="0"/>
              <a:t>Pairwise</a:t>
            </a:r>
          </a:p>
          <a:p>
            <a:pPr marL="0" indent="0">
              <a:buNone/>
            </a:pPr>
            <a:r>
              <a:rPr lang="en-US" dirty="0" smtClean="0"/>
              <a:t>Only</a:t>
            </a:r>
          </a:p>
          <a:p>
            <a:pPr marL="0" indent="0">
              <a:buNone/>
            </a:pPr>
            <a:r>
              <a:rPr lang="en-US" dirty="0" smtClean="0"/>
              <a:t>PCA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39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Rotate</a:t>
            </a:r>
          </a:p>
          <a:p>
            <a:pPr marL="0" indent="0">
              <a:buNone/>
            </a:pPr>
            <a:r>
              <a:rPr lang="en-US" dirty="0" smtClean="0"/>
              <a:t>To DWD</a:t>
            </a:r>
          </a:p>
          <a:p>
            <a:pPr marL="0" indent="0">
              <a:buNone/>
            </a:pPr>
            <a:r>
              <a:rPr lang="en-US" dirty="0" smtClean="0"/>
              <a:t>&amp; Ortho PCs</a:t>
            </a:r>
          </a:p>
        </p:txBody>
      </p:sp>
    </p:spTree>
    <p:extLst>
      <p:ext uri="{BB962C8B-B14F-4D97-AF65-F5344CB8AC3E}">
        <p14:creationId xmlns:p14="http://schemas.microsoft.com/office/powerpoint/2010/main" val="3807168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Rotate</a:t>
            </a:r>
          </a:p>
          <a:p>
            <a:pPr marL="0" indent="0">
              <a:buNone/>
            </a:pPr>
            <a:r>
              <a:rPr lang="en-US" dirty="0" smtClean="0"/>
              <a:t>To DWD</a:t>
            </a:r>
          </a:p>
          <a:p>
            <a:pPr marL="0" indent="0">
              <a:buNone/>
            </a:pPr>
            <a:r>
              <a:rPr lang="en-US" dirty="0" smtClean="0"/>
              <a:t>&amp; Ortho PCs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Better</a:t>
            </a:r>
          </a:p>
          <a:p>
            <a:pPr marL="0" indent="0">
              <a:buNone/>
            </a:pPr>
            <a:r>
              <a:rPr lang="en-US" dirty="0" smtClean="0"/>
              <a:t>Separation</a:t>
            </a:r>
          </a:p>
          <a:p>
            <a:pPr marL="0" indent="0">
              <a:buNone/>
            </a:pPr>
            <a:r>
              <a:rPr lang="en-US" dirty="0" smtClean="0"/>
              <a:t>Than Full</a:t>
            </a:r>
          </a:p>
          <a:p>
            <a:pPr marL="0" indent="0">
              <a:buNone/>
            </a:pPr>
            <a:r>
              <a:rPr lang="en-US" dirty="0" smtClean="0"/>
              <a:t>Data???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4600" y="1371600"/>
            <a:ext cx="1600200" cy="1371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06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Full Data</a:t>
            </a:r>
          </a:p>
          <a:p>
            <a:pPr marL="0" indent="0">
              <a:buNone/>
            </a:pPr>
            <a:r>
              <a:rPr lang="en-US" dirty="0" smtClean="0"/>
              <a:t>DWD</a:t>
            </a:r>
          </a:p>
          <a:p>
            <a:pPr marL="0" indent="0">
              <a:buNone/>
            </a:pPr>
            <a:r>
              <a:rPr lang="en-US" dirty="0" smtClean="0"/>
              <a:t>Direction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“Good”</a:t>
            </a:r>
          </a:p>
          <a:p>
            <a:pPr marL="0" indent="0">
              <a:buNone/>
            </a:pPr>
            <a:r>
              <a:rPr lang="en-US" dirty="0" smtClean="0"/>
              <a:t>Separation</a:t>
            </a:r>
          </a:p>
          <a:p>
            <a:pPr marL="0" indent="0">
              <a:buNone/>
            </a:pPr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905000" y="1524000"/>
            <a:ext cx="1600200" cy="1371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24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78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 Weighted Discrim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2" name="Rectangle 20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74776" name="Picture 24" descr="BatchEffect1fig4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514475" y="488950"/>
            <a:ext cx="5657850" cy="6858000"/>
          </a:xfrm>
          <a:noFill/>
        </p:spPr>
      </p:pic>
      <p:sp>
        <p:nvSpPr>
          <p:cNvPr id="74777" name="Text Box 25"/>
          <p:cNvSpPr txBox="1">
            <a:spLocks noChangeArrowheads="1"/>
          </p:cNvSpPr>
          <p:nvPr/>
        </p:nvSpPr>
        <p:spPr bwMode="auto">
          <a:xfrm>
            <a:off x="6553200" y="9906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smtClean="0">
                <a:solidFill>
                  <a:srgbClr val="000000"/>
                </a:solidFill>
                <a:latin typeface="Tahoma" pitchFamily="34" charset="0"/>
              </a:rPr>
              <a:t>Maximal Data Piling</a:t>
            </a:r>
          </a:p>
        </p:txBody>
      </p:sp>
      <p:sp>
        <p:nvSpPr>
          <p:cNvPr id="74778" name="Line 26"/>
          <p:cNvSpPr>
            <a:spLocks noChangeShapeType="1"/>
          </p:cNvSpPr>
          <p:nvPr/>
        </p:nvSpPr>
        <p:spPr bwMode="auto">
          <a:xfrm>
            <a:off x="6019800" y="1143000"/>
            <a:ext cx="609600" cy="15240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Challenge:</a:t>
            </a:r>
          </a:p>
          <a:p>
            <a:pPr marL="0" indent="0" algn="ctr">
              <a:buNone/>
            </a:pPr>
            <a:r>
              <a:rPr lang="en-US" dirty="0" smtClean="0"/>
              <a:t>Measure “Goodness of Separation”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Approach from </a:t>
            </a:r>
            <a:r>
              <a:rPr lang="en-US" u="sng" dirty="0" smtClean="0"/>
              <a:t>Signal Detection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Receiver Operator Characteristic</a:t>
            </a:r>
          </a:p>
          <a:p>
            <a:pPr marL="0" indent="0" algn="ctr">
              <a:buNone/>
            </a:pPr>
            <a:r>
              <a:rPr lang="en-US" dirty="0" smtClean="0"/>
              <a:t>(ROC) Curve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869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Challenge:</a:t>
            </a:r>
          </a:p>
          <a:p>
            <a:pPr marL="0" indent="0" algn="ctr">
              <a:buNone/>
            </a:pPr>
            <a:r>
              <a:rPr lang="en-US" dirty="0" smtClean="0"/>
              <a:t>Measure “Goodness of Separation”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Approach from </a:t>
            </a:r>
            <a:r>
              <a:rPr lang="en-US" u="sng" dirty="0"/>
              <a:t>Signal Detection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en-US" dirty="0"/>
              <a:t>Receiver Operator Characteristic</a:t>
            </a:r>
          </a:p>
          <a:p>
            <a:pPr marL="0" indent="0" algn="ctr">
              <a:buNone/>
            </a:pPr>
            <a:r>
              <a:rPr lang="en-US" dirty="0"/>
              <a:t>(ROC) Curve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Developed in WWII, History in</a:t>
            </a:r>
          </a:p>
          <a:p>
            <a:pPr marL="0" indent="0">
              <a:buNone/>
            </a:pPr>
            <a:r>
              <a:rPr lang="en-US" dirty="0"/>
              <a:t>Green and </a:t>
            </a:r>
            <a:r>
              <a:rPr lang="en-US" dirty="0" err="1"/>
              <a:t>Swets</a:t>
            </a:r>
            <a:r>
              <a:rPr lang="en-US" dirty="0"/>
              <a:t> (1966)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8527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Challenge:</a:t>
            </a:r>
          </a:p>
          <a:p>
            <a:pPr marL="0" indent="0" algn="ctr">
              <a:buNone/>
            </a:pPr>
            <a:r>
              <a:rPr lang="en-US" dirty="0" smtClean="0"/>
              <a:t>Measure “Goodness of Separation”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Idea:     For Range of </a:t>
            </a:r>
            <a:r>
              <a:rPr lang="en-US" i="1" dirty="0" smtClean="0"/>
              <a:t>Cutoffs</a:t>
            </a:r>
          </a:p>
          <a:p>
            <a:pPr marL="0" indent="0">
              <a:buNone/>
            </a:pPr>
            <a:r>
              <a:rPr lang="en-US" dirty="0" smtClean="0"/>
              <a:t>Plot: </a:t>
            </a:r>
          </a:p>
          <a:p>
            <a:pPr marL="0" indent="0" algn="ctr">
              <a:buNone/>
            </a:pPr>
            <a:r>
              <a:rPr lang="en-US" dirty="0" err="1" smtClean="0"/>
              <a:t>Prop’n</a:t>
            </a:r>
            <a:r>
              <a:rPr lang="en-US" dirty="0" smtClean="0"/>
              <a:t> +1’s Smaller than Cutoff</a:t>
            </a:r>
          </a:p>
          <a:p>
            <a:pPr marL="0" indent="0" algn="ctr">
              <a:buNone/>
            </a:pPr>
            <a:r>
              <a:rPr lang="en-US" dirty="0" smtClean="0"/>
              <a:t>Vs.</a:t>
            </a:r>
          </a:p>
          <a:p>
            <a:pPr marL="0" indent="0" algn="ctr">
              <a:buNone/>
            </a:pPr>
            <a:r>
              <a:rPr lang="en-US" dirty="0" err="1" smtClean="0"/>
              <a:t>Prop’n</a:t>
            </a:r>
            <a:r>
              <a:rPr lang="en-US" dirty="0" smtClean="0"/>
              <a:t> -1s Smaller than Cutoff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103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Aim:</a:t>
            </a:r>
          </a:p>
          <a:p>
            <a:pPr marL="0" indent="0">
              <a:buNone/>
            </a:pPr>
            <a:r>
              <a:rPr lang="en-US" dirty="0" smtClean="0"/>
              <a:t>Quantify</a:t>
            </a:r>
          </a:p>
          <a:p>
            <a:pPr marL="0" indent="0">
              <a:buNone/>
            </a:pPr>
            <a:r>
              <a:rPr lang="en-US" dirty="0" smtClean="0"/>
              <a:t>“Overlap”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2514600"/>
            <a:ext cx="1905000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267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Aim:</a:t>
            </a:r>
          </a:p>
          <a:p>
            <a:pPr marL="0" indent="0">
              <a:buNone/>
            </a:pPr>
            <a:r>
              <a:rPr lang="en-US" dirty="0" smtClean="0"/>
              <a:t>Quantify</a:t>
            </a:r>
          </a:p>
          <a:p>
            <a:pPr marL="0" indent="0">
              <a:buNone/>
            </a:pPr>
            <a:r>
              <a:rPr lang="en-US" dirty="0" smtClean="0"/>
              <a:t>“Overlap”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Approach</a:t>
            </a:r>
          </a:p>
          <a:p>
            <a:pPr marL="0" indent="0">
              <a:buNone/>
            </a:pPr>
            <a:r>
              <a:rPr lang="en-US" dirty="0" smtClean="0"/>
              <a:t>Consider</a:t>
            </a:r>
          </a:p>
          <a:p>
            <a:pPr marL="0" indent="0">
              <a:buNone/>
            </a:pPr>
            <a:r>
              <a:rPr lang="en-US" dirty="0" smtClean="0"/>
              <a:t>Series </a:t>
            </a:r>
          </a:p>
          <a:p>
            <a:pPr marL="0" indent="0">
              <a:buNone/>
            </a:pPr>
            <a:r>
              <a:rPr lang="en-US" dirty="0" smtClean="0"/>
              <a:t>Of </a:t>
            </a:r>
            <a:r>
              <a:rPr lang="en-US" dirty="0" smtClean="0">
                <a:solidFill>
                  <a:srgbClr val="FF00FF"/>
                </a:solidFill>
              </a:rPr>
              <a:t>Cutoffs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2514600"/>
            <a:ext cx="1905000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209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Approach</a:t>
            </a:r>
          </a:p>
          <a:p>
            <a:pPr marL="0" indent="0">
              <a:buNone/>
            </a:pPr>
            <a:r>
              <a:rPr lang="en-US" dirty="0"/>
              <a:t>Consider</a:t>
            </a:r>
          </a:p>
          <a:p>
            <a:pPr marL="0" indent="0">
              <a:buNone/>
            </a:pPr>
            <a:r>
              <a:rPr lang="en-US" dirty="0"/>
              <a:t>Series </a:t>
            </a:r>
          </a:p>
          <a:p>
            <a:pPr marL="0" indent="0">
              <a:buNone/>
            </a:pPr>
            <a:r>
              <a:rPr lang="en-US" dirty="0"/>
              <a:t>Of </a:t>
            </a:r>
            <a:r>
              <a:rPr lang="en-US" dirty="0">
                <a:solidFill>
                  <a:srgbClr val="FF00FF"/>
                </a:solidFill>
              </a:rPr>
              <a:t>Cutoffs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33600" y="4953000"/>
            <a:ext cx="838200" cy="53340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44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X-</a:t>
            </a:r>
            <a:r>
              <a:rPr lang="en-US" dirty="0" err="1" smtClean="0"/>
              <a:t>coord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</a:t>
            </a:r>
            <a:r>
              <a:rPr lang="en-US" dirty="0" err="1" smtClean="0"/>
              <a:t>Prop’n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Of </a:t>
            </a:r>
            <a:r>
              <a:rPr lang="en-US" dirty="0" smtClean="0">
                <a:solidFill>
                  <a:srgbClr val="FF0000"/>
                </a:solidFill>
              </a:rPr>
              <a:t>Reds</a:t>
            </a:r>
          </a:p>
          <a:p>
            <a:pPr marL="0" indent="0">
              <a:buNone/>
            </a:pPr>
            <a:r>
              <a:rPr lang="en-US" dirty="0" smtClean="0"/>
              <a:t>Smaller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2514600"/>
            <a:ext cx="990600" cy="1295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95600" y="3810000"/>
            <a:ext cx="2971273" cy="1229436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366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X-</a:t>
            </a:r>
            <a:r>
              <a:rPr lang="en-US" dirty="0" err="1" smtClean="0"/>
              <a:t>coord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</a:t>
            </a:r>
            <a:r>
              <a:rPr lang="en-US" dirty="0" err="1" smtClean="0"/>
              <a:t>Prop’n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Of </a:t>
            </a:r>
            <a:r>
              <a:rPr lang="en-US" dirty="0" smtClean="0">
                <a:solidFill>
                  <a:srgbClr val="FF0000"/>
                </a:solidFill>
              </a:rPr>
              <a:t>Reds</a:t>
            </a:r>
          </a:p>
          <a:p>
            <a:pPr marL="0" indent="0">
              <a:buNone/>
            </a:pPr>
            <a:r>
              <a:rPr lang="en-US" dirty="0" smtClean="0"/>
              <a:t>Smaller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Y-</a:t>
            </a:r>
            <a:r>
              <a:rPr lang="en-US" dirty="0" err="1" smtClean="0"/>
              <a:t>coord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</a:t>
            </a:r>
            <a:r>
              <a:rPr lang="en-US" dirty="0" err="1" smtClean="0"/>
              <a:t>Prop’n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Of </a:t>
            </a:r>
            <a:r>
              <a:rPr lang="en-US" dirty="0" smtClean="0">
                <a:solidFill>
                  <a:srgbClr val="0070C0"/>
                </a:solidFill>
              </a:rPr>
              <a:t>Blues</a:t>
            </a:r>
          </a:p>
          <a:p>
            <a:pPr marL="0" indent="0">
              <a:buNone/>
            </a:pPr>
            <a:r>
              <a:rPr lang="en-US" dirty="0" smtClean="0"/>
              <a:t>Smaller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05000" y="3505200"/>
            <a:ext cx="990600" cy="190500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1800" y="3505200"/>
            <a:ext cx="3352800" cy="1066800"/>
          </a:xfrm>
          <a:prstGeom prst="straightConnector1">
            <a:avLst/>
          </a:prstGeom>
          <a:ln w="2540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862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Slide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 smtClean="0"/>
              <a:t>To </a:t>
            </a:r>
          </a:p>
          <a:p>
            <a:pPr marL="0" indent="0">
              <a:buNone/>
            </a:pPr>
            <a:r>
              <a:rPr lang="en-US" dirty="0" smtClean="0"/>
              <a:t>Trace</a:t>
            </a:r>
          </a:p>
          <a:p>
            <a:pPr marL="0" indent="0">
              <a:buNone/>
            </a:pPr>
            <a:r>
              <a:rPr lang="en-US" dirty="0" smtClean="0"/>
              <a:t>Out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FF"/>
                </a:solidFill>
              </a:rPr>
              <a:t>Curve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097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041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lumMod val="75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Why Not Adjust by Means?</a:t>
            </a:r>
          </a:p>
        </p:txBody>
      </p:sp>
      <p:pic>
        <p:nvPicPr>
          <p:cNvPr id="3" name="ToyMovie_PAMDW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37160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60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Cutoff</a:t>
            </a:r>
          </a:p>
          <a:p>
            <a:pPr marL="0" indent="0">
              <a:buNone/>
            </a:pPr>
            <a:r>
              <a:rPr lang="en-US" dirty="0"/>
              <a:t>To </a:t>
            </a:r>
          </a:p>
          <a:p>
            <a:pPr marL="0" indent="0">
              <a:buNone/>
            </a:pPr>
            <a:r>
              <a:rPr lang="en-US" dirty="0"/>
              <a:t>Trace</a:t>
            </a:r>
          </a:p>
          <a:p>
            <a:pPr marL="0" indent="0">
              <a:buNone/>
            </a:pPr>
            <a:r>
              <a:rPr lang="en-US" dirty="0"/>
              <a:t>Out </a:t>
            </a:r>
          </a:p>
          <a:p>
            <a:pPr marL="0" indent="0">
              <a:buNone/>
            </a:pPr>
            <a:r>
              <a:rPr lang="en-US" dirty="0">
                <a:solidFill>
                  <a:srgbClr val="FF00FF"/>
                </a:solidFill>
              </a:rPr>
              <a:t>Curve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132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Better</a:t>
            </a:r>
          </a:p>
          <a:p>
            <a:pPr marL="0" indent="0">
              <a:buNone/>
            </a:pPr>
            <a:r>
              <a:rPr lang="en-US" dirty="0" smtClean="0"/>
              <a:t>Separation</a:t>
            </a:r>
          </a:p>
          <a:p>
            <a:pPr marL="0" indent="0">
              <a:buNone/>
            </a:pPr>
            <a:r>
              <a:rPr lang="en-US" dirty="0" smtClean="0"/>
              <a:t>Is “More</a:t>
            </a:r>
          </a:p>
          <a:p>
            <a:pPr marL="0" indent="0">
              <a:buNone/>
            </a:pPr>
            <a:r>
              <a:rPr lang="en-US" dirty="0" smtClean="0"/>
              <a:t>To Upper</a:t>
            </a:r>
          </a:p>
          <a:p>
            <a:pPr marL="0" indent="0">
              <a:buNone/>
            </a:pPr>
            <a:r>
              <a:rPr lang="en-US" dirty="0" smtClean="0"/>
              <a:t>Left”</a:t>
            </a:r>
          </a:p>
        </p:txBody>
      </p:sp>
    </p:spTree>
    <p:extLst>
      <p:ext uri="{BB962C8B-B14F-4D97-AF65-F5344CB8AC3E}">
        <p14:creationId xmlns:p14="http://schemas.microsoft.com/office/powerpoint/2010/main" val="3494684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Summarize</a:t>
            </a:r>
          </a:p>
          <a:p>
            <a:pPr marL="0" indent="0">
              <a:buNone/>
            </a:pPr>
            <a:r>
              <a:rPr lang="en-US" dirty="0" smtClean="0"/>
              <a:t>&amp; Compare</a:t>
            </a:r>
          </a:p>
          <a:p>
            <a:pPr marL="0" indent="0">
              <a:buNone/>
            </a:pPr>
            <a:r>
              <a:rPr lang="en-US" dirty="0" smtClean="0"/>
              <a:t>Using</a:t>
            </a:r>
          </a:p>
          <a:p>
            <a:pPr marL="0" indent="0">
              <a:buNone/>
            </a:pPr>
            <a:r>
              <a:rPr lang="en-US" i="1" dirty="0" smtClean="0"/>
              <a:t>Area</a:t>
            </a:r>
          </a:p>
          <a:p>
            <a:pPr marL="0" indent="0">
              <a:buNone/>
            </a:pPr>
            <a:r>
              <a:rPr lang="en-US" i="1" dirty="0" smtClean="0"/>
              <a:t>Under </a:t>
            </a:r>
          </a:p>
          <a:p>
            <a:pPr marL="0" indent="0">
              <a:buNone/>
            </a:pPr>
            <a:r>
              <a:rPr lang="en-US" i="1" dirty="0" smtClean="0"/>
              <a:t>Curve</a:t>
            </a:r>
          </a:p>
          <a:p>
            <a:pPr marL="0" indent="0">
              <a:buNone/>
            </a:pPr>
            <a:r>
              <a:rPr lang="en-US" dirty="0" smtClean="0"/>
              <a:t>(AUC)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47800" y="3942943"/>
            <a:ext cx="6019800" cy="1467257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15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Perfect</a:t>
            </a:r>
          </a:p>
          <a:p>
            <a:pPr marL="0" indent="0">
              <a:buNone/>
            </a:pPr>
            <a:r>
              <a:rPr lang="en-US" dirty="0" smtClean="0"/>
              <a:t>Separation</a:t>
            </a:r>
          </a:p>
        </p:txBody>
      </p:sp>
    </p:spTree>
    <p:extLst>
      <p:ext uri="{BB962C8B-B14F-4D97-AF65-F5344CB8AC3E}">
        <p14:creationId xmlns:p14="http://schemas.microsoft.com/office/powerpoint/2010/main" val="2196727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Very </a:t>
            </a:r>
          </a:p>
          <a:p>
            <a:pPr marL="0" indent="0">
              <a:buNone/>
            </a:pPr>
            <a:r>
              <a:rPr lang="en-US" dirty="0" smtClean="0"/>
              <a:t>Slight</a:t>
            </a:r>
          </a:p>
          <a:p>
            <a:pPr marL="0" indent="0">
              <a:buNone/>
            </a:pPr>
            <a:r>
              <a:rPr lang="en-US" dirty="0" smtClean="0"/>
              <a:t>Overlap</a:t>
            </a:r>
          </a:p>
        </p:txBody>
      </p:sp>
    </p:spTree>
    <p:extLst>
      <p:ext uri="{BB962C8B-B14F-4D97-AF65-F5344CB8AC3E}">
        <p14:creationId xmlns:p14="http://schemas.microsoft.com/office/powerpoint/2010/main" val="1029205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Little </a:t>
            </a:r>
          </a:p>
          <a:p>
            <a:pPr marL="0" indent="0">
              <a:buNone/>
            </a:pPr>
            <a:r>
              <a:rPr lang="en-US" dirty="0" smtClean="0"/>
              <a:t>More </a:t>
            </a:r>
          </a:p>
          <a:p>
            <a:pPr marL="0" indent="0">
              <a:buNone/>
            </a:pPr>
            <a:r>
              <a:rPr lang="en-US" dirty="0" smtClean="0"/>
              <a:t>Overlap</a:t>
            </a:r>
          </a:p>
        </p:txBody>
      </p:sp>
    </p:spTree>
    <p:extLst>
      <p:ext uri="{BB962C8B-B14F-4D97-AF65-F5344CB8AC3E}">
        <p14:creationId xmlns:p14="http://schemas.microsoft.com/office/powerpoint/2010/main" val="498799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More</a:t>
            </a:r>
          </a:p>
          <a:p>
            <a:pPr marL="0" indent="0">
              <a:buNone/>
            </a:pPr>
            <a:r>
              <a:rPr lang="en-US" dirty="0" smtClean="0"/>
              <a:t>Overlap</a:t>
            </a:r>
          </a:p>
        </p:txBody>
      </p:sp>
    </p:spTree>
    <p:extLst>
      <p:ext uri="{BB962C8B-B14F-4D97-AF65-F5344CB8AC3E}">
        <p14:creationId xmlns:p14="http://schemas.microsoft.com/office/powerpoint/2010/main" val="2681582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Much </a:t>
            </a:r>
          </a:p>
          <a:p>
            <a:pPr marL="0" indent="0">
              <a:buNone/>
            </a:pPr>
            <a:r>
              <a:rPr lang="en-US" dirty="0" smtClean="0"/>
              <a:t>More </a:t>
            </a:r>
          </a:p>
          <a:p>
            <a:pPr marL="0" indent="0">
              <a:buNone/>
            </a:pPr>
            <a:r>
              <a:rPr lang="en-US" dirty="0" smtClean="0"/>
              <a:t>Overlap</a:t>
            </a:r>
          </a:p>
        </p:txBody>
      </p:sp>
    </p:spTree>
    <p:extLst>
      <p:ext uri="{BB962C8B-B14F-4D97-AF65-F5344CB8AC3E}">
        <p14:creationId xmlns:p14="http://schemas.microsoft.com/office/powerpoint/2010/main" val="32639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Complete</a:t>
            </a:r>
          </a:p>
          <a:p>
            <a:pPr marL="0" indent="0">
              <a:buNone/>
            </a:pPr>
            <a:r>
              <a:rPr lang="en-US" dirty="0" smtClean="0"/>
              <a:t>Overlap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1367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0"/>
              </a:schemeClr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DWD in Face Recognition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1825" y="1479550"/>
            <a:ext cx="4854575" cy="4768850"/>
          </a:xfrm>
        </p:spPr>
        <p:txBody>
          <a:bodyPr/>
          <a:lstStyle/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Face Images as Data</a:t>
            </a:r>
          </a:p>
          <a:p>
            <a:pPr marL="0" indent="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smtClean="0"/>
              <a:t>(with M. Benito &amp; D. Peña)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Male – Female Difference?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Discrimination Rule?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smtClean="0"/>
              <a:t>Represented as long vector of pixel gray levels</a:t>
            </a:r>
          </a:p>
          <a:p>
            <a:pPr marL="0" indent="0" algn="l" eaLnBrk="1" hangingPunct="1">
              <a:lnSpc>
                <a:spcPct val="140000"/>
              </a:lnSpc>
              <a:buFont typeface="Wingdings" pitchFamily="2" charset="2"/>
              <a:buChar char="n"/>
            </a:pPr>
            <a:r>
              <a:rPr lang="en-US" i="1" smtClean="0"/>
              <a:t>Registration</a:t>
            </a:r>
            <a:r>
              <a:rPr lang="en-US" smtClean="0"/>
              <a:t> is critical</a:t>
            </a:r>
          </a:p>
        </p:txBody>
      </p:sp>
      <p:pic>
        <p:nvPicPr>
          <p:cNvPr id="3" name="Sample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8011" y="1503680"/>
            <a:ext cx="3805989" cy="482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Complete</a:t>
            </a:r>
          </a:p>
          <a:p>
            <a:pPr marL="0" indent="0">
              <a:buNone/>
            </a:pPr>
            <a:r>
              <a:rPr lang="en-US" dirty="0" smtClean="0"/>
              <a:t>Overlap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AUC ≈ 0.5        Reflects “Coin Tossing”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286000" y="3942943"/>
            <a:ext cx="5638800" cy="2534057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99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Toy</a:t>
            </a:r>
          </a:p>
          <a:p>
            <a:pPr marL="0" indent="0">
              <a:buNone/>
            </a:pPr>
            <a:r>
              <a:rPr lang="en-US" dirty="0" smtClean="0"/>
              <a:t>Example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Can</a:t>
            </a:r>
          </a:p>
          <a:p>
            <a:pPr marL="0" indent="0">
              <a:buNone/>
            </a:pPr>
            <a:r>
              <a:rPr lang="en-US" dirty="0" smtClean="0"/>
              <a:t>Reflect</a:t>
            </a:r>
          </a:p>
          <a:p>
            <a:pPr marL="0" indent="0">
              <a:buNone/>
            </a:pPr>
            <a:r>
              <a:rPr lang="en-US" dirty="0" smtClean="0"/>
              <a:t>“Worse</a:t>
            </a:r>
          </a:p>
          <a:p>
            <a:pPr marL="0" indent="0">
              <a:buNone/>
            </a:pPr>
            <a:r>
              <a:rPr lang="en-US" dirty="0" smtClean="0"/>
              <a:t>Than Coin</a:t>
            </a:r>
          </a:p>
          <a:p>
            <a:pPr marL="0" indent="0">
              <a:buNone/>
            </a:pPr>
            <a:r>
              <a:rPr lang="en-US" dirty="0" smtClean="0"/>
              <a:t>Tossing”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0713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7030A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ROC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Interpretation of AUC:</a:t>
            </a:r>
            <a:endParaRPr lang="en-US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  Very Context Dependent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 Radiology:  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/>
              <a:t>“&gt; 70% has </a:t>
            </a:r>
            <a:r>
              <a:rPr lang="en-US" dirty="0"/>
              <a:t>P</a:t>
            </a:r>
            <a:r>
              <a:rPr lang="en-US" dirty="0" smtClean="0"/>
              <a:t>redictive Usefulness”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 Bigger is Better</a:t>
            </a:r>
          </a:p>
        </p:txBody>
      </p:sp>
    </p:spTree>
    <p:extLst>
      <p:ext uri="{BB962C8B-B14F-4D97-AF65-F5344CB8AC3E}">
        <p14:creationId xmlns:p14="http://schemas.microsoft.com/office/powerpoint/2010/main" val="206084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Recall Question:</a:t>
            </a:r>
          </a:p>
          <a:p>
            <a:pPr marL="0" indent="0">
              <a:buNone/>
            </a:pPr>
            <a:r>
              <a:rPr lang="en-US" dirty="0" smtClean="0"/>
              <a:t>Which Gives Better Separation of</a:t>
            </a:r>
          </a:p>
          <a:p>
            <a:pPr marL="0" indent="0" algn="ctr">
              <a:buNone/>
            </a:pPr>
            <a:r>
              <a:rPr lang="en-US" dirty="0" smtClean="0"/>
              <a:t>Melanoma  vs.  Nevi</a:t>
            </a:r>
          </a:p>
          <a:p>
            <a:pPr marL="0" indent="0" algn="ctr">
              <a:buNone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DWD on All Melanoma vs. All Nevi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DWD on Melanoma 1  vs.  </a:t>
            </a:r>
            <a:r>
              <a:rPr lang="en-US" dirty="0" err="1" smtClean="0"/>
              <a:t>Sev</a:t>
            </a:r>
            <a:r>
              <a:rPr lang="en-US" dirty="0" smtClean="0"/>
              <a:t>. </a:t>
            </a:r>
            <a:r>
              <a:rPr lang="en-US" dirty="0" err="1" smtClean="0"/>
              <a:t>Dys</a:t>
            </a:r>
            <a:r>
              <a:rPr lang="en-US" dirty="0" smtClean="0"/>
              <a:t>. Nevi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4090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Subclass</a:t>
            </a:r>
          </a:p>
          <a:p>
            <a:pPr marL="0" indent="0">
              <a:buNone/>
            </a:pPr>
            <a:r>
              <a:rPr lang="en-US" dirty="0" smtClean="0"/>
              <a:t>DWD</a:t>
            </a:r>
          </a:p>
          <a:p>
            <a:pPr marL="0" indent="0">
              <a:buNone/>
            </a:pPr>
            <a:r>
              <a:rPr lang="en-US" dirty="0" smtClean="0"/>
              <a:t>Direction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14600" y="1371600"/>
            <a:ext cx="1600200" cy="1371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77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Full Data</a:t>
            </a:r>
          </a:p>
          <a:p>
            <a:pPr marL="0" indent="0">
              <a:buNone/>
            </a:pPr>
            <a:r>
              <a:rPr lang="en-US" dirty="0" smtClean="0"/>
              <a:t>DWD</a:t>
            </a:r>
          </a:p>
          <a:p>
            <a:pPr marL="0" indent="0">
              <a:buNone/>
            </a:pPr>
            <a:r>
              <a:rPr lang="en-US" dirty="0" smtClean="0"/>
              <a:t>Direction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1905000" y="1524000"/>
            <a:ext cx="1600200" cy="1371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44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Recall Question:</a:t>
            </a:r>
          </a:p>
          <a:p>
            <a:pPr marL="0" indent="0">
              <a:buNone/>
            </a:pPr>
            <a:r>
              <a:rPr lang="en-US" dirty="0" smtClean="0"/>
              <a:t>Which Gives Better Separation of</a:t>
            </a:r>
          </a:p>
          <a:p>
            <a:pPr marL="0" indent="0" algn="ctr">
              <a:buNone/>
            </a:pPr>
            <a:r>
              <a:rPr lang="en-US" dirty="0" smtClean="0"/>
              <a:t>Melanoma  vs.  Nevi</a:t>
            </a:r>
          </a:p>
          <a:p>
            <a:pPr marL="0" indent="0" algn="ctr">
              <a:buNone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DWD on All Melanoma vs. All Nevi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DWD on Melanoma 1  vs.  </a:t>
            </a:r>
            <a:r>
              <a:rPr lang="en-US" dirty="0" err="1" smtClean="0"/>
              <a:t>Sev</a:t>
            </a:r>
            <a:r>
              <a:rPr lang="en-US" dirty="0" smtClean="0"/>
              <a:t>. </a:t>
            </a:r>
            <a:r>
              <a:rPr lang="en-US" dirty="0" err="1" smtClean="0"/>
              <a:t>Dys</a:t>
            </a:r>
            <a:r>
              <a:rPr lang="en-US" dirty="0" smtClean="0"/>
              <a:t>. Nevi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2232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5" y="1190486"/>
            <a:ext cx="8025405" cy="56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Full Data</a:t>
            </a:r>
          </a:p>
          <a:p>
            <a:pPr marL="0" indent="0">
              <a:buNone/>
            </a:pPr>
            <a:r>
              <a:rPr lang="en-US" dirty="0" smtClean="0"/>
              <a:t>ROC</a:t>
            </a:r>
          </a:p>
          <a:p>
            <a:pPr marL="0" indent="0">
              <a:buNone/>
            </a:pPr>
            <a:r>
              <a:rPr lang="en-US" dirty="0" smtClean="0"/>
              <a:t>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AUC = 0.93</a:t>
            </a:r>
          </a:p>
        </p:txBody>
      </p:sp>
    </p:spTree>
    <p:extLst>
      <p:ext uri="{BB962C8B-B14F-4D97-AF65-F5344CB8AC3E}">
        <p14:creationId xmlns:p14="http://schemas.microsoft.com/office/powerpoint/2010/main" val="3281231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6" y="1027886"/>
            <a:ext cx="7544854" cy="583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SubClass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ROC</a:t>
            </a:r>
          </a:p>
          <a:p>
            <a:pPr marL="0" indent="0">
              <a:buNone/>
            </a:pPr>
            <a:r>
              <a:rPr lang="en-US" dirty="0" smtClean="0"/>
              <a:t>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AUC = 0.95</a:t>
            </a:r>
          </a:p>
          <a:p>
            <a:pPr marL="0" indent="0">
              <a:buNone/>
            </a:pPr>
            <a:r>
              <a:rPr lang="en-US" dirty="0" smtClean="0"/>
              <a:t>Better,</a:t>
            </a:r>
          </a:p>
          <a:p>
            <a:pPr marL="0" indent="0">
              <a:buNone/>
            </a:pPr>
            <a:r>
              <a:rPr lang="en-US" dirty="0" smtClean="0"/>
              <a:t>Makes</a:t>
            </a:r>
          </a:p>
          <a:p>
            <a:pPr marL="0" indent="0">
              <a:buNone/>
            </a:pPr>
            <a:r>
              <a:rPr lang="en-US" dirty="0" smtClean="0"/>
              <a:t>Intuitive</a:t>
            </a:r>
          </a:p>
          <a:p>
            <a:pPr marL="0" indent="0">
              <a:buNone/>
            </a:pPr>
            <a:r>
              <a:rPr lang="en-US" dirty="0" smtClean="0"/>
              <a:t>Sense</a:t>
            </a:r>
          </a:p>
        </p:txBody>
      </p:sp>
    </p:spTree>
    <p:extLst>
      <p:ext uri="{BB962C8B-B14F-4D97-AF65-F5344CB8AC3E}">
        <p14:creationId xmlns:p14="http://schemas.microsoft.com/office/powerpoint/2010/main" val="1149500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C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Melanoma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886"/>
            <a:ext cx="8534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About Other Subclasses?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Looked at Several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Best Separation Was:</a:t>
            </a:r>
          </a:p>
          <a:p>
            <a:pPr marL="0" indent="0" algn="ctr">
              <a:buNone/>
            </a:pPr>
            <a:r>
              <a:rPr lang="en-US" dirty="0" smtClean="0"/>
              <a:t>Melanoma 2 vs. Conventional Nevi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3913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Default Design">
  <a:themeElements>
    <a:clrScheme name="4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4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LGC Sans"/>
        <a:cs typeface="DejaVu LGC Sans"/>
      </a:majorFont>
      <a:minorFont>
        <a:latin typeface="Arial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4646</TotalTime>
  <Words>2929</Words>
  <Application>Microsoft Office PowerPoint</Application>
  <PresentationFormat>On-screen Show (4:3)</PresentationFormat>
  <Paragraphs>1058</Paragraphs>
  <Slides>189</Slides>
  <Notes>142</Notes>
  <HiddenSlides>0</HiddenSlides>
  <MMClips>9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189</vt:i4>
      </vt:variant>
    </vt:vector>
  </HeadingPairs>
  <TitlesOfParts>
    <vt:vector size="202" baseType="lpstr">
      <vt:lpstr>1_Default Design</vt:lpstr>
      <vt:lpstr>Default Design</vt:lpstr>
      <vt:lpstr>Nature</vt:lpstr>
      <vt:lpstr>13_Default Design</vt:lpstr>
      <vt:lpstr>14_Default Design</vt:lpstr>
      <vt:lpstr>2_Default Design</vt:lpstr>
      <vt:lpstr>3_Default Design</vt:lpstr>
      <vt:lpstr>1_Office Theme</vt:lpstr>
      <vt:lpstr>4_Default Design</vt:lpstr>
      <vt:lpstr>5_Default Design</vt:lpstr>
      <vt:lpstr>6_Default Design</vt:lpstr>
      <vt:lpstr>Image File</vt:lpstr>
      <vt:lpstr>Equation</vt:lpstr>
      <vt:lpstr>Statistics – O. R. 891 Object Oriented Data Analysis</vt:lpstr>
      <vt:lpstr>Support Vector Machines</vt:lpstr>
      <vt:lpstr>Support Vector Machines</vt:lpstr>
      <vt:lpstr>SVMs, Computation</vt:lpstr>
      <vt:lpstr>SVMs, Comput’n &amp; Embedding</vt:lpstr>
      <vt:lpstr>Distance Weighted Discrim’n </vt:lpstr>
      <vt:lpstr>Distance Weighted Discrim’n </vt:lpstr>
      <vt:lpstr>Why Not Adjust by Means?</vt:lpstr>
      <vt:lpstr>DWD in Face Recognition</vt:lpstr>
      <vt:lpstr>DWD in Face Recognition, (cont.)</vt:lpstr>
      <vt:lpstr>DWD in Face Recognition , (cont.)</vt:lpstr>
      <vt:lpstr>DWD in Face Recognition , (cont.)</vt:lpstr>
      <vt:lpstr>DWD in Face Recognition , (cont.)</vt:lpstr>
      <vt:lpstr>DWD in Face Recognition , (cont.)</vt:lpstr>
      <vt:lpstr>DWD in Face Recognition , (cont.)</vt:lpstr>
      <vt:lpstr>DWD in Face Recognition, (cont.)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Outcomes Data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HDLSS Discrim’n Simulations</vt:lpstr>
      <vt:lpstr>SVM &amp; DWD Tuning Parameter</vt:lpstr>
      <vt:lpstr>SVM Tuning Parameter</vt:lpstr>
      <vt:lpstr>SVM &amp; DWD Tuning Parameter</vt:lpstr>
      <vt:lpstr>SVM &amp; DWD Tuning Parameter</vt:lpstr>
      <vt:lpstr>SVM &amp; DWD Tuning Parameter</vt:lpstr>
      <vt:lpstr>SVM &amp; DWD Tuning Parameter</vt:lpstr>
      <vt:lpstr>SVM &amp; DWD Tuning Parameter</vt:lpstr>
      <vt:lpstr>SVM &amp; DWD Tuning Parameter</vt:lpstr>
      <vt:lpstr>Melanoma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ROC Curve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Melanoma Data</vt:lpstr>
      <vt:lpstr>Clustering</vt:lpstr>
      <vt:lpstr>Clustering</vt:lpstr>
      <vt:lpstr>Clustering</vt:lpstr>
      <vt:lpstr>Clustering</vt:lpstr>
      <vt:lpstr>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K-means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  <vt:lpstr>2-means Clustering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</cp:lastModifiedBy>
  <cp:revision>248</cp:revision>
  <dcterms:created xsi:type="dcterms:W3CDTF">2001-06-08T01:38:43Z</dcterms:created>
  <dcterms:modified xsi:type="dcterms:W3CDTF">2012-09-18T01:49:08Z</dcterms:modified>
</cp:coreProperties>
</file>