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266" r:id="rId2"/>
  </p:sldMasterIdLst>
  <p:notesMasterIdLst>
    <p:notesMasterId r:id="rId99"/>
  </p:notesMasterIdLst>
  <p:sldIdLst>
    <p:sldId id="262" r:id="rId3"/>
    <p:sldId id="2996" r:id="rId4"/>
    <p:sldId id="2998" r:id="rId5"/>
    <p:sldId id="3007" r:id="rId6"/>
    <p:sldId id="2823" r:id="rId7"/>
    <p:sldId id="3017" r:id="rId8"/>
    <p:sldId id="2983" r:id="rId9"/>
    <p:sldId id="2864" r:id="rId10"/>
    <p:sldId id="2871" r:id="rId11"/>
    <p:sldId id="2883" r:id="rId12"/>
    <p:sldId id="2991" r:id="rId13"/>
    <p:sldId id="2890" r:id="rId14"/>
    <p:sldId id="2891" r:id="rId15"/>
    <p:sldId id="2892" r:id="rId16"/>
    <p:sldId id="2893" r:id="rId17"/>
    <p:sldId id="2894" r:id="rId18"/>
    <p:sldId id="2895" r:id="rId19"/>
    <p:sldId id="2896" r:id="rId20"/>
    <p:sldId id="2897" r:id="rId21"/>
    <p:sldId id="2898" r:id="rId22"/>
    <p:sldId id="2899" r:id="rId23"/>
    <p:sldId id="2900" r:id="rId24"/>
    <p:sldId id="2901" r:id="rId25"/>
    <p:sldId id="2902" r:id="rId26"/>
    <p:sldId id="2903" r:id="rId27"/>
    <p:sldId id="2904" r:id="rId28"/>
    <p:sldId id="2905" r:id="rId29"/>
    <p:sldId id="2906" r:id="rId30"/>
    <p:sldId id="2907" r:id="rId31"/>
    <p:sldId id="2908" r:id="rId32"/>
    <p:sldId id="2909" r:id="rId33"/>
    <p:sldId id="2910" r:id="rId34"/>
    <p:sldId id="2911" r:id="rId35"/>
    <p:sldId id="2912" r:id="rId36"/>
    <p:sldId id="2913" r:id="rId37"/>
    <p:sldId id="2914" r:id="rId38"/>
    <p:sldId id="2915" r:id="rId39"/>
    <p:sldId id="2916" r:id="rId40"/>
    <p:sldId id="2917" r:id="rId41"/>
    <p:sldId id="2918" r:id="rId42"/>
    <p:sldId id="2919" r:id="rId43"/>
    <p:sldId id="2920" r:id="rId44"/>
    <p:sldId id="2921" r:id="rId45"/>
    <p:sldId id="3022" r:id="rId46"/>
    <p:sldId id="3021" r:id="rId47"/>
    <p:sldId id="3020" r:id="rId48"/>
    <p:sldId id="2922" r:id="rId49"/>
    <p:sldId id="2923" r:id="rId50"/>
    <p:sldId id="2924" r:id="rId51"/>
    <p:sldId id="3025" r:id="rId52"/>
    <p:sldId id="2925" r:id="rId53"/>
    <p:sldId id="3024" r:id="rId54"/>
    <p:sldId id="3023" r:id="rId55"/>
    <p:sldId id="2926" r:id="rId56"/>
    <p:sldId id="2927" r:id="rId57"/>
    <p:sldId id="3027" r:id="rId58"/>
    <p:sldId id="3026" r:id="rId59"/>
    <p:sldId id="2928" r:id="rId60"/>
    <p:sldId id="2929" r:id="rId61"/>
    <p:sldId id="2930" r:id="rId62"/>
    <p:sldId id="2931" r:id="rId63"/>
    <p:sldId id="2932" r:id="rId64"/>
    <p:sldId id="2933" r:id="rId65"/>
    <p:sldId id="2934" r:id="rId66"/>
    <p:sldId id="2935" r:id="rId67"/>
    <p:sldId id="2936" r:id="rId68"/>
    <p:sldId id="2937" r:id="rId69"/>
    <p:sldId id="2938" r:id="rId70"/>
    <p:sldId id="2939" r:id="rId71"/>
    <p:sldId id="2940" r:id="rId72"/>
    <p:sldId id="2941" r:id="rId73"/>
    <p:sldId id="2942" r:id="rId74"/>
    <p:sldId id="2943" r:id="rId75"/>
    <p:sldId id="2944" r:id="rId76"/>
    <p:sldId id="2945" r:id="rId77"/>
    <p:sldId id="3029" r:id="rId78"/>
    <p:sldId id="2946" r:id="rId79"/>
    <p:sldId id="3028" r:id="rId80"/>
    <p:sldId id="2947" r:id="rId81"/>
    <p:sldId id="2948" r:id="rId82"/>
    <p:sldId id="3032" r:id="rId83"/>
    <p:sldId id="3031" r:id="rId84"/>
    <p:sldId id="3030" r:id="rId85"/>
    <p:sldId id="2949" r:id="rId86"/>
    <p:sldId id="2950" r:id="rId87"/>
    <p:sldId id="2951" r:id="rId88"/>
    <p:sldId id="2952" r:id="rId89"/>
    <p:sldId id="2953" r:id="rId90"/>
    <p:sldId id="3035" r:id="rId91"/>
    <p:sldId id="3034" r:id="rId92"/>
    <p:sldId id="3033" r:id="rId93"/>
    <p:sldId id="2954" r:id="rId94"/>
    <p:sldId id="3039" r:id="rId95"/>
    <p:sldId id="3038" r:id="rId96"/>
    <p:sldId id="3037" r:id="rId97"/>
    <p:sldId id="3036" r:id="rId9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00FF00"/>
    <a:srgbClr val="FF00FF"/>
    <a:srgbClr val="00FFFF"/>
    <a:srgbClr val="D357FF"/>
    <a:srgbClr val="99FF99"/>
    <a:srgbClr val="FFB279"/>
    <a:srgbClr val="DA71FF"/>
    <a:srgbClr val="D1F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907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16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17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18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19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21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22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A01531-BC8D-4F62-924F-1212CFAE9237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23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24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25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26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27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28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29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30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31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32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42A6D14A-6B17-4A4D-BDA1-CE9FEA13A40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33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34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35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36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37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38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39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40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41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42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C8BA8C-5FAD-40B1-A407-6C2D849C48BE}" type="slidenum">
              <a:rPr lang="ko-KR" altLang="en-US" smtClean="0">
                <a:solidFill>
                  <a:prstClr val="black"/>
                </a:solidFill>
              </a:rPr>
              <a:pPr/>
              <a:t>4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43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44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45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46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47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48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49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50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51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52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42A6D14A-6B17-4A4D-BDA1-CE9FEA13A409}" type="slidenum">
              <a:rPr lang="ko-KR" altLang="en-US" sz="1200">
                <a:latin typeface="Times New Roman" pitchFamily="18" charset="0"/>
              </a:rPr>
              <a:pPr eaLnBrk="1" hangingPunct="1"/>
              <a:t>5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53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54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55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56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57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58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59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60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61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62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latin typeface="Times New Roman" pitchFamily="18" charset="0"/>
              </a:rPr>
              <a:pPr eaLnBrk="1" hangingPunct="1"/>
              <a:t>9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63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64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65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66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67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68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69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70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71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72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latin typeface="Times New Roman" pitchFamily="18" charset="0"/>
              </a:rPr>
              <a:pPr eaLnBrk="1" hangingPunct="1"/>
              <a:t>10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73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74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75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76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77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78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79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80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81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82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latin typeface="Times New Roman" pitchFamily="18" charset="0"/>
              </a:rPr>
              <a:pPr eaLnBrk="1" hangingPunct="1"/>
              <a:t>11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83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84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85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86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87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88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89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90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91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92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latin typeface="Times New Roman" pitchFamily="18" charset="0"/>
              </a:rPr>
              <a:pPr eaLnBrk="1" hangingPunct="1"/>
              <a:t>12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93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94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95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96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90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63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96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499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95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2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02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7671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28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8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72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1268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829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7065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1241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86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07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197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266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65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34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3539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265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84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F2F8EAB4-DAE0-411C-9C0A-E05F3646B9DD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026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48" name="Image File" r:id="rId15" imgW="246600" imgH="324360" progId="">
                  <p:embed/>
                </p:oleObj>
              </mc:Choice>
              <mc:Fallback>
                <p:oleObj name="Image File" r:id="rId15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339262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277" r:id="rId11"/>
    <p:sldLayoutId id="214748427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7.xml"/><Relationship Id="rId7" Type="http://schemas.openxmlformats.org/officeDocument/2006/relationships/image" Target="../media/image6.emf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9.emf"/><Relationship Id="rId4" Type="http://schemas.openxmlformats.org/officeDocument/2006/relationships/tags" Target="../tags/tag8.xml"/><Relationship Id="rId9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11.xml"/><Relationship Id="rId7" Type="http://schemas.openxmlformats.org/officeDocument/2006/relationships/image" Target="../media/image6.emf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9.emf"/><Relationship Id="rId4" Type="http://schemas.openxmlformats.org/officeDocument/2006/relationships/tags" Target="../tags/tag12.xml"/><Relationship Id="rId9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0.wmf"/><Relationship Id="rId3" Type="http://schemas.openxmlformats.org/officeDocument/2006/relationships/tags" Target="../tags/tag14.xml"/><Relationship Id="rId7" Type="http://schemas.openxmlformats.org/officeDocument/2006/relationships/notesSlide" Target="../notesSlides/notesSlide9.xml"/><Relationship Id="rId12" Type="http://schemas.openxmlformats.org/officeDocument/2006/relationships/oleObject" Target="../embeddings/oleObject6.bin"/><Relationship Id="rId2" Type="http://schemas.openxmlformats.org/officeDocument/2006/relationships/tags" Target="../tags/tag13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9.emf"/><Relationship Id="rId5" Type="http://schemas.openxmlformats.org/officeDocument/2006/relationships/tags" Target="../tags/tag16.xml"/><Relationship Id="rId10" Type="http://schemas.openxmlformats.org/officeDocument/2006/relationships/image" Target="../media/image8.emf"/><Relationship Id="rId4" Type="http://schemas.openxmlformats.org/officeDocument/2006/relationships/tags" Target="../tags/tag15.xml"/><Relationship Id="rId9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5.wmf"/><Relationship Id="rId3" Type="http://schemas.openxmlformats.org/officeDocument/2006/relationships/tags" Target="../tags/tag2.xml"/><Relationship Id="rId7" Type="http://schemas.openxmlformats.org/officeDocument/2006/relationships/notesSlide" Target="../notesSlides/notesSlide6.xml"/><Relationship Id="rId12" Type="http://schemas.openxmlformats.org/officeDocument/2006/relationships/oleObject" Target="../embeddings/oleObject4.bin"/><Relationship Id="rId2" Type="http://schemas.openxmlformats.org/officeDocument/2006/relationships/tags" Target="../tags/tag1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9.emf"/><Relationship Id="rId5" Type="http://schemas.openxmlformats.org/officeDocument/2006/relationships/tags" Target="../tags/tag4.xml"/><Relationship Id="rId10" Type="http://schemas.openxmlformats.org/officeDocument/2006/relationships/image" Target="../media/image8.emf"/><Relationship Id="rId4" Type="http://schemas.openxmlformats.org/officeDocument/2006/relationships/tags" Target="../tags/tag3.xml"/><Relationship Id="rId9" Type="http://schemas.openxmlformats.org/officeDocument/2006/relationships/image" Target="../media/image7.emf"/><Relationship Id="rId14" Type="http://schemas.openxmlformats.org/officeDocument/2006/relationships/oleObject" Target="../embeddings/oleObject5.bin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smtClean="0"/>
              <a:t>Statistics – O. R. 891</a:t>
            </a:r>
            <a:br>
              <a:rPr lang="en-US" smtClean="0"/>
            </a:br>
            <a:r>
              <a:rPr lang="en-US" smtClean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J. S. </a:t>
            </a:r>
            <a:r>
              <a:rPr lang="en-US" dirty="0" err="1" smtClean="0"/>
              <a:t>Marron</a:t>
            </a: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University of North Carolina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78775" cy="5105400"/>
          </a:xfrm>
        </p:spPr>
        <p:txBody>
          <a:bodyPr/>
          <a:lstStyle/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kern="1200" dirty="0" smtClean="0">
                <a:latin typeface="Tahoma" pitchFamily="34" charset="0"/>
              </a:rPr>
              <a:t>Can show:         When </a:t>
            </a:r>
            <a:r>
              <a:rPr lang="en-US" u="sng" kern="1200" dirty="0" smtClean="0">
                <a:latin typeface="Tahoma" pitchFamily="34" charset="0"/>
              </a:rPr>
              <a:t>no</a:t>
            </a:r>
            <a:r>
              <a:rPr lang="en-US" kern="1200" dirty="0" smtClean="0">
                <a:latin typeface="Tahoma" pitchFamily="34" charset="0"/>
              </a:rPr>
              <a:t> </a:t>
            </a:r>
            <a:r>
              <a:rPr lang="en-US" i="1" kern="1200" dirty="0" smtClean="0">
                <a:latin typeface="Tahoma" pitchFamily="34" charset="0"/>
              </a:rPr>
              <a:t>m</a:t>
            </a:r>
            <a:r>
              <a:rPr lang="en-US" i="1" kern="1200" baseline="-25000" dirty="0" smtClean="0">
                <a:latin typeface="Tahoma" pitchFamily="34" charset="0"/>
              </a:rPr>
              <a:t>i</a:t>
            </a:r>
            <a:r>
              <a:rPr lang="en-US" kern="1200" dirty="0" smtClean="0">
                <a:latin typeface="Tahoma" pitchFamily="34" charset="0"/>
              </a:rPr>
              <a:t> is dominant</a:t>
            </a:r>
          </a:p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e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/>
              <a:t>Geodesic mean = 0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/>
              <a:t>    the “Star Tree”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dirty="0" smtClean="0"/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dirty="0" smtClean="0"/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>
                <a:solidFill>
                  <a:srgbClr val="0000FF"/>
                </a:solidFill>
              </a:rPr>
              <a:t>         e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/>
              <a:t>                                   </a:t>
            </a:r>
            <a:r>
              <a:rPr lang="en-US" dirty="0" smtClean="0">
                <a:solidFill>
                  <a:srgbClr val="69FF00"/>
                </a:solidFill>
              </a:rPr>
              <a:t>e</a:t>
            </a:r>
            <a:r>
              <a:rPr lang="en-US" baseline="-25000" dirty="0" smtClean="0">
                <a:solidFill>
                  <a:srgbClr val="69FF00"/>
                </a:solidFill>
              </a:rPr>
              <a:t>3</a:t>
            </a:r>
            <a:endParaRPr lang="en-US" dirty="0" smtClean="0"/>
          </a:p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kern="1200" dirty="0" smtClean="0">
              <a:latin typeface="Tahoma" pitchFamily="34" charset="0"/>
            </a:endParaRPr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Fréchet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Mean in T-3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endCxn id="8" idx="0"/>
          </p:cNvCxnSpPr>
          <p:nvPr/>
        </p:nvCxnSpPr>
        <p:spPr bwMode="auto">
          <a:xfrm rot="5400000">
            <a:off x="3200400" y="3200400"/>
            <a:ext cx="24384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419600" y="4495800"/>
            <a:ext cx="2514600" cy="1600200"/>
          </a:xfrm>
          <a:prstGeom prst="line">
            <a:avLst/>
          </a:prstGeom>
          <a:noFill/>
          <a:ln w="38100" cap="flat" cmpd="sng" algn="ctr">
            <a:solidFill>
              <a:srgbClr val="69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1600200" y="4495800"/>
            <a:ext cx="2819400" cy="16002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4343400" y="44196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77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78775" cy="5105400"/>
          </a:xfrm>
        </p:spPr>
        <p:txBody>
          <a:bodyPr/>
          <a:lstStyle/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sz="2800" kern="1200" dirty="0" smtClean="0">
                <a:latin typeface="Tahoma" pitchFamily="34" charset="0"/>
              </a:rPr>
              <a:t>Note:    For no dominant </a:t>
            </a:r>
            <a:r>
              <a:rPr lang="en-US" sz="2800" i="1" kern="1200" dirty="0" smtClean="0">
                <a:latin typeface="Tahoma" pitchFamily="34" charset="0"/>
              </a:rPr>
              <a:t>m</a:t>
            </a:r>
            <a:r>
              <a:rPr lang="en-US" sz="2800" i="1" kern="1200" baseline="-25000" dirty="0" smtClean="0">
                <a:latin typeface="Tahoma" pitchFamily="34" charset="0"/>
              </a:rPr>
              <a:t>i</a:t>
            </a:r>
            <a:r>
              <a:rPr lang="en-US" sz="2800" kern="1200" dirty="0" smtClean="0">
                <a:latin typeface="Tahoma" pitchFamily="34" charset="0"/>
              </a:rPr>
              <a:t> 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sz="2800" dirty="0" smtClean="0"/>
              <a:t>Can “perturb P” and still have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sz="2800" dirty="0" smtClean="0"/>
              <a:t>Geodesic mean = 0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sz="2800" dirty="0" smtClean="0"/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sz="2800" dirty="0" smtClean="0"/>
              <a:t>Very </a:t>
            </a:r>
            <a:r>
              <a:rPr lang="en-US" sz="2800" u="sng" dirty="0" smtClean="0"/>
              <a:t>unusual behavior</a:t>
            </a:r>
            <a:r>
              <a:rPr lang="en-US" sz="2800" dirty="0" smtClean="0"/>
              <a:t>: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US" sz="2800" dirty="0" smtClean="0"/>
              <a:t>  Not true in Euclidean space</a:t>
            </a: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sz="2800" dirty="0" smtClean="0"/>
              <a:t>(where mean “non-robust”)</a:t>
            </a: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sz="2800" dirty="0" smtClean="0"/>
              <a:t>(very sensitive to perturbations)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US" sz="2800" dirty="0" smtClean="0"/>
              <a:t>  Phenomenon is called </a:t>
            </a:r>
            <a:r>
              <a:rPr lang="en-US" sz="2800" u="sng" dirty="0" smtClean="0"/>
              <a:t>stickiness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dirty="0" smtClean="0"/>
          </a:p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kern="1200" dirty="0" smtClean="0">
              <a:latin typeface="Tahoma" pitchFamily="34" charset="0"/>
            </a:endParaRPr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Fréchet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Mean in T-3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2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78775" cy="51054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Application to brain artery data: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Didn’t converge after 50,000 steps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How good was it?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endParaRPr lang="en-US" dirty="0" smtClean="0"/>
          </a:p>
          <a:p>
            <a:pPr algn="l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So tree at origin (“star tree”) is best seen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Very consistent with </a:t>
            </a:r>
            <a:r>
              <a:rPr lang="en-US" u="sng" dirty="0" smtClean="0"/>
              <a:t>stickiness</a:t>
            </a:r>
            <a:r>
              <a:rPr lang="en-US" dirty="0" smtClean="0"/>
              <a:t> at origin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Sturm Algorithm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1536700" y="3938588"/>
          <a:ext cx="6107113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16" name="Equation" r:id="rId12" imgW="2019240" imgH="241200" progId="Equation.3">
                  <p:embed/>
                </p:oleObj>
              </mc:Choice>
              <mc:Fallback>
                <p:oleObj name="Equation" r:id="rId12" imgW="2019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700" y="3938588"/>
                        <a:ext cx="6107113" cy="728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528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Kernel Smoothing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Weighted (Running) Local Averages</a:t>
            </a: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Can find unexpected structure in data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E.g. </a:t>
            </a:r>
            <a:r>
              <a:rPr lang="en-US" sz="3200" dirty="0" err="1" smtClean="0">
                <a:solidFill>
                  <a:srgbClr val="000000"/>
                </a:solidFill>
              </a:rPr>
              <a:t>Bralower</a:t>
            </a:r>
            <a:r>
              <a:rPr lang="en-US" sz="3200" dirty="0" smtClean="0">
                <a:solidFill>
                  <a:srgbClr val="000000"/>
                </a:solidFill>
              </a:rPr>
              <a:t> Fossil data</a:t>
            </a:r>
          </a:p>
        </p:txBody>
      </p:sp>
    </p:spTree>
    <p:extLst>
      <p:ext uri="{BB962C8B-B14F-4D97-AF65-F5344CB8AC3E}">
        <p14:creationId xmlns:p14="http://schemas.microsoft.com/office/powerpoint/2010/main" val="277866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Kernel Smoothing</a:t>
            </a:r>
          </a:p>
        </p:txBody>
      </p:sp>
      <p:pic>
        <p:nvPicPr>
          <p:cNvPr id="475138" name="Picture 2"/>
          <p:cNvPicPr>
            <a:picLocks noChangeAspect="1" noChangeArrowheads="1"/>
          </p:cNvPicPr>
          <p:nvPr/>
        </p:nvPicPr>
        <p:blipFill>
          <a:blip r:embed="rId3" cstate="print"/>
          <a:srcRect l="5882" t="49084" r="5882" b="7272"/>
          <a:stretch>
            <a:fillRect/>
          </a:stretch>
        </p:blipFill>
        <p:spPr bwMode="auto">
          <a:xfrm>
            <a:off x="150991" y="1378936"/>
            <a:ext cx="8916809" cy="570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278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Kernel Smoothing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45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Weighted (Running) Local Averages</a:t>
            </a: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Can find unexpected structure in data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E.g. </a:t>
            </a:r>
            <a:r>
              <a:rPr lang="en-US" sz="3200" dirty="0" err="1" smtClean="0">
                <a:solidFill>
                  <a:srgbClr val="000000"/>
                </a:solidFill>
              </a:rPr>
              <a:t>Bralower</a:t>
            </a:r>
            <a:r>
              <a:rPr lang="en-US" sz="3200" dirty="0" smtClean="0">
                <a:solidFill>
                  <a:srgbClr val="000000"/>
                </a:solidFill>
              </a:rPr>
              <a:t> Fossil data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Window width is important issue</a:t>
            </a:r>
          </a:p>
        </p:txBody>
      </p:sp>
    </p:spTree>
    <p:extLst>
      <p:ext uri="{BB962C8B-B14F-4D97-AF65-F5344CB8AC3E}">
        <p14:creationId xmlns:p14="http://schemas.microsoft.com/office/powerpoint/2010/main" val="406090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Smoothing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521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Want (Running) Local Average</a:t>
            </a: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Given data</a:t>
            </a: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   </a:t>
            </a: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Can formulate </a:t>
            </a:r>
            <a:r>
              <a:rPr lang="en-US" sz="3200" dirty="0" err="1" smtClean="0">
                <a:solidFill>
                  <a:srgbClr val="000000"/>
                </a:solidFill>
              </a:rPr>
              <a:t>Frechet</a:t>
            </a:r>
            <a:r>
              <a:rPr lang="en-US" sz="3200" dirty="0" smtClean="0">
                <a:solidFill>
                  <a:srgbClr val="000000"/>
                </a:solidFill>
              </a:rPr>
              <a:t> local average:</a:t>
            </a: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Challenge:  How to compute?</a:t>
            </a:r>
          </a:p>
        </p:txBody>
      </p:sp>
      <p:graphicFrame>
        <p:nvGraphicFramePr>
          <p:cNvPr id="476162" name="Object 3"/>
          <p:cNvGraphicFramePr>
            <a:graphicFrameLocks noChangeAspect="1"/>
          </p:cNvGraphicFramePr>
          <p:nvPr/>
        </p:nvGraphicFramePr>
        <p:xfrm>
          <a:off x="2012950" y="4343400"/>
          <a:ext cx="561022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74" name="Equation" r:id="rId4" imgW="2209680" imgH="431640" progId="Equation.3">
                  <p:embed/>
                </p:oleObj>
              </mc:Choice>
              <mc:Fallback>
                <p:oleObj name="Equation" r:id="rId4" imgW="2209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950" y="4343400"/>
                        <a:ext cx="5610225" cy="109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6163" name="Object 2"/>
          <p:cNvGraphicFramePr>
            <a:graphicFrameLocks noChangeAspect="1"/>
          </p:cNvGraphicFramePr>
          <p:nvPr/>
        </p:nvGraphicFramePr>
        <p:xfrm>
          <a:off x="2743200" y="2635250"/>
          <a:ext cx="296068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75" name="Equation" r:id="rId6" imgW="1054080" imgH="228600" progId="Equation.3">
                  <p:embed/>
                </p:oleObj>
              </mc:Choice>
              <mc:Fallback>
                <p:oleObj name="Equation" r:id="rId6" imgW="1054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635250"/>
                        <a:ext cx="2960688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158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Smoothing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521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Reach way back in smoothing history:</a:t>
            </a: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err="1" smtClean="0">
                <a:solidFill>
                  <a:srgbClr val="000000"/>
                </a:solidFill>
              </a:rPr>
              <a:t>Tukey</a:t>
            </a:r>
            <a:r>
              <a:rPr lang="en-US" sz="3200" dirty="0" smtClean="0">
                <a:solidFill>
                  <a:srgbClr val="000000"/>
                </a:solidFill>
              </a:rPr>
              <a:t> (1977) </a:t>
            </a:r>
            <a:r>
              <a:rPr lang="en-US" sz="3200" i="1" dirty="0" smtClean="0">
                <a:solidFill>
                  <a:srgbClr val="000000"/>
                </a:solidFill>
              </a:rPr>
              <a:t>Exploratory Data Analysis</a:t>
            </a: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000000"/>
                </a:solidFill>
              </a:rPr>
              <a:t>  Box Plots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000000"/>
                </a:solidFill>
              </a:rPr>
              <a:t>  Pencil &amp; Paper Smoothing</a:t>
            </a:r>
          </a:p>
          <a:p>
            <a:pPr algn="ctr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(Iterated </a:t>
            </a:r>
            <a:r>
              <a:rPr lang="en-US" sz="3200" dirty="0" err="1" smtClean="0">
                <a:solidFill>
                  <a:srgbClr val="000000"/>
                </a:solidFill>
              </a:rPr>
              <a:t>Pairwise</a:t>
            </a:r>
            <a:r>
              <a:rPr lang="en-US" sz="3200" dirty="0" smtClean="0">
                <a:solidFill>
                  <a:srgbClr val="000000"/>
                </a:solidFill>
              </a:rPr>
              <a:t> Smoothing)</a:t>
            </a:r>
          </a:p>
        </p:txBody>
      </p:sp>
    </p:spTree>
    <p:extLst>
      <p:ext uri="{BB962C8B-B14F-4D97-AF65-F5344CB8AC3E}">
        <p14:creationId xmlns:p14="http://schemas.microsoft.com/office/powerpoint/2010/main" val="42020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Smoothing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525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Application of Iterative </a:t>
            </a:r>
            <a:r>
              <a:rPr lang="en-US" sz="3200" dirty="0" err="1" smtClean="0">
                <a:solidFill>
                  <a:srgbClr val="000000"/>
                </a:solidFill>
              </a:rPr>
              <a:t>Pairwise</a:t>
            </a:r>
            <a:r>
              <a:rPr lang="en-US" sz="3200" dirty="0" smtClean="0">
                <a:solidFill>
                  <a:srgbClr val="000000"/>
                </a:solidFill>
              </a:rPr>
              <a:t> Smoothing</a:t>
            </a: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Idea:  Use </a:t>
            </a:r>
            <a:r>
              <a:rPr lang="en-US" sz="3200" i="1" dirty="0" smtClean="0">
                <a:solidFill>
                  <a:srgbClr val="000000"/>
                </a:solidFill>
              </a:rPr>
              <a:t>geodesic midpoint</a:t>
            </a:r>
            <a:r>
              <a:rPr lang="en-US" sz="3200" dirty="0" smtClean="0">
                <a:solidFill>
                  <a:srgbClr val="000000"/>
                </a:solidFill>
              </a:rPr>
              <a:t> (</a:t>
            </a:r>
            <a:r>
              <a:rPr lang="en-US" sz="3200" dirty="0" err="1" smtClean="0">
                <a:solidFill>
                  <a:srgbClr val="000000"/>
                </a:solidFill>
              </a:rPr>
              <a:t>avg</a:t>
            </a:r>
            <a:r>
              <a:rPr lang="en-US" sz="3200" dirty="0" smtClean="0">
                <a:solidFill>
                  <a:srgbClr val="000000"/>
                </a:solidFill>
              </a:rPr>
              <a:t> of pair):</a:t>
            </a:r>
          </a:p>
          <a:p>
            <a:pPr>
              <a:lnSpc>
                <a:spcPct val="130000"/>
              </a:lnSpc>
            </a:pPr>
            <a:endParaRPr lang="en-US" sz="16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Level 1:   S</a:t>
            </a:r>
            <a:r>
              <a:rPr lang="en-US" sz="3200" baseline="-25000" dirty="0" smtClean="0">
                <a:solidFill>
                  <a:srgbClr val="000000"/>
                </a:solidFill>
              </a:rPr>
              <a:t>1,i</a:t>
            </a:r>
            <a:r>
              <a:rPr lang="en-US" sz="3200" dirty="0" smtClean="0">
                <a:solidFill>
                  <a:srgbClr val="000000"/>
                </a:solidFill>
              </a:rPr>
              <a:t> = </a:t>
            </a:r>
            <a:r>
              <a:rPr lang="en-US" sz="3200" dirty="0" err="1" smtClean="0">
                <a:solidFill>
                  <a:srgbClr val="000000"/>
                </a:solidFill>
              </a:rPr>
              <a:t>avg</a:t>
            </a:r>
            <a:r>
              <a:rPr lang="en-US" sz="3200" dirty="0" smtClean="0">
                <a:solidFill>
                  <a:srgbClr val="000000"/>
                </a:solidFill>
              </a:rPr>
              <a:t>(X</a:t>
            </a:r>
            <a:r>
              <a:rPr lang="en-US" sz="3200" baseline="-25000" dirty="0" smtClean="0">
                <a:solidFill>
                  <a:srgbClr val="000000"/>
                </a:solidFill>
              </a:rPr>
              <a:t>i</a:t>
            </a:r>
            <a:r>
              <a:rPr lang="en-US" sz="3200" dirty="0" smtClean="0">
                <a:solidFill>
                  <a:srgbClr val="000000"/>
                </a:solidFill>
              </a:rPr>
              <a:t> , X</a:t>
            </a:r>
            <a:r>
              <a:rPr lang="en-US" sz="3200" baseline="-25000" dirty="0" smtClean="0">
                <a:solidFill>
                  <a:srgbClr val="000000"/>
                </a:solidFill>
              </a:rPr>
              <a:t>i+1</a:t>
            </a:r>
            <a:r>
              <a:rPr lang="en-US" sz="3200" dirty="0" smtClean="0">
                <a:solidFill>
                  <a:srgbClr val="000000"/>
                </a:solidFill>
              </a:rPr>
              <a:t>)   …</a:t>
            </a:r>
          </a:p>
          <a:p>
            <a:pPr>
              <a:lnSpc>
                <a:spcPct val="130000"/>
              </a:lnSpc>
            </a:pPr>
            <a:endParaRPr lang="en-US" sz="16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Level 2:   S</a:t>
            </a:r>
            <a:r>
              <a:rPr lang="en-US" sz="3200" baseline="-25000" dirty="0" smtClean="0">
                <a:solidFill>
                  <a:srgbClr val="000000"/>
                </a:solidFill>
              </a:rPr>
              <a:t>2,i</a:t>
            </a:r>
            <a:r>
              <a:rPr lang="en-US" sz="3200" dirty="0" smtClean="0">
                <a:solidFill>
                  <a:srgbClr val="000000"/>
                </a:solidFill>
              </a:rPr>
              <a:t> = </a:t>
            </a:r>
            <a:r>
              <a:rPr lang="en-US" sz="3200" dirty="0" err="1" smtClean="0">
                <a:solidFill>
                  <a:srgbClr val="000000"/>
                </a:solidFill>
              </a:rPr>
              <a:t>avg</a:t>
            </a:r>
            <a:r>
              <a:rPr lang="en-US" sz="3200" dirty="0" smtClean="0">
                <a:solidFill>
                  <a:srgbClr val="000000"/>
                </a:solidFill>
              </a:rPr>
              <a:t>(S</a:t>
            </a:r>
            <a:r>
              <a:rPr lang="en-US" sz="3200" baseline="-25000" dirty="0" smtClean="0">
                <a:solidFill>
                  <a:srgbClr val="000000"/>
                </a:solidFill>
              </a:rPr>
              <a:t>1,i</a:t>
            </a:r>
            <a:r>
              <a:rPr lang="en-US" sz="3200" dirty="0" smtClean="0">
                <a:solidFill>
                  <a:srgbClr val="000000"/>
                </a:solidFill>
              </a:rPr>
              <a:t> , S</a:t>
            </a:r>
            <a:r>
              <a:rPr lang="en-US" sz="3200" baseline="-25000" dirty="0" smtClean="0">
                <a:solidFill>
                  <a:srgbClr val="000000"/>
                </a:solidFill>
              </a:rPr>
              <a:t>1,i+1</a:t>
            </a:r>
            <a:r>
              <a:rPr lang="en-US" sz="3200" dirty="0" smtClean="0">
                <a:solidFill>
                  <a:srgbClr val="000000"/>
                </a:solidFill>
              </a:rPr>
              <a:t>)   …</a:t>
            </a:r>
          </a:p>
          <a:p>
            <a:pPr>
              <a:lnSpc>
                <a:spcPct val="130000"/>
              </a:lnSpc>
            </a:pPr>
            <a:endParaRPr lang="en-US" sz="16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                   etc.</a:t>
            </a:r>
          </a:p>
          <a:p>
            <a:pPr>
              <a:lnSpc>
                <a:spcPct val="130000"/>
              </a:lnSpc>
            </a:pPr>
            <a:endParaRPr lang="en-US" sz="16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Thanks to Sean </a:t>
            </a:r>
            <a:r>
              <a:rPr lang="en-US" sz="1600" dirty="0" err="1" smtClean="0">
                <a:solidFill>
                  <a:srgbClr val="000000"/>
                </a:solidFill>
              </a:rPr>
              <a:t>Skwerer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36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Smoothing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20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First consider Level 2</a:t>
            </a: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Still small window width …</a:t>
            </a:r>
          </a:p>
        </p:txBody>
      </p:sp>
    </p:spTree>
    <p:extLst>
      <p:ext uri="{BB962C8B-B14F-4D97-AF65-F5344CB8AC3E}">
        <p14:creationId xmlns:p14="http://schemas.microsoft.com/office/powerpoint/2010/main" val="165549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000000"/>
                </a:solidFill>
              </a:rPr>
              <a:t>Big Picture:     3 Approaches</a:t>
            </a:r>
          </a:p>
          <a:p>
            <a:pPr>
              <a:lnSpc>
                <a:spcPct val="13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buFont typeface="Tahoma" pitchFamily="34" charset="0"/>
              <a:buAutoNum type="arabicPeriod"/>
            </a:pPr>
            <a:r>
              <a:rPr lang="en-US" sz="3200" dirty="0">
                <a:solidFill>
                  <a:srgbClr val="000000"/>
                </a:solidFill>
              </a:rPr>
              <a:t>Purely Combinatorial</a:t>
            </a:r>
          </a:p>
          <a:p>
            <a:pPr>
              <a:lnSpc>
                <a:spcPct val="130000"/>
              </a:lnSpc>
              <a:buFont typeface="Tahoma" pitchFamily="34" charset="0"/>
              <a:buAutoNum type="arabicPeriod"/>
            </a:pPr>
            <a:endParaRPr lang="en-US" sz="32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buFont typeface="Tahoma" pitchFamily="34" charset="0"/>
              <a:buAutoNum type="arabicPeriod"/>
            </a:pPr>
            <a:r>
              <a:rPr lang="en-US" sz="3200" b="1" dirty="0">
                <a:solidFill>
                  <a:srgbClr val="000000"/>
                </a:solidFill>
              </a:rPr>
              <a:t>Euclidean </a:t>
            </a:r>
            <a:r>
              <a:rPr lang="en-US" sz="3200" b="1" dirty="0" err="1">
                <a:solidFill>
                  <a:srgbClr val="000000"/>
                </a:solidFill>
              </a:rPr>
              <a:t>Orthant</a:t>
            </a:r>
            <a:endParaRPr lang="en-US" sz="3200" b="1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buFont typeface="Tahoma" pitchFamily="34" charset="0"/>
              <a:buAutoNum type="arabicPeriod"/>
            </a:pPr>
            <a:endParaRPr lang="en-US" sz="32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buFont typeface="Tahoma" pitchFamily="34" charset="0"/>
              <a:buAutoNum type="arabicPeriod"/>
            </a:pPr>
            <a:r>
              <a:rPr lang="en-US" sz="3200" dirty="0" err="1" smtClean="0">
                <a:solidFill>
                  <a:srgbClr val="000000"/>
                </a:solidFill>
              </a:rPr>
              <a:t>Dyck</a:t>
            </a:r>
            <a:r>
              <a:rPr lang="en-US" sz="3200" smtClean="0">
                <a:solidFill>
                  <a:srgbClr val="000000"/>
                </a:solidFill>
              </a:rPr>
              <a:t> Path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2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Smoothing</a:t>
            </a:r>
          </a:p>
        </p:txBody>
      </p:sp>
      <p:pic>
        <p:nvPicPr>
          <p:cNvPr id="4782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8146" y="1113623"/>
            <a:ext cx="7544853" cy="565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200" y="6443246"/>
            <a:ext cx="2380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B5249"/>
                </a:solidFill>
              </a:rPr>
              <a:t>Thanks to Sean </a:t>
            </a:r>
            <a:r>
              <a:rPr lang="en-US" sz="1600" dirty="0" err="1" smtClean="0">
                <a:solidFill>
                  <a:srgbClr val="5B5249"/>
                </a:solidFill>
              </a:rPr>
              <a:t>Skwerer</a:t>
            </a:r>
            <a:endParaRPr lang="en-US" sz="1600" dirty="0">
              <a:solidFill>
                <a:srgbClr val="5B52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0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Smoothing</a:t>
            </a:r>
          </a:p>
        </p:txBody>
      </p:sp>
      <p:pic>
        <p:nvPicPr>
          <p:cNvPr id="4782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8146" y="1113623"/>
            <a:ext cx="7544853" cy="565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320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Smoothing</a:t>
            </a:r>
          </a:p>
        </p:txBody>
      </p:sp>
      <p:pic>
        <p:nvPicPr>
          <p:cNvPr id="4782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8146" y="1113623"/>
            <a:ext cx="7544853" cy="565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208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Smoothing</a:t>
            </a:r>
          </a:p>
        </p:txBody>
      </p:sp>
      <p:pic>
        <p:nvPicPr>
          <p:cNvPr id="4782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8146" y="1113623"/>
            <a:ext cx="7544853" cy="565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491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Smoothing</a:t>
            </a:r>
          </a:p>
        </p:txBody>
      </p:sp>
      <p:pic>
        <p:nvPicPr>
          <p:cNvPr id="4782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8146" y="1113623"/>
            <a:ext cx="7544853" cy="565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313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Smoothing</a:t>
            </a:r>
          </a:p>
        </p:txBody>
      </p:sp>
      <p:pic>
        <p:nvPicPr>
          <p:cNvPr id="4782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8146" y="1113623"/>
            <a:ext cx="7544853" cy="565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618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Smoothing</a:t>
            </a:r>
          </a:p>
        </p:txBody>
      </p:sp>
      <p:pic>
        <p:nvPicPr>
          <p:cNvPr id="4782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8146" y="1113623"/>
            <a:ext cx="7544853" cy="565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20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Smoothing</a:t>
            </a:r>
          </a:p>
        </p:txBody>
      </p:sp>
      <p:pic>
        <p:nvPicPr>
          <p:cNvPr id="4782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8146" y="1113623"/>
            <a:ext cx="7544853" cy="565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957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Smoothing</a:t>
            </a:r>
          </a:p>
        </p:txBody>
      </p:sp>
      <p:pic>
        <p:nvPicPr>
          <p:cNvPr id="4782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8146" y="1113623"/>
            <a:ext cx="7544853" cy="565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296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Smoothing</a:t>
            </a:r>
          </a:p>
        </p:txBody>
      </p:sp>
      <p:pic>
        <p:nvPicPr>
          <p:cNvPr id="4782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8146" y="1113623"/>
            <a:ext cx="7544853" cy="565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298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Geodesic Paths</a:t>
            </a:r>
          </a:p>
        </p:txBody>
      </p:sp>
      <p:sp>
        <p:nvSpPr>
          <p:cNvPr id="47107" name="TextBox 4"/>
          <p:cNvSpPr txBox="1">
            <a:spLocks noChangeArrowheads="1"/>
          </p:cNvSpPr>
          <p:nvPr/>
        </p:nvSpPr>
        <p:spPr bwMode="auto">
          <a:xfrm>
            <a:off x="152400" y="1524000"/>
            <a:ext cx="8001000" cy="473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lvl="1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Given 2 trees,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4000" dirty="0" smtClean="0">
                <a:solidFill>
                  <a:srgbClr val="000000"/>
                </a:solidFill>
              </a:rPr>
              <a:t>Shortest path</a:t>
            </a:r>
          </a:p>
          <a:p>
            <a:pPr lvl="1" eaLnBrk="1" hangingPunct="1"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Some math:</a:t>
            </a:r>
          </a:p>
          <a:p>
            <a:pPr lvl="1"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  Can show </a:t>
            </a:r>
            <a:r>
              <a:rPr lang="en-US" sz="3200" u="sng" dirty="0" smtClean="0">
                <a:solidFill>
                  <a:srgbClr val="000000"/>
                </a:solidFill>
              </a:rPr>
              <a:t>unique</a:t>
            </a:r>
            <a:r>
              <a:rPr lang="en-US" sz="3200" dirty="0" smtClean="0">
                <a:solidFill>
                  <a:srgbClr val="000000"/>
                </a:solidFill>
              </a:rPr>
              <a:t> in this space</a:t>
            </a:r>
          </a:p>
          <a:p>
            <a:pPr lvl="1" eaLnBrk="1" hangingPunct="1">
              <a:lnSpc>
                <a:spcPct val="130000"/>
              </a:lnSpc>
              <a:buFont typeface="Arial" pitchFamily="34" charset="0"/>
              <a:buChar char="•"/>
            </a:pPr>
            <a:endParaRPr lang="en-US" sz="32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	Both geodesics &amp; shortest paths</a:t>
            </a:r>
          </a:p>
        </p:txBody>
      </p:sp>
    </p:spTree>
    <p:extLst>
      <p:ext uri="{BB962C8B-B14F-4D97-AF65-F5344CB8AC3E}">
        <p14:creationId xmlns:p14="http://schemas.microsoft.com/office/powerpoint/2010/main" val="28878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Smoothing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45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First consider Level 2</a:t>
            </a: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Still small window width,</a:t>
            </a: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Looks “pretty rough”</a:t>
            </a: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Try more smoothing (deeper level)</a:t>
            </a:r>
          </a:p>
        </p:txBody>
      </p:sp>
    </p:spTree>
    <p:extLst>
      <p:ext uri="{BB962C8B-B14F-4D97-AF65-F5344CB8AC3E}">
        <p14:creationId xmlns:p14="http://schemas.microsoft.com/office/powerpoint/2010/main" val="12299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Smoothing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265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Next try Level 15</a:t>
            </a: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Much bigger window width,</a:t>
            </a: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1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Smoothing</a:t>
            </a:r>
          </a:p>
        </p:txBody>
      </p:sp>
      <p:pic>
        <p:nvPicPr>
          <p:cNvPr id="4782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8146" y="1113623"/>
            <a:ext cx="7544854" cy="565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147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Smoothing</a:t>
            </a:r>
          </a:p>
        </p:txBody>
      </p:sp>
      <p:pic>
        <p:nvPicPr>
          <p:cNvPr id="4782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8146" y="1113623"/>
            <a:ext cx="7544853" cy="565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866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Smoothing</a:t>
            </a:r>
          </a:p>
        </p:txBody>
      </p:sp>
      <p:pic>
        <p:nvPicPr>
          <p:cNvPr id="4782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8146" y="1113623"/>
            <a:ext cx="7544853" cy="565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769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Smoothing</a:t>
            </a:r>
          </a:p>
        </p:txBody>
      </p:sp>
      <p:pic>
        <p:nvPicPr>
          <p:cNvPr id="4782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8146" y="1113623"/>
            <a:ext cx="7544853" cy="565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553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Smoothing</a:t>
            </a:r>
          </a:p>
        </p:txBody>
      </p:sp>
      <p:pic>
        <p:nvPicPr>
          <p:cNvPr id="4782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8146" y="1113623"/>
            <a:ext cx="7544853" cy="565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216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Smoothing</a:t>
            </a:r>
          </a:p>
        </p:txBody>
      </p:sp>
      <p:pic>
        <p:nvPicPr>
          <p:cNvPr id="4782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8146" y="1113623"/>
            <a:ext cx="7544853" cy="565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917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Smoothing</a:t>
            </a:r>
          </a:p>
        </p:txBody>
      </p:sp>
      <p:pic>
        <p:nvPicPr>
          <p:cNvPr id="4782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8146" y="1113623"/>
            <a:ext cx="7544853" cy="565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647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Smoothing</a:t>
            </a:r>
          </a:p>
        </p:txBody>
      </p:sp>
      <p:pic>
        <p:nvPicPr>
          <p:cNvPr id="4782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8146" y="1113623"/>
            <a:ext cx="7544853" cy="565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661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Geodesic Examples, T-4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 cstate="print"/>
          <a:srcRect l="6778" t="15778" r="5084" b="3641"/>
          <a:stretch>
            <a:fillRect/>
          </a:stretch>
        </p:blipFill>
        <p:spPr bwMode="auto">
          <a:xfrm>
            <a:off x="1535112" y="1447800"/>
            <a:ext cx="7608888" cy="485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587519" y="6248400"/>
            <a:ext cx="2327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B5249"/>
                </a:solidFill>
              </a:rPr>
              <a:t>Thanks to Megan Owen</a:t>
            </a:r>
            <a:endParaRPr lang="en-US" sz="1600" dirty="0">
              <a:solidFill>
                <a:srgbClr val="5B524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841718"/>
            <a:ext cx="1784463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Endpoints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In </a:t>
            </a:r>
            <a:r>
              <a:rPr lang="en-US" sz="2800" u="sng" dirty="0" smtClean="0">
                <a:solidFill>
                  <a:srgbClr val="000000"/>
                </a:solidFill>
              </a:rPr>
              <a:t>Same</a:t>
            </a:r>
          </a:p>
          <a:p>
            <a:r>
              <a:rPr lang="en-US" sz="2800" dirty="0" err="1" smtClean="0">
                <a:solidFill>
                  <a:srgbClr val="000000"/>
                </a:solidFill>
              </a:rPr>
              <a:t>Orthants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26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Smoothing</a:t>
            </a:r>
          </a:p>
        </p:txBody>
      </p:sp>
      <p:pic>
        <p:nvPicPr>
          <p:cNvPr id="4782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8146" y="1113623"/>
            <a:ext cx="7544853" cy="565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071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Smoothing</a:t>
            </a:r>
          </a:p>
        </p:txBody>
      </p:sp>
      <p:pic>
        <p:nvPicPr>
          <p:cNvPr id="4782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8146" y="1113623"/>
            <a:ext cx="7544852" cy="565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338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Smoothing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45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Next try Level 15</a:t>
            </a: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Much bigger window width,</a:t>
            </a: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Everything smoother?</a:t>
            </a: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Closer to Star Tree?    (recall stickiness)</a:t>
            </a: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Stronger connection to age</a:t>
            </a:r>
          </a:p>
        </p:txBody>
      </p:sp>
    </p:spTree>
    <p:extLst>
      <p:ext uri="{BB962C8B-B14F-4D97-AF65-F5344CB8AC3E}">
        <p14:creationId xmlns:p14="http://schemas.microsoft.com/office/powerpoint/2010/main" val="311595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Idea:    Variation of PCA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Not based on covariance matrix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32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rgbClr val="000000"/>
                </a:solidFill>
              </a:rPr>
              <a:t>Torgerson</a:t>
            </a:r>
            <a:r>
              <a:rPr lang="en-US" sz="3200" dirty="0" smtClean="0">
                <a:solidFill>
                  <a:srgbClr val="000000"/>
                </a:solidFill>
              </a:rPr>
              <a:t> (1952)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rgbClr val="000000"/>
                </a:solidFill>
              </a:rPr>
              <a:t>Kruskal</a:t>
            </a:r>
            <a:r>
              <a:rPr lang="en-US" sz="3200" dirty="0" smtClean="0">
                <a:solidFill>
                  <a:srgbClr val="000000"/>
                </a:solidFill>
              </a:rPr>
              <a:t> (1964)</a:t>
            </a:r>
          </a:p>
        </p:txBody>
      </p:sp>
    </p:spTree>
    <p:extLst>
      <p:ext uri="{BB962C8B-B14F-4D97-AF65-F5344CB8AC3E}">
        <p14:creationId xmlns:p14="http://schemas.microsoft.com/office/powerpoint/2010/main" val="263506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Idea:    Variation of PCA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Not based on covariance matrix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Instead on </a:t>
            </a:r>
            <a:r>
              <a:rPr lang="en-US" sz="3200" dirty="0" err="1" smtClean="0">
                <a:solidFill>
                  <a:srgbClr val="000000"/>
                </a:solidFill>
              </a:rPr>
              <a:t>Pairwise</a:t>
            </a:r>
            <a:r>
              <a:rPr lang="en-US" sz="3200" dirty="0" smtClean="0">
                <a:solidFill>
                  <a:srgbClr val="000000"/>
                </a:solidFill>
              </a:rPr>
              <a:t> distances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Solves STRAIN optimization problem</a:t>
            </a:r>
          </a:p>
        </p:txBody>
      </p:sp>
    </p:spTree>
    <p:extLst>
      <p:ext uri="{BB962C8B-B14F-4D97-AF65-F5344CB8AC3E}">
        <p14:creationId xmlns:p14="http://schemas.microsoft.com/office/powerpoint/2010/main" val="202918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Idea:    Variation of PCA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Not based on covariance matrix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Instead on </a:t>
            </a:r>
            <a:r>
              <a:rPr lang="en-US" sz="3200" dirty="0" err="1" smtClean="0">
                <a:solidFill>
                  <a:srgbClr val="000000"/>
                </a:solidFill>
              </a:rPr>
              <a:t>Pairwise</a:t>
            </a:r>
            <a:r>
              <a:rPr lang="en-US" sz="3200" dirty="0" smtClean="0">
                <a:solidFill>
                  <a:srgbClr val="000000"/>
                </a:solidFill>
              </a:rPr>
              <a:t> distances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Solves STRAIN optimization problem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Works on any metric space</a:t>
            </a:r>
          </a:p>
          <a:p>
            <a:pPr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(Actually only need </a:t>
            </a:r>
            <a:r>
              <a:rPr lang="en-US" sz="3200" i="1" dirty="0" smtClean="0">
                <a:solidFill>
                  <a:srgbClr val="000000"/>
                </a:solidFill>
              </a:rPr>
              <a:t>Similarity Matrix</a:t>
            </a:r>
            <a:r>
              <a:rPr lang="en-US" sz="3200" dirty="0" smtClean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640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443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Idea:    Variation of PCA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Not based on covariance matrix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Instead on </a:t>
            </a:r>
            <a:r>
              <a:rPr lang="en-US" sz="3200" dirty="0" err="1" smtClean="0">
                <a:solidFill>
                  <a:srgbClr val="000000"/>
                </a:solidFill>
              </a:rPr>
              <a:t>Pairwise</a:t>
            </a:r>
            <a:r>
              <a:rPr lang="en-US" sz="3200" dirty="0" smtClean="0">
                <a:solidFill>
                  <a:srgbClr val="000000"/>
                </a:solidFill>
              </a:rPr>
              <a:t> distances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Solves STRAIN optimization problem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Works on any metric space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Matrix of Euclidean Distances  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    PCA</a:t>
            </a:r>
            <a:endParaRPr 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18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Application:    Brain Artery Trees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  <a:r>
              <a:rPr lang="en-US" sz="3200" dirty="0" err="1" smtClean="0">
                <a:solidFill>
                  <a:srgbClr val="000000"/>
                </a:solidFill>
              </a:rPr>
              <a:t>Pairwise</a:t>
            </a:r>
            <a:r>
              <a:rPr lang="en-US" sz="3200" dirty="0" smtClean="0">
                <a:solidFill>
                  <a:srgbClr val="000000"/>
                </a:solidFill>
              </a:rPr>
              <a:t> Geodesic Distances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Color code for age (as before)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Displays distribution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Include Star tree (best guess at mean)</a:t>
            </a:r>
          </a:p>
        </p:txBody>
      </p:sp>
    </p:spTree>
    <p:extLst>
      <p:ext uri="{BB962C8B-B14F-4D97-AF65-F5344CB8AC3E}">
        <p14:creationId xmlns:p14="http://schemas.microsoft.com/office/powerpoint/2010/main" val="45112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pic>
        <p:nvPicPr>
          <p:cNvPr id="488450" name="Picture 2"/>
          <p:cNvPicPr>
            <a:picLocks noChangeAspect="1" noChangeArrowheads="1"/>
          </p:cNvPicPr>
          <p:nvPr/>
        </p:nvPicPr>
        <p:blipFill>
          <a:blip r:embed="rId3" cstate="print"/>
          <a:srcRect l="31814" t="28231" r="27269" b="35289"/>
          <a:stretch>
            <a:fillRect/>
          </a:stretch>
        </p:blipFill>
        <p:spPr bwMode="auto">
          <a:xfrm>
            <a:off x="457200" y="1447800"/>
            <a:ext cx="8232340" cy="567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021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3200" dirty="0" smtClean="0">
                <a:solidFill>
                  <a:srgbClr val="000000"/>
                </a:solidFill>
              </a:rPr>
              <a:t>  Shows variation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3200" dirty="0" smtClean="0">
                <a:solidFill>
                  <a:srgbClr val="000000"/>
                </a:solidFill>
              </a:rPr>
              <a:t>  Not easy to interpret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3200" dirty="0" smtClean="0">
                <a:solidFill>
                  <a:srgbClr val="000000"/>
                </a:solidFill>
              </a:rPr>
              <a:t>  Star Tree near center</a:t>
            </a:r>
          </a:p>
          <a:p>
            <a:pPr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Next study </a:t>
            </a:r>
            <a:r>
              <a:rPr lang="en-US" sz="3200" u="sng" dirty="0" smtClean="0">
                <a:solidFill>
                  <a:srgbClr val="000000"/>
                </a:solidFill>
              </a:rPr>
              <a:t>curvature</a:t>
            </a:r>
            <a:r>
              <a:rPr lang="en-US" sz="3200" dirty="0" smtClean="0">
                <a:solidFill>
                  <a:srgbClr val="000000"/>
                </a:solidFill>
              </a:rPr>
              <a:t> of space</a:t>
            </a:r>
          </a:p>
        </p:txBody>
      </p:sp>
    </p:spTree>
    <p:extLst>
      <p:ext uri="{BB962C8B-B14F-4D97-AF65-F5344CB8AC3E}">
        <p14:creationId xmlns:p14="http://schemas.microsoft.com/office/powerpoint/2010/main" val="84466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Geodesic Paths</a:t>
            </a:r>
          </a:p>
        </p:txBody>
      </p:sp>
      <p:sp>
        <p:nvSpPr>
          <p:cNvPr id="47107" name="TextBox 4"/>
          <p:cNvSpPr txBox="1">
            <a:spLocks noChangeArrowheads="1"/>
          </p:cNvSpPr>
          <p:nvPr/>
        </p:nvSpPr>
        <p:spPr bwMode="auto">
          <a:xfrm>
            <a:off x="152400" y="1524000"/>
            <a:ext cx="8001000" cy="439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lvl="1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Given 2 trees,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Shortest path between is called the</a:t>
            </a:r>
            <a:endParaRPr lang="en-US" sz="4400" dirty="0" smtClean="0">
              <a:solidFill>
                <a:srgbClr val="000000"/>
              </a:solidFill>
            </a:endParaRPr>
          </a:p>
          <a:p>
            <a:pPr lvl="1" algn="ctr" eaLnBrk="1" hangingPunct="1">
              <a:lnSpc>
                <a:spcPct val="130000"/>
              </a:lnSpc>
            </a:pPr>
            <a:r>
              <a:rPr lang="en-US" sz="4400" dirty="0" smtClean="0">
                <a:solidFill>
                  <a:srgbClr val="000000"/>
                </a:solidFill>
              </a:rPr>
              <a:t>geodesic</a:t>
            </a:r>
          </a:p>
          <a:p>
            <a:pPr lvl="1" eaLnBrk="1" hangingPunct="1"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Fast Computation (polynomial time):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Owen M &amp;, </a:t>
            </a:r>
            <a:r>
              <a:rPr lang="en-US" sz="3200" dirty="0" err="1" smtClean="0">
                <a:solidFill>
                  <a:srgbClr val="000000"/>
                </a:solidFill>
              </a:rPr>
              <a:t>Provan</a:t>
            </a:r>
            <a:r>
              <a:rPr lang="en-US" sz="3200" dirty="0" smtClean="0">
                <a:solidFill>
                  <a:srgbClr val="000000"/>
                </a:solidFill>
              </a:rPr>
              <a:t> JS (2011)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3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Next study </a:t>
            </a:r>
            <a:r>
              <a:rPr lang="en-US" sz="3200" u="sng" dirty="0" smtClean="0">
                <a:solidFill>
                  <a:srgbClr val="000000"/>
                </a:solidFill>
              </a:rPr>
              <a:t>curvature</a:t>
            </a:r>
            <a:r>
              <a:rPr lang="en-US" sz="3200" dirty="0" smtClean="0">
                <a:solidFill>
                  <a:srgbClr val="000000"/>
                </a:solidFill>
              </a:rPr>
              <a:t> of space</a:t>
            </a:r>
          </a:p>
        </p:txBody>
      </p:sp>
    </p:spTree>
    <p:extLst>
      <p:ext uri="{BB962C8B-B14F-4D97-AF65-F5344CB8AC3E}">
        <p14:creationId xmlns:p14="http://schemas.microsoft.com/office/powerpoint/2010/main" val="47562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Next study </a:t>
            </a:r>
            <a:r>
              <a:rPr lang="en-US" sz="3200" u="sng" dirty="0" smtClean="0">
                <a:solidFill>
                  <a:srgbClr val="000000"/>
                </a:solidFill>
              </a:rPr>
              <a:t>curvature</a:t>
            </a:r>
            <a:r>
              <a:rPr lang="en-US" sz="3200" dirty="0" smtClean="0">
                <a:solidFill>
                  <a:srgbClr val="000000"/>
                </a:solidFill>
              </a:rPr>
              <a:t> of space, by: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  Adding points into MDS</a:t>
            </a:r>
          </a:p>
        </p:txBody>
      </p:sp>
    </p:spTree>
    <p:extLst>
      <p:ext uri="{BB962C8B-B14F-4D97-AF65-F5344CB8AC3E}">
        <p14:creationId xmlns:p14="http://schemas.microsoft.com/office/powerpoint/2010/main" val="147555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Next study </a:t>
            </a:r>
            <a:r>
              <a:rPr lang="en-US" sz="3200" u="sng" dirty="0" smtClean="0">
                <a:solidFill>
                  <a:srgbClr val="000000"/>
                </a:solidFill>
              </a:rPr>
              <a:t>curvature</a:t>
            </a:r>
            <a:r>
              <a:rPr lang="en-US" sz="3200" dirty="0" smtClean="0">
                <a:solidFill>
                  <a:srgbClr val="000000"/>
                </a:solidFill>
              </a:rPr>
              <a:t> of space, by: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  Adding points into MDS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  That lie along triangle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  Equally spaced along 3 geodesics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  Between triple of data points</a:t>
            </a:r>
          </a:p>
        </p:txBody>
      </p:sp>
    </p:spTree>
    <p:extLst>
      <p:ext uri="{BB962C8B-B14F-4D97-AF65-F5344CB8AC3E}">
        <p14:creationId xmlns:p14="http://schemas.microsoft.com/office/powerpoint/2010/main" val="107547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Next study </a:t>
            </a:r>
            <a:r>
              <a:rPr lang="en-US" sz="3200" u="sng" dirty="0" smtClean="0">
                <a:solidFill>
                  <a:srgbClr val="000000"/>
                </a:solidFill>
              </a:rPr>
              <a:t>curvature</a:t>
            </a:r>
            <a:r>
              <a:rPr lang="en-US" sz="3200" dirty="0" smtClean="0">
                <a:solidFill>
                  <a:srgbClr val="000000"/>
                </a:solidFill>
              </a:rPr>
              <a:t> of space, by: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  Adding points into MDS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  That lie along triangle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  Equally spaced along 3 geodesics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  Between triple of data points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  Choose triple as “median curvature”</a:t>
            </a:r>
          </a:p>
        </p:txBody>
      </p:sp>
    </p:spTree>
    <p:extLst>
      <p:ext uri="{BB962C8B-B14F-4D97-AF65-F5344CB8AC3E}">
        <p14:creationId xmlns:p14="http://schemas.microsoft.com/office/powerpoint/2010/main" val="408770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pic>
        <p:nvPicPr>
          <p:cNvPr id="489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8146" y="1027886"/>
            <a:ext cx="7544854" cy="583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200" y="6477000"/>
            <a:ext cx="2380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Thanks to Sean </a:t>
            </a:r>
            <a:r>
              <a:rPr lang="en-US" sz="1600" dirty="0" err="1" smtClean="0"/>
              <a:t>Skwerer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236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0000"/>
                </a:solidFill>
              </a:rPr>
              <a:t>  Adding Triangle gives triple </a:t>
            </a:r>
            <a:r>
              <a:rPr lang="en-US" sz="3200" u="sng" dirty="0" smtClean="0">
                <a:solidFill>
                  <a:srgbClr val="000000"/>
                </a:solidFill>
              </a:rPr>
              <a:t>more weight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0000"/>
                </a:solidFill>
              </a:rPr>
              <a:t>  So they take over MDS directions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0000"/>
                </a:solidFill>
              </a:rPr>
              <a:t>  Triangle shows </a:t>
            </a:r>
            <a:r>
              <a:rPr lang="en-US" sz="3200" i="1" dirty="0" smtClean="0">
                <a:solidFill>
                  <a:srgbClr val="000000"/>
                </a:solidFill>
              </a:rPr>
              <a:t>negative curvature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en-US" sz="32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	Angle Sum &lt;&lt; 180</a:t>
            </a:r>
            <a:r>
              <a:rPr lang="en-US" sz="3200" baseline="30000" dirty="0" smtClean="0">
                <a:solidFill>
                  <a:srgbClr val="000000"/>
                </a:solidFill>
              </a:rPr>
              <a:t>o</a:t>
            </a:r>
          </a:p>
          <a:p>
            <a:pPr>
              <a:lnSpc>
                <a:spcPct val="150000"/>
              </a:lnSpc>
            </a:pPr>
            <a:r>
              <a:rPr lang="en-US" sz="3200" baseline="30000" dirty="0">
                <a:solidFill>
                  <a:srgbClr val="000000"/>
                </a:solidFill>
              </a:rPr>
              <a:t>	</a:t>
            </a:r>
            <a:r>
              <a:rPr lang="en-US" sz="3200" dirty="0" smtClean="0">
                <a:solidFill>
                  <a:srgbClr val="000000"/>
                </a:solidFill>
              </a:rPr>
              <a:t>Recall on Sphere:  Angle Sum &gt; 180</a:t>
            </a:r>
            <a:r>
              <a:rPr lang="en-US" sz="3200" baseline="30000" dirty="0">
                <a:solidFill>
                  <a:srgbClr val="000000"/>
                </a:solidFill>
              </a:rPr>
              <a:t>o</a:t>
            </a:r>
            <a:endParaRPr lang="en-US" sz="3200" dirty="0" smtClean="0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(</a:t>
            </a:r>
            <a:r>
              <a:rPr lang="en-US" sz="3200" i="1" dirty="0" smtClean="0">
                <a:solidFill>
                  <a:srgbClr val="000000"/>
                </a:solidFill>
              </a:rPr>
              <a:t>Positive Curvature</a:t>
            </a:r>
            <a:r>
              <a:rPr lang="en-US" sz="3200" dirty="0" smtClean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4218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0000"/>
                </a:solidFill>
              </a:rPr>
              <a:t>  Adding Triangle gives triple </a:t>
            </a:r>
            <a:r>
              <a:rPr lang="en-US" sz="3200" u="sng" dirty="0" smtClean="0">
                <a:solidFill>
                  <a:srgbClr val="000000"/>
                </a:solidFill>
              </a:rPr>
              <a:t>more weight</a:t>
            </a: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0000"/>
                </a:solidFill>
              </a:rPr>
              <a:t>  So they take over MDS directions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0000"/>
                </a:solidFill>
              </a:rPr>
              <a:t>  Triangle shows </a:t>
            </a:r>
            <a:r>
              <a:rPr lang="en-US" sz="3200" i="1" dirty="0" smtClean="0">
                <a:solidFill>
                  <a:srgbClr val="000000"/>
                </a:solidFill>
              </a:rPr>
              <a:t>negative curvature</a:t>
            </a: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0000"/>
                </a:solidFill>
              </a:rPr>
              <a:t>  Consistent with Euclidean </a:t>
            </a:r>
            <a:r>
              <a:rPr lang="en-US" sz="3200" dirty="0" err="1" smtClean="0">
                <a:solidFill>
                  <a:srgbClr val="000000"/>
                </a:solidFill>
              </a:rPr>
              <a:t>Orthant</a:t>
            </a:r>
            <a:r>
              <a:rPr lang="en-US" sz="3200" dirty="0" smtClean="0">
                <a:solidFill>
                  <a:srgbClr val="000000"/>
                </a:solidFill>
              </a:rPr>
              <a:t> Space</a:t>
            </a:r>
          </a:p>
          <a:p>
            <a:pPr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75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0000"/>
                </a:solidFill>
              </a:rPr>
              <a:t>  Adding Triangle gives triple </a:t>
            </a:r>
            <a:r>
              <a:rPr lang="en-US" sz="3200" u="sng" dirty="0" smtClean="0">
                <a:solidFill>
                  <a:srgbClr val="000000"/>
                </a:solidFill>
              </a:rPr>
              <a:t>more weight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0000"/>
                </a:solidFill>
              </a:rPr>
              <a:t>  So they take over MDS directions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0000"/>
                </a:solidFill>
              </a:rPr>
              <a:t>  Triangle shows </a:t>
            </a:r>
            <a:r>
              <a:rPr lang="en-US" sz="3200" i="1" dirty="0" smtClean="0">
                <a:solidFill>
                  <a:srgbClr val="000000"/>
                </a:solidFill>
              </a:rPr>
              <a:t>negative curvature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0000"/>
                </a:solidFill>
              </a:rPr>
              <a:t>  Consistent with Euclidean </a:t>
            </a:r>
            <a:r>
              <a:rPr lang="en-US" sz="3200" dirty="0" err="1" smtClean="0">
                <a:solidFill>
                  <a:srgbClr val="000000"/>
                </a:solidFill>
              </a:rPr>
              <a:t>Orthant</a:t>
            </a:r>
            <a:r>
              <a:rPr lang="en-US" sz="3200" dirty="0" smtClean="0">
                <a:solidFill>
                  <a:srgbClr val="000000"/>
                </a:solidFill>
              </a:rPr>
              <a:t> Space</a:t>
            </a:r>
          </a:p>
          <a:p>
            <a:pPr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Next try adding more weight to other points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8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pic>
        <p:nvPicPr>
          <p:cNvPr id="489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8146" y="1027886"/>
            <a:ext cx="7544854" cy="583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013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pic>
        <p:nvPicPr>
          <p:cNvPr id="4915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8146" y="1027886"/>
            <a:ext cx="7544854" cy="583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677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Geodesics for Artery Trees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479550"/>
            <a:ext cx="8345488" cy="4768850"/>
          </a:xfrm>
        </p:spPr>
        <p:txBody>
          <a:bodyPr/>
          <a:lstStyle/>
          <a:p>
            <a:pPr algn="l">
              <a:lnSpc>
                <a:spcPct val="150000"/>
              </a:lnSpc>
              <a:buClr>
                <a:srgbClr val="00B0F0"/>
              </a:buClr>
              <a:buNone/>
            </a:pPr>
            <a:r>
              <a:rPr lang="en-US" dirty="0" smtClean="0"/>
              <a:t>Summarize Lessons:</a:t>
            </a:r>
          </a:p>
          <a:p>
            <a:pPr algn="l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Very few </a:t>
            </a:r>
            <a:r>
              <a:rPr lang="en-US" dirty="0" smtClean="0">
                <a:solidFill>
                  <a:srgbClr val="69FF00"/>
                </a:solidFill>
              </a:rPr>
              <a:t>Common Edges</a:t>
            </a:r>
            <a:r>
              <a:rPr lang="en-US" dirty="0" smtClean="0"/>
              <a:t>  (only 5)</a:t>
            </a:r>
          </a:p>
          <a:p>
            <a:pPr algn="l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Most edges swap out</a:t>
            </a:r>
          </a:p>
          <a:p>
            <a:pPr algn="l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Edges get </a:t>
            </a:r>
            <a:r>
              <a:rPr lang="en-US" i="1" dirty="0" smtClean="0"/>
              <a:t>much shorter  </a:t>
            </a:r>
            <a:r>
              <a:rPr lang="en-US" dirty="0" smtClean="0"/>
              <a:t> (bottom plot)</a:t>
            </a:r>
            <a:endParaRPr lang="en-US" i="1" dirty="0" smtClean="0"/>
          </a:p>
          <a:p>
            <a:pPr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Recall this Later</a:t>
            </a:r>
          </a:p>
          <a:p>
            <a:pPr algn="l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# of edges roughly constant  (middle plot)</a:t>
            </a:r>
          </a:p>
        </p:txBody>
      </p:sp>
    </p:spTree>
    <p:extLst>
      <p:ext uri="{BB962C8B-B14F-4D97-AF65-F5344CB8AC3E}">
        <p14:creationId xmlns:p14="http://schemas.microsoft.com/office/powerpoint/2010/main" val="113694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pic>
        <p:nvPicPr>
          <p:cNvPr id="4925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8146" y="1027886"/>
            <a:ext cx="7544854" cy="583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628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pic>
        <p:nvPicPr>
          <p:cNvPr id="4935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8146" y="1027886"/>
            <a:ext cx="7544854" cy="583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981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pic>
        <p:nvPicPr>
          <p:cNvPr id="494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8146" y="1027886"/>
            <a:ext cx="7544854" cy="583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912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pic>
        <p:nvPicPr>
          <p:cNvPr id="495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027886"/>
            <a:ext cx="7544854" cy="583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475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pic>
        <p:nvPicPr>
          <p:cNvPr id="4966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8146" y="1027886"/>
            <a:ext cx="7544854" cy="583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039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pic>
        <p:nvPicPr>
          <p:cNvPr id="497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8146" y="1027886"/>
            <a:ext cx="7544854" cy="583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45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pic>
        <p:nvPicPr>
          <p:cNvPr id="4986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8146" y="1027886"/>
            <a:ext cx="7544854" cy="583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225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pic>
        <p:nvPicPr>
          <p:cNvPr id="4997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8146" y="1027886"/>
            <a:ext cx="7544854" cy="583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406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pic>
        <p:nvPicPr>
          <p:cNvPr id="5007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8146" y="1027886"/>
            <a:ext cx="7544854" cy="583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127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pic>
        <p:nvPicPr>
          <p:cNvPr id="5017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8146" y="1027886"/>
            <a:ext cx="7544854" cy="583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747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 in Euclidean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Orthant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  <a:buClr>
                <a:srgbClr val="00B0F0"/>
              </a:buClr>
              <a:buNone/>
            </a:pPr>
            <a:r>
              <a:rPr lang="en-US" dirty="0" smtClean="0"/>
              <a:t>Consequences of metric: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 smtClean="0"/>
              <a:t>Useful for statistical analyses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 err="1" smtClean="0"/>
              <a:t>Fréchet</a:t>
            </a:r>
            <a:r>
              <a:rPr lang="en-US" dirty="0" smtClean="0"/>
              <a:t> (Geodesic) Mean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 smtClean="0"/>
              <a:t>Multi-Dimensional Scaling</a:t>
            </a:r>
          </a:p>
        </p:txBody>
      </p:sp>
    </p:spTree>
    <p:extLst>
      <p:ext uri="{BB962C8B-B14F-4D97-AF65-F5344CB8AC3E}">
        <p14:creationId xmlns:p14="http://schemas.microsoft.com/office/powerpoint/2010/main" val="111277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pic>
        <p:nvPicPr>
          <p:cNvPr id="502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8146" y="1027886"/>
            <a:ext cx="7544854" cy="583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810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pic>
        <p:nvPicPr>
          <p:cNvPr id="5038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8146" y="1027886"/>
            <a:ext cx="7544854" cy="583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832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pic>
        <p:nvPicPr>
          <p:cNvPr id="5048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8146" y="1027886"/>
            <a:ext cx="7544854" cy="583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116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pic>
        <p:nvPicPr>
          <p:cNvPr id="505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8146" y="1027886"/>
            <a:ext cx="7544854" cy="583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775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Now explore other triangles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With differing “local curvature”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Determined by angle sums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(recall 180</a:t>
            </a:r>
            <a:r>
              <a:rPr lang="en-US" sz="3200" baseline="30000" dirty="0" smtClean="0">
                <a:solidFill>
                  <a:srgbClr val="000000"/>
                </a:solidFill>
              </a:rPr>
              <a:t>o</a:t>
            </a:r>
            <a:r>
              <a:rPr lang="en-US" sz="3200" dirty="0" smtClean="0">
                <a:solidFill>
                  <a:srgbClr val="000000"/>
                </a:solidFill>
              </a:rPr>
              <a:t> in Euclidean space)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Min angle sum</a:t>
            </a:r>
          </a:p>
        </p:txBody>
      </p:sp>
    </p:spTree>
    <p:extLst>
      <p:ext uri="{BB962C8B-B14F-4D97-AF65-F5344CB8AC3E}">
        <p14:creationId xmlns:p14="http://schemas.microsoft.com/office/powerpoint/2010/main" val="331429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pic>
        <p:nvPicPr>
          <p:cNvPr id="5068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8146" y="1027886"/>
            <a:ext cx="7544854" cy="583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28600" y="1828800"/>
            <a:ext cx="10583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Very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Small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Angle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Sum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5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Now explore other triangles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With differing “local curvature”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Determined by angle sums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(recall 180</a:t>
            </a:r>
            <a:r>
              <a:rPr lang="en-US" sz="3200" baseline="30000" dirty="0" smtClean="0">
                <a:solidFill>
                  <a:srgbClr val="000000"/>
                </a:solidFill>
              </a:rPr>
              <a:t>o</a:t>
            </a:r>
            <a:r>
              <a:rPr lang="en-US" sz="3200" dirty="0" smtClean="0">
                <a:solidFill>
                  <a:srgbClr val="000000"/>
                </a:solidFill>
              </a:rPr>
              <a:t> in Euclidean space)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Min angle sum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Median angle sum</a:t>
            </a:r>
          </a:p>
        </p:txBody>
      </p:sp>
    </p:spTree>
    <p:extLst>
      <p:ext uri="{BB962C8B-B14F-4D97-AF65-F5344CB8AC3E}">
        <p14:creationId xmlns:p14="http://schemas.microsoft.com/office/powerpoint/2010/main" val="339447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pic>
        <p:nvPicPr>
          <p:cNvPr id="489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8146" y="1027886"/>
            <a:ext cx="7544854" cy="583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1828800"/>
            <a:ext cx="10583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Pretty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Small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Angle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Sum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8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Now explore other triangles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With differing “local curvature”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Determined by angle sums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(recall 180</a:t>
            </a:r>
            <a:r>
              <a:rPr lang="en-US" sz="3200" baseline="30000" dirty="0" smtClean="0">
                <a:solidFill>
                  <a:srgbClr val="000000"/>
                </a:solidFill>
              </a:rPr>
              <a:t>o</a:t>
            </a:r>
            <a:r>
              <a:rPr lang="en-US" sz="3200" dirty="0" smtClean="0">
                <a:solidFill>
                  <a:srgbClr val="000000"/>
                </a:solidFill>
              </a:rPr>
              <a:t> in Euclidean space)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Min angle sum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Median angle sum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Max angle sum</a:t>
            </a:r>
          </a:p>
        </p:txBody>
      </p:sp>
    </p:spTree>
    <p:extLst>
      <p:ext uri="{BB962C8B-B14F-4D97-AF65-F5344CB8AC3E}">
        <p14:creationId xmlns:p14="http://schemas.microsoft.com/office/powerpoint/2010/main" val="25806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pic>
        <p:nvPicPr>
          <p:cNvPr id="5079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8146" y="1027886"/>
            <a:ext cx="7544854" cy="583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1828800"/>
            <a:ext cx="13324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Largest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Angle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Sum???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6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Fréchet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Mean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25" y="1479550"/>
            <a:ext cx="8207375" cy="4768850"/>
          </a:xfrm>
        </p:spPr>
        <p:txBody>
          <a:bodyPr/>
          <a:lstStyle/>
          <a:p>
            <a:pPr algn="l">
              <a:buClr>
                <a:srgbClr val="00B0F0"/>
              </a:buClr>
              <a:buNone/>
            </a:pPr>
            <a:r>
              <a:rPr lang="en-US" dirty="0" smtClean="0"/>
              <a:t>Given data:   </a:t>
            </a:r>
          </a:p>
          <a:p>
            <a:pPr algn="l">
              <a:buClr>
                <a:srgbClr val="00B0F0"/>
              </a:buClr>
              <a:buNone/>
            </a:pPr>
            <a:endParaRPr lang="en-US" sz="1600" dirty="0" smtClean="0"/>
          </a:p>
          <a:p>
            <a:pPr algn="l">
              <a:buClr>
                <a:srgbClr val="00B0F0"/>
              </a:buClr>
              <a:buNone/>
            </a:pPr>
            <a:r>
              <a:rPr lang="en-US" dirty="0" smtClean="0"/>
              <a:t>Define:</a:t>
            </a:r>
          </a:p>
          <a:p>
            <a:pPr algn="l">
              <a:buClr>
                <a:srgbClr val="00B0F0"/>
              </a:buClr>
              <a:buNone/>
            </a:pPr>
            <a:endParaRPr lang="en-US" dirty="0" smtClean="0"/>
          </a:p>
          <a:p>
            <a:pPr algn="l">
              <a:buClr>
                <a:srgbClr val="00B0F0"/>
              </a:buClr>
              <a:buNone/>
            </a:pPr>
            <a:r>
              <a:rPr lang="en-US" dirty="0" smtClean="0"/>
              <a:t>Major Challenge in Euclidean </a:t>
            </a:r>
            <a:r>
              <a:rPr lang="en-US" dirty="0" err="1" smtClean="0"/>
              <a:t>Orthant</a:t>
            </a:r>
            <a:r>
              <a:rPr lang="en-US" dirty="0" smtClean="0"/>
              <a:t> Space:</a:t>
            </a:r>
          </a:p>
          <a:p>
            <a:pPr>
              <a:buClr>
                <a:srgbClr val="00B0F0"/>
              </a:buClr>
              <a:buNone/>
            </a:pPr>
            <a:endParaRPr lang="en-US" u="sng" dirty="0" smtClean="0"/>
          </a:p>
          <a:p>
            <a:pPr>
              <a:buClr>
                <a:srgbClr val="00B0F0"/>
              </a:buClr>
              <a:buNone/>
            </a:pPr>
            <a:r>
              <a:rPr lang="en-US" u="sng" dirty="0" smtClean="0"/>
              <a:t>Fast Computation</a:t>
            </a:r>
          </a:p>
          <a:p>
            <a:pPr>
              <a:buClr>
                <a:srgbClr val="00B0F0"/>
              </a:buClr>
              <a:buNone/>
            </a:pPr>
            <a:endParaRPr lang="en-US" u="sng" dirty="0" smtClean="0"/>
          </a:p>
          <a:p>
            <a:pPr algn="l">
              <a:buClr>
                <a:srgbClr val="00B0F0"/>
              </a:buClr>
              <a:buNone/>
            </a:pPr>
            <a:r>
              <a:rPr lang="en-US" dirty="0" smtClean="0"/>
              <a:t>Because of </a:t>
            </a:r>
            <a:r>
              <a:rPr lang="en-US" i="1" dirty="0" smtClean="0"/>
              <a:t>combinatorial complexity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429000" y="1447800"/>
          <a:ext cx="1746251" cy="668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34" name="Equation" r:id="rId3" imgW="596880" imgH="228600" progId="Equation.3">
                  <p:embed/>
                </p:oleObj>
              </mc:Choice>
              <mc:Fallback>
                <p:oleObj name="Equation" r:id="rId3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447800"/>
                        <a:ext cx="1746251" cy="6687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2808288" y="2133600"/>
          <a:ext cx="4570412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35" name="Equation" r:id="rId5" imgW="1562040" imgH="431640" progId="Equation.3">
                  <p:embed/>
                </p:oleObj>
              </mc:Choice>
              <mc:Fallback>
                <p:oleObj name="Equation" r:id="rId5" imgW="1562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288" y="2133600"/>
                        <a:ext cx="4570412" cy="1262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207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Approach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521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Next tasks:   Statistical Analysis,   e.g.</a:t>
            </a:r>
          </a:p>
          <a:p>
            <a:pPr lvl="1">
              <a:lnSpc>
                <a:spcPct val="13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Calculation of </a:t>
            </a:r>
            <a:r>
              <a:rPr lang="en-US" sz="3200" dirty="0" smtClean="0">
                <a:solidFill>
                  <a:srgbClr val="000000"/>
                </a:solidFill>
              </a:rPr>
              <a:t>Mean</a:t>
            </a:r>
          </a:p>
          <a:p>
            <a:pPr lvl="1">
              <a:lnSpc>
                <a:spcPct val="130000"/>
              </a:lnSpc>
              <a:buFont typeface="Arial" charset="0"/>
              <a:buChar char="•"/>
            </a:pPr>
            <a:endParaRPr lang="en-US" sz="3200" dirty="0">
              <a:solidFill>
                <a:srgbClr val="000000"/>
              </a:solidFill>
            </a:endParaRPr>
          </a:p>
          <a:p>
            <a:pPr lvl="1">
              <a:lnSpc>
                <a:spcPct val="130000"/>
              </a:lnSpc>
              <a:buFont typeface="Arial" charset="0"/>
              <a:buChar char="•"/>
            </a:pPr>
            <a:endParaRPr lang="en-US" sz="3200" dirty="0" smtClean="0">
              <a:solidFill>
                <a:srgbClr val="00000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(No Closed Form,</a:t>
            </a:r>
          </a:p>
          <a:p>
            <a:pPr algn="ctr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Apparently Reasonable</a:t>
            </a:r>
          </a:p>
          <a:p>
            <a:pPr algn="ctr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Sturm + Gradient Descent,</a:t>
            </a:r>
          </a:p>
          <a:p>
            <a:pPr algn="ctr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Sean </a:t>
            </a:r>
            <a:r>
              <a:rPr lang="en-US" sz="3200" dirty="0" err="1" smtClean="0">
                <a:solidFill>
                  <a:srgbClr val="000000"/>
                </a:solidFill>
              </a:rPr>
              <a:t>Skwerer</a:t>
            </a:r>
            <a:r>
              <a:rPr lang="en-US" sz="3200" dirty="0" smtClean="0">
                <a:solidFill>
                  <a:srgbClr val="000000"/>
                </a:solidFill>
              </a:rPr>
              <a:t>)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Approach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20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Next tasks:   Statistical Analysis,   e.g.</a:t>
            </a:r>
          </a:p>
          <a:p>
            <a:pPr lvl="1">
              <a:lnSpc>
                <a:spcPct val="13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Calculation of </a:t>
            </a:r>
            <a:r>
              <a:rPr lang="en-US" sz="3200" dirty="0" smtClean="0">
                <a:solidFill>
                  <a:srgbClr val="000000"/>
                </a:solidFill>
              </a:rPr>
              <a:t>Mean</a:t>
            </a:r>
            <a:endParaRPr lang="en-US" sz="3200" dirty="0">
              <a:solidFill>
                <a:srgbClr val="000000"/>
              </a:solidFill>
            </a:endParaRPr>
          </a:p>
          <a:p>
            <a:pPr lvl="1">
              <a:lnSpc>
                <a:spcPct val="13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PCA  (“Backwards” approach</a:t>
            </a:r>
            <a:r>
              <a:rPr lang="en-US" sz="3200" dirty="0" smtClean="0">
                <a:solidFill>
                  <a:srgbClr val="000000"/>
                </a:solidFill>
              </a:rPr>
              <a:t>???)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16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Approach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521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Next tasks:   Statistical Analysis,   e.g.</a:t>
            </a:r>
          </a:p>
          <a:p>
            <a:pPr lvl="1">
              <a:lnSpc>
                <a:spcPct val="13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Calculation of </a:t>
            </a:r>
            <a:r>
              <a:rPr lang="en-US" sz="3200" dirty="0" smtClean="0">
                <a:solidFill>
                  <a:srgbClr val="000000"/>
                </a:solidFill>
              </a:rPr>
              <a:t>Mean</a:t>
            </a:r>
            <a:endParaRPr lang="en-US" sz="3200" dirty="0">
              <a:solidFill>
                <a:srgbClr val="000000"/>
              </a:solidFill>
            </a:endParaRPr>
          </a:p>
          <a:p>
            <a:pPr lvl="1">
              <a:lnSpc>
                <a:spcPct val="13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PCA  (“Backwards” approach???)</a:t>
            </a:r>
          </a:p>
          <a:p>
            <a:pPr lvl="1">
              <a:lnSpc>
                <a:spcPct val="13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Classification    (“linear method” </a:t>
            </a:r>
            <a:r>
              <a:rPr lang="en-US" sz="3200" dirty="0" smtClean="0">
                <a:solidFill>
                  <a:srgbClr val="000000"/>
                </a:solidFill>
              </a:rPr>
              <a:t>???)</a:t>
            </a:r>
          </a:p>
          <a:p>
            <a:pPr lvl="1">
              <a:lnSpc>
                <a:spcPct val="130000"/>
              </a:lnSpc>
              <a:buFont typeface="Arial" charset="0"/>
              <a:buChar char="•"/>
            </a:pPr>
            <a:endParaRPr lang="en-US" sz="3200" dirty="0">
              <a:solidFill>
                <a:srgbClr val="000000"/>
              </a:solidFill>
            </a:endParaRPr>
          </a:p>
          <a:p>
            <a:pPr lvl="1">
              <a:lnSpc>
                <a:spcPct val="130000"/>
              </a:lnSpc>
              <a:buFont typeface="Arial" charset="0"/>
              <a:buChar char="•"/>
            </a:pPr>
            <a:endParaRPr lang="en-US" sz="3200" dirty="0" smtClean="0">
              <a:solidFill>
                <a:srgbClr val="00000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(Analog of SVM &amp; DWD?)</a:t>
            </a:r>
            <a:endParaRPr lang="en-US" sz="32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1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Approach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385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Next tasks:   Statistical Analysis,   e.g.</a:t>
            </a:r>
          </a:p>
          <a:p>
            <a:pPr lvl="1">
              <a:lnSpc>
                <a:spcPct val="13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Calculation of </a:t>
            </a:r>
            <a:r>
              <a:rPr lang="en-US" sz="3200" dirty="0" smtClean="0">
                <a:solidFill>
                  <a:srgbClr val="000000"/>
                </a:solidFill>
              </a:rPr>
              <a:t>Mean</a:t>
            </a:r>
            <a:endParaRPr lang="en-US" sz="3200" dirty="0">
              <a:solidFill>
                <a:srgbClr val="000000"/>
              </a:solidFill>
            </a:endParaRPr>
          </a:p>
          <a:p>
            <a:pPr lvl="1">
              <a:lnSpc>
                <a:spcPct val="13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PCA  (“Backwards” approach???)</a:t>
            </a:r>
          </a:p>
          <a:p>
            <a:pPr lvl="1">
              <a:lnSpc>
                <a:spcPct val="13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Classification    (“linear method” ???)</a:t>
            </a: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Work in Progress</a:t>
            </a:r>
          </a:p>
          <a:p>
            <a:pPr lvl="1">
              <a:lnSpc>
                <a:spcPct val="13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Heavy &amp; Specialized Optimization</a:t>
            </a:r>
          </a:p>
        </p:txBody>
      </p:sp>
    </p:spTree>
    <p:extLst>
      <p:ext uri="{BB962C8B-B14F-4D97-AF65-F5344CB8AC3E}">
        <p14:creationId xmlns:p14="http://schemas.microsoft.com/office/powerpoint/2010/main" val="316924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Concept to Watch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6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000000"/>
                </a:solidFill>
              </a:rPr>
              <a:t>Manifold Stratified </a:t>
            </a:r>
            <a:r>
              <a:rPr lang="en-US" sz="3200" dirty="0" smtClean="0">
                <a:solidFill>
                  <a:srgbClr val="000000"/>
                </a:solidFill>
              </a:rPr>
              <a:t>Spaces</a:t>
            </a:r>
          </a:p>
        </p:txBody>
      </p:sp>
    </p:spTree>
    <p:extLst>
      <p:ext uri="{BB962C8B-B14F-4D97-AF65-F5344CB8AC3E}">
        <p14:creationId xmlns:p14="http://schemas.microsoft.com/office/powerpoint/2010/main" val="198175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Concept to Watch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361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000000"/>
                </a:solidFill>
              </a:rPr>
              <a:t>Manifold Stratified Spaces</a:t>
            </a:r>
          </a:p>
          <a:p>
            <a:pPr>
              <a:lnSpc>
                <a:spcPct val="130000"/>
              </a:lnSpc>
            </a:pPr>
            <a:endParaRPr lang="en-US" sz="16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People (in Statistics):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sz="3200" dirty="0" smtClean="0">
                <a:solidFill>
                  <a:srgbClr val="000000"/>
                </a:solidFill>
              </a:rPr>
              <a:t>  Vic </a:t>
            </a:r>
            <a:r>
              <a:rPr lang="en-US" sz="3200" dirty="0" err="1" smtClean="0">
                <a:solidFill>
                  <a:srgbClr val="000000"/>
                </a:solidFill>
              </a:rPr>
              <a:t>Patrangenaru</a:t>
            </a:r>
            <a:r>
              <a:rPr lang="en-US" sz="3200" dirty="0" smtClean="0">
                <a:solidFill>
                  <a:srgbClr val="000000"/>
                </a:solidFill>
              </a:rPr>
              <a:t>, Statistics, Florida S. U.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sz="3200" dirty="0" smtClean="0">
                <a:solidFill>
                  <a:srgbClr val="000000"/>
                </a:solidFill>
              </a:rPr>
              <a:t>  Ezra Miller, Mathematics, Duke U.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sz="3200" dirty="0" smtClean="0">
                <a:solidFill>
                  <a:srgbClr val="000000"/>
                </a:solidFill>
              </a:rPr>
              <a:t>  Stephan </a:t>
            </a:r>
            <a:r>
              <a:rPr lang="en-US" sz="3200" dirty="0" err="1" smtClean="0">
                <a:solidFill>
                  <a:srgbClr val="000000"/>
                </a:solidFill>
              </a:rPr>
              <a:t>Huckemann</a:t>
            </a:r>
            <a:r>
              <a:rPr lang="en-US" sz="3200" dirty="0" smtClean="0">
                <a:solidFill>
                  <a:srgbClr val="000000"/>
                </a:solidFill>
              </a:rPr>
              <a:t>, U. </a:t>
            </a:r>
            <a:r>
              <a:rPr lang="en-US" sz="3200" dirty="0" err="1" smtClean="0">
                <a:solidFill>
                  <a:srgbClr val="000000"/>
                </a:solidFill>
              </a:rPr>
              <a:t>Göttingen</a:t>
            </a:r>
            <a:endParaRPr 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10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Concept to Watch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521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000000"/>
                </a:solidFill>
              </a:rPr>
              <a:t>Manifold Stratified Spaces</a:t>
            </a:r>
          </a:p>
          <a:p>
            <a:pPr>
              <a:lnSpc>
                <a:spcPct val="130000"/>
              </a:lnSpc>
            </a:pPr>
            <a:endParaRPr lang="en-US" sz="16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000000"/>
                </a:solidFill>
              </a:rPr>
              <a:t>People (in Statistics):</a:t>
            </a: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sz="3200" dirty="0" smtClean="0">
                <a:solidFill>
                  <a:srgbClr val="000000"/>
                </a:solidFill>
              </a:rPr>
              <a:t>  Vic </a:t>
            </a:r>
            <a:r>
              <a:rPr lang="en-US" sz="3200" dirty="0" err="1" smtClean="0">
                <a:solidFill>
                  <a:srgbClr val="000000"/>
                </a:solidFill>
              </a:rPr>
              <a:t>Patrangenaru</a:t>
            </a:r>
            <a:r>
              <a:rPr lang="en-US" sz="3200" dirty="0" smtClean="0">
                <a:solidFill>
                  <a:srgbClr val="000000"/>
                </a:solidFill>
              </a:rPr>
              <a:t>, Statistics, Florida S. U.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sz="3200" dirty="0" smtClean="0">
                <a:solidFill>
                  <a:srgbClr val="000000"/>
                </a:solidFill>
              </a:rPr>
              <a:t>  Ezra Miller, Mathematics, Duke U.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sz="3200" dirty="0" smtClean="0">
                <a:solidFill>
                  <a:srgbClr val="000000"/>
                </a:solidFill>
              </a:rPr>
              <a:t>  Stephan </a:t>
            </a:r>
            <a:r>
              <a:rPr lang="en-US" sz="3200" dirty="0" err="1" smtClean="0">
                <a:solidFill>
                  <a:srgbClr val="000000"/>
                </a:solidFill>
              </a:rPr>
              <a:t>Huckemann</a:t>
            </a:r>
            <a:r>
              <a:rPr lang="en-US" sz="3200" dirty="0" smtClean="0">
                <a:solidFill>
                  <a:srgbClr val="000000"/>
                </a:solidFill>
              </a:rPr>
              <a:t>, U. </a:t>
            </a:r>
            <a:r>
              <a:rPr lang="en-US" sz="3200" dirty="0" err="1" smtClean="0">
                <a:solidFill>
                  <a:srgbClr val="000000"/>
                </a:solidFill>
              </a:rPr>
              <a:t>Göttingen</a:t>
            </a: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endParaRPr lang="en-US" sz="16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More Precise Mathematics:</a:t>
            </a:r>
          </a:p>
          <a:p>
            <a:pPr algn="ctr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“Whitney Stratification”</a:t>
            </a:r>
          </a:p>
        </p:txBody>
      </p:sp>
    </p:spTree>
    <p:extLst>
      <p:ext uri="{BB962C8B-B14F-4D97-AF65-F5344CB8AC3E}">
        <p14:creationId xmlns:p14="http://schemas.microsoft.com/office/powerpoint/2010/main" val="314458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Concept to Watch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393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000000"/>
                </a:solidFill>
              </a:rPr>
              <a:t>Manifold Stratified Spaces</a:t>
            </a: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Idea:  </a:t>
            </a: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0000"/>
                </a:solidFill>
              </a:rPr>
              <a:t>  Manifolds of Different Dimension</a:t>
            </a:r>
          </a:p>
          <a:p>
            <a:pPr algn="ctr">
              <a:lnSpc>
                <a:spcPct val="130000"/>
              </a:lnSpc>
            </a:pPr>
            <a:r>
              <a:rPr lang="en-US" sz="3200" dirty="0" err="1" smtClean="0">
                <a:solidFill>
                  <a:srgbClr val="000000"/>
                </a:solidFill>
              </a:rPr>
              <a:t>i</a:t>
            </a:r>
            <a:r>
              <a:rPr lang="en-US" sz="3200" dirty="0" smtClean="0">
                <a:solidFill>
                  <a:srgbClr val="000000"/>
                </a:solidFill>
              </a:rPr>
              <a:t>. e. “Strata”</a:t>
            </a: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0000"/>
                </a:solidFill>
              </a:rPr>
              <a:t>  Glued Together</a:t>
            </a:r>
          </a:p>
        </p:txBody>
      </p:sp>
    </p:spTree>
    <p:extLst>
      <p:ext uri="{BB962C8B-B14F-4D97-AF65-F5344CB8AC3E}">
        <p14:creationId xmlns:p14="http://schemas.microsoft.com/office/powerpoint/2010/main" val="288709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Concept to Watch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265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000000"/>
                </a:solidFill>
              </a:rPr>
              <a:t>Manifold Stratified Spaces</a:t>
            </a: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Example 1:    </a:t>
            </a:r>
            <a:r>
              <a:rPr lang="en-US" sz="3200" dirty="0" err="1" smtClean="0">
                <a:solidFill>
                  <a:srgbClr val="000000"/>
                </a:solidFill>
              </a:rPr>
              <a:t>Phylogenetic</a:t>
            </a:r>
            <a:r>
              <a:rPr lang="en-US" sz="3200" dirty="0" smtClean="0">
                <a:solidFill>
                  <a:srgbClr val="000000"/>
                </a:solidFill>
              </a:rPr>
              <a:t> Trees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  <a:r>
              <a:rPr lang="en-US" sz="3200" dirty="0" err="1" smtClean="0">
                <a:solidFill>
                  <a:srgbClr val="000000"/>
                </a:solidFill>
              </a:rPr>
              <a:t>Orthants</a:t>
            </a:r>
            <a:r>
              <a:rPr lang="en-US" sz="3200" dirty="0" smtClean="0">
                <a:solidFill>
                  <a:srgbClr val="000000"/>
                </a:solidFill>
              </a:rPr>
              <a:t> = Highest </a:t>
            </a:r>
            <a:r>
              <a:rPr lang="en-US" sz="3200" dirty="0" err="1" smtClean="0">
                <a:solidFill>
                  <a:srgbClr val="000000"/>
                </a:solidFill>
              </a:rPr>
              <a:t>Dim’al</a:t>
            </a:r>
            <a:r>
              <a:rPr lang="en-US" sz="3200" dirty="0" smtClean="0">
                <a:solidFill>
                  <a:srgbClr val="000000"/>
                </a:solidFill>
              </a:rPr>
              <a:t> Strata</a:t>
            </a:r>
          </a:p>
        </p:txBody>
      </p:sp>
    </p:spTree>
    <p:extLst>
      <p:ext uri="{BB962C8B-B14F-4D97-AF65-F5344CB8AC3E}">
        <p14:creationId xmlns:p14="http://schemas.microsoft.com/office/powerpoint/2010/main" val="347489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Concept to Watch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000000"/>
                </a:solidFill>
              </a:rPr>
              <a:t>Manifold Stratified Spaces</a:t>
            </a: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Example 1:    </a:t>
            </a:r>
            <a:r>
              <a:rPr lang="en-US" sz="3200" dirty="0" err="1" smtClean="0">
                <a:solidFill>
                  <a:srgbClr val="000000"/>
                </a:solidFill>
              </a:rPr>
              <a:t>Phylogenetic</a:t>
            </a:r>
            <a:r>
              <a:rPr lang="en-US" sz="3200" dirty="0" smtClean="0">
                <a:solidFill>
                  <a:srgbClr val="000000"/>
                </a:solidFill>
              </a:rPr>
              <a:t> Trees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  <a:r>
              <a:rPr lang="en-US" sz="3200" dirty="0" err="1" smtClean="0">
                <a:solidFill>
                  <a:srgbClr val="000000"/>
                </a:solidFill>
              </a:rPr>
              <a:t>Orthants</a:t>
            </a:r>
            <a:r>
              <a:rPr lang="en-US" sz="3200" dirty="0" smtClean="0">
                <a:solidFill>
                  <a:srgbClr val="000000"/>
                </a:solidFill>
              </a:rPr>
              <a:t> = Highest </a:t>
            </a:r>
            <a:r>
              <a:rPr lang="en-US" sz="3200" dirty="0" err="1" smtClean="0">
                <a:solidFill>
                  <a:srgbClr val="000000"/>
                </a:solidFill>
              </a:rPr>
              <a:t>Dim’al</a:t>
            </a:r>
            <a:r>
              <a:rPr lang="en-US" sz="3200" dirty="0" smtClean="0">
                <a:solidFill>
                  <a:srgbClr val="000000"/>
                </a:solidFill>
              </a:rPr>
              <a:t> Strata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000000"/>
                </a:solidFill>
              </a:rPr>
              <a:t>  Glued at Edges</a:t>
            </a:r>
          </a:p>
        </p:txBody>
      </p:sp>
    </p:spTree>
    <p:extLst>
      <p:ext uri="{BB962C8B-B14F-4D97-AF65-F5344CB8AC3E}">
        <p14:creationId xmlns:p14="http://schemas.microsoft.com/office/powerpoint/2010/main" val="428597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Sturm Algorithm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 bwMode="auto">
          <a:xfrm>
            <a:off x="5486400" y="30480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419600" y="5410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05600" y="5029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391400" y="1981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25146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81800" y="1600200"/>
            <a:ext cx="5725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0" y="51816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</a:rPr>
              <a:t>3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55626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</a:rPr>
              <a:t>4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609600" y="1371600"/>
            <a:ext cx="79787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Raw Data</a:t>
            </a:r>
          </a:p>
          <a:p>
            <a:pPr marL="457200" lvl="0" indent="-457200">
              <a:spcBef>
                <a:spcPct val="20000"/>
              </a:spcBef>
              <a:buSzPct val="100000"/>
              <a:defRPr/>
            </a:pPr>
            <a:r>
              <a:rPr lang="en-US" sz="3200" kern="0" dirty="0" smtClean="0">
                <a:solidFill>
                  <a:srgbClr val="0000FF"/>
                </a:solidFill>
              </a:rPr>
              <a:t>1</a:t>
            </a:r>
            <a:r>
              <a:rPr lang="en-US" sz="3200" kern="0" baseline="30000" dirty="0" smtClean="0">
                <a:solidFill>
                  <a:srgbClr val="0000FF"/>
                </a:solidFill>
              </a:rPr>
              <a:t>st</a:t>
            </a:r>
            <a:r>
              <a:rPr lang="en-US" sz="3200" kern="0" dirty="0" smtClean="0">
                <a:solidFill>
                  <a:srgbClr val="0000FF"/>
                </a:solidFill>
              </a:rPr>
              <a:t> Sturm step</a:t>
            </a:r>
          </a:p>
          <a:p>
            <a:pPr marL="457200" lvl="0" indent="-457200">
              <a:spcBef>
                <a:spcPct val="20000"/>
              </a:spcBef>
              <a:buSzPct val="100000"/>
              <a:defRPr/>
            </a:pPr>
            <a:r>
              <a:rPr lang="en-US" sz="3200" kern="0" dirty="0" smtClean="0">
                <a:solidFill>
                  <a:srgbClr val="00B050"/>
                </a:solidFill>
              </a:rPr>
              <a:t>2</a:t>
            </a:r>
            <a:r>
              <a:rPr lang="en-US" sz="3200" kern="0" baseline="30000" dirty="0" smtClean="0">
                <a:solidFill>
                  <a:srgbClr val="00B050"/>
                </a:solidFill>
              </a:rPr>
              <a:t>nd</a:t>
            </a:r>
            <a:r>
              <a:rPr lang="en-US" sz="3200" kern="0" dirty="0" smtClean="0">
                <a:solidFill>
                  <a:srgbClr val="00B050"/>
                </a:solidFill>
              </a:rPr>
              <a:t> Sturm step</a:t>
            </a:r>
          </a:p>
          <a:p>
            <a:pPr marL="457200" lvl="0" indent="-457200">
              <a:spcBef>
                <a:spcPct val="20000"/>
              </a:spcBef>
              <a:buSzPct val="100000"/>
              <a:defRPr/>
            </a:pPr>
            <a:r>
              <a:rPr lang="en-US" sz="3200" kern="0" dirty="0" smtClean="0">
                <a:solidFill>
                  <a:srgbClr val="C00000"/>
                </a:solidFill>
              </a:rPr>
              <a:t>3</a:t>
            </a:r>
            <a:r>
              <a:rPr lang="en-US" sz="3200" kern="0" baseline="30000" dirty="0" smtClean="0">
                <a:solidFill>
                  <a:srgbClr val="C00000"/>
                </a:solidFill>
              </a:rPr>
              <a:t>rd</a:t>
            </a:r>
            <a:r>
              <a:rPr lang="en-US" sz="3200" kern="0" dirty="0" smtClean="0">
                <a:solidFill>
                  <a:srgbClr val="C00000"/>
                </a:solidFill>
              </a:rPr>
              <a:t> Sturm step</a:t>
            </a:r>
          </a:p>
          <a:p>
            <a:pPr marL="457200" lvl="0" indent="-457200">
              <a:spcBef>
                <a:spcPct val="20000"/>
              </a:spcBef>
              <a:buSzPct val="100000"/>
              <a:defRPr/>
            </a:pPr>
            <a:endParaRPr lang="en-US" sz="3200" kern="0" dirty="0" smtClean="0">
              <a:solidFill>
                <a:srgbClr val="C00000"/>
              </a:solidFill>
            </a:endParaRPr>
          </a:p>
          <a:p>
            <a:pPr marL="457200" lvl="0" indent="-457200">
              <a:spcBef>
                <a:spcPct val="20000"/>
              </a:spcBef>
              <a:buSzPct val="100000"/>
              <a:defRPr/>
            </a:pPr>
            <a:r>
              <a:rPr lang="en-US" sz="3200" kern="0" dirty="0" smtClean="0">
                <a:solidFill>
                  <a:srgbClr val="000000"/>
                </a:solidFill>
              </a:rPr>
              <a:t>In Euclidean Space,</a:t>
            </a:r>
          </a:p>
          <a:p>
            <a:pPr marL="457200" lvl="0" indent="-457200">
              <a:spcBef>
                <a:spcPct val="20000"/>
              </a:spcBef>
              <a:buSzPct val="100000"/>
              <a:defRPr/>
            </a:pPr>
            <a:r>
              <a:rPr lang="en-US" sz="3200" i="1" kern="0" dirty="0" smtClean="0">
                <a:solidFill>
                  <a:srgbClr val="000000"/>
                </a:solidFill>
              </a:rPr>
              <a:t>can show</a:t>
            </a:r>
            <a:r>
              <a:rPr lang="en-US" sz="3200" kern="0" dirty="0" smtClean="0">
                <a:solidFill>
                  <a:srgbClr val="000000"/>
                </a:solidFill>
              </a:rPr>
              <a:t>:</a:t>
            </a:r>
          </a:p>
          <a:p>
            <a:pPr marL="457200" lvl="0" indent="-457200">
              <a:spcBef>
                <a:spcPct val="20000"/>
              </a:spcBef>
              <a:buSzPct val="100000"/>
              <a:defRPr/>
            </a:pPr>
            <a:r>
              <a:rPr lang="en-US" sz="3200" kern="0" dirty="0" smtClean="0">
                <a:solidFill>
                  <a:srgbClr val="000000"/>
                </a:solidFill>
              </a:rPr>
              <a:t>convergence to</a:t>
            </a:r>
          </a:p>
          <a:p>
            <a:pPr marL="457200" lvl="0" indent="-457200">
              <a:spcBef>
                <a:spcPct val="20000"/>
              </a:spcBef>
              <a:buSzPct val="100000"/>
              <a:defRPr/>
            </a:pPr>
            <a:r>
              <a:rPr lang="en-US" sz="3200" kern="0" dirty="0" smtClean="0">
                <a:solidFill>
                  <a:srgbClr val="000000"/>
                </a:solidFill>
              </a:rPr>
              <a:t>     in  n-1  steps</a:t>
            </a:r>
          </a:p>
          <a:p>
            <a:pPr marL="457200" marR="0" lvl="0" indent="-4572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rot="16200000" flipH="1" flipV="1">
            <a:off x="5981700" y="1638300"/>
            <a:ext cx="1066800" cy="19050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6477000" y="2514600"/>
            <a:ext cx="152400" cy="152400"/>
          </a:xfrm>
          <a:prstGeom prst="ellipse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7F"/>
              </a:solidFill>
              <a:effectLst/>
              <a:latin typeface="Tahoma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rot="16200000" flipV="1">
            <a:off x="5410200" y="3733800"/>
            <a:ext cx="2514600" cy="2286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 23"/>
          <p:cNvSpPr/>
          <p:nvPr/>
        </p:nvSpPr>
        <p:spPr bwMode="auto">
          <a:xfrm>
            <a:off x="6553200" y="3276600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 flipH="1" flipV="1">
            <a:off x="4495800" y="3352800"/>
            <a:ext cx="2133600" cy="213360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6096000" y="37338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685800" y="6019800"/>
          <a:ext cx="49693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06" name="Equation" r:id="rId12" imgW="177480" imgH="190440" progId="Equation.3">
                  <p:embed/>
                </p:oleObj>
              </mc:Choice>
              <mc:Fallback>
                <p:oleObj name="Equation" r:id="rId12" imgW="177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019800"/>
                        <a:ext cx="49693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5675312" y="3429000"/>
          <a:ext cx="4968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07" name="Equation" r:id="rId14" imgW="177480" imgH="190440" progId="Equation.3">
                  <p:embed/>
                </p:oleObj>
              </mc:Choice>
              <mc:Fallback>
                <p:oleObj name="Equation" r:id="rId14" imgW="177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312" y="3429000"/>
                        <a:ext cx="49688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297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Concept to Watch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393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000000"/>
                </a:solidFill>
              </a:rPr>
              <a:t>Manifold Stratified Spaces</a:t>
            </a: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Example 1:    </a:t>
            </a:r>
            <a:r>
              <a:rPr lang="en-US" sz="3200" dirty="0" err="1" smtClean="0">
                <a:solidFill>
                  <a:srgbClr val="000000"/>
                </a:solidFill>
              </a:rPr>
              <a:t>Phylogenetic</a:t>
            </a:r>
            <a:r>
              <a:rPr lang="en-US" sz="3200" dirty="0" smtClean="0">
                <a:solidFill>
                  <a:srgbClr val="000000"/>
                </a:solidFill>
              </a:rPr>
              <a:t> Trees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  <a:r>
              <a:rPr lang="en-US" sz="3200" dirty="0" err="1" smtClean="0">
                <a:solidFill>
                  <a:srgbClr val="000000"/>
                </a:solidFill>
              </a:rPr>
              <a:t>Orthants</a:t>
            </a:r>
            <a:r>
              <a:rPr lang="en-US" sz="3200" dirty="0" smtClean="0">
                <a:solidFill>
                  <a:srgbClr val="000000"/>
                </a:solidFill>
              </a:rPr>
              <a:t> = Highest </a:t>
            </a:r>
            <a:r>
              <a:rPr lang="en-US" sz="3200" dirty="0" err="1" smtClean="0">
                <a:solidFill>
                  <a:srgbClr val="000000"/>
                </a:solidFill>
              </a:rPr>
              <a:t>Dim’al</a:t>
            </a:r>
            <a:r>
              <a:rPr lang="en-US" sz="3200" dirty="0" smtClean="0">
                <a:solidFill>
                  <a:srgbClr val="000000"/>
                </a:solidFill>
              </a:rPr>
              <a:t> Strata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000000"/>
                </a:solidFill>
              </a:rPr>
              <a:t>  Glued at Edges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000000"/>
                </a:solidFill>
              </a:rPr>
              <a:t>  Edges are Lower </a:t>
            </a:r>
            <a:r>
              <a:rPr lang="en-US" sz="3200" dirty="0" err="1" smtClean="0">
                <a:solidFill>
                  <a:srgbClr val="000000"/>
                </a:solidFill>
              </a:rPr>
              <a:t>Dim’al</a:t>
            </a:r>
            <a:r>
              <a:rPr lang="en-US" sz="3200" dirty="0" smtClean="0">
                <a:solidFill>
                  <a:srgbClr val="000000"/>
                </a:solidFill>
              </a:rPr>
              <a:t> Strata</a:t>
            </a:r>
          </a:p>
        </p:txBody>
      </p:sp>
    </p:spTree>
    <p:extLst>
      <p:ext uri="{BB962C8B-B14F-4D97-AF65-F5344CB8AC3E}">
        <p14:creationId xmlns:p14="http://schemas.microsoft.com/office/powerpoint/2010/main" val="60163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Concept to Watch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45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000000"/>
                </a:solidFill>
              </a:rPr>
              <a:t>Manifold Stratified Spaces</a:t>
            </a: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Example 1:    </a:t>
            </a:r>
            <a:r>
              <a:rPr lang="en-US" sz="3200" dirty="0" err="1" smtClean="0">
                <a:solidFill>
                  <a:srgbClr val="000000"/>
                </a:solidFill>
              </a:rPr>
              <a:t>Phylogenetic</a:t>
            </a:r>
            <a:r>
              <a:rPr lang="en-US" sz="3200" dirty="0" smtClean="0">
                <a:solidFill>
                  <a:srgbClr val="000000"/>
                </a:solidFill>
              </a:rPr>
              <a:t> Trees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  <a:r>
              <a:rPr lang="en-US" sz="3200" dirty="0" err="1" smtClean="0">
                <a:solidFill>
                  <a:srgbClr val="000000"/>
                </a:solidFill>
              </a:rPr>
              <a:t>Orthants</a:t>
            </a:r>
            <a:r>
              <a:rPr lang="en-US" sz="3200" dirty="0" smtClean="0">
                <a:solidFill>
                  <a:srgbClr val="000000"/>
                </a:solidFill>
              </a:rPr>
              <a:t> = Highest </a:t>
            </a:r>
            <a:r>
              <a:rPr lang="en-US" sz="3200" dirty="0" err="1" smtClean="0">
                <a:solidFill>
                  <a:srgbClr val="000000"/>
                </a:solidFill>
              </a:rPr>
              <a:t>Dim’al</a:t>
            </a:r>
            <a:r>
              <a:rPr lang="en-US" sz="3200" dirty="0" smtClean="0">
                <a:solidFill>
                  <a:srgbClr val="000000"/>
                </a:solidFill>
              </a:rPr>
              <a:t> Strata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000000"/>
                </a:solidFill>
              </a:rPr>
              <a:t>  Glued at Edges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000000"/>
                </a:solidFill>
              </a:rPr>
              <a:t>  Edges are Lower </a:t>
            </a:r>
            <a:r>
              <a:rPr lang="en-US" sz="3200" dirty="0" err="1" smtClean="0">
                <a:solidFill>
                  <a:srgbClr val="000000"/>
                </a:solidFill>
              </a:rPr>
              <a:t>Dim’al</a:t>
            </a:r>
            <a:r>
              <a:rPr lang="en-US" sz="3200" dirty="0" smtClean="0">
                <a:solidFill>
                  <a:srgbClr val="000000"/>
                </a:solidFill>
              </a:rPr>
              <a:t> Strata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000000"/>
                </a:solidFill>
              </a:rPr>
              <a:t>  {Star Tree} = 0 </a:t>
            </a:r>
            <a:r>
              <a:rPr lang="en-US" sz="3200" dirty="0" err="1" smtClean="0">
                <a:solidFill>
                  <a:srgbClr val="000000"/>
                </a:solidFill>
              </a:rPr>
              <a:t>Dim’al</a:t>
            </a:r>
            <a:r>
              <a:rPr lang="en-US" sz="3200" dirty="0" smtClean="0">
                <a:solidFill>
                  <a:srgbClr val="000000"/>
                </a:solidFill>
              </a:rPr>
              <a:t> Stratum </a:t>
            </a:r>
          </a:p>
        </p:txBody>
      </p:sp>
    </p:spTree>
    <p:extLst>
      <p:ext uri="{BB962C8B-B14F-4D97-AF65-F5344CB8AC3E}">
        <p14:creationId xmlns:p14="http://schemas.microsoft.com/office/powerpoint/2010/main" val="273478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Concept to Watch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45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000000"/>
                </a:solidFill>
              </a:rPr>
              <a:t>Manifold Stratified Spaces</a:t>
            </a: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Example 2:    Covariance Matrices</a:t>
            </a:r>
          </a:p>
          <a:p>
            <a:pPr>
              <a:lnSpc>
                <a:spcPct val="13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As Data Objects</a:t>
            </a:r>
          </a:p>
          <a:p>
            <a:pPr algn="ctr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e.g. Diffusion Tensor Imaging</a:t>
            </a:r>
          </a:p>
        </p:txBody>
      </p:sp>
    </p:spTree>
    <p:extLst>
      <p:ext uri="{BB962C8B-B14F-4D97-AF65-F5344CB8AC3E}">
        <p14:creationId xmlns:p14="http://schemas.microsoft.com/office/powerpoint/2010/main" val="122682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Concept to Watch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521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000000"/>
                </a:solidFill>
              </a:rPr>
              <a:t>Manifold Stratified Spaces</a:t>
            </a: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Example 2:    Covariance Matrices</a:t>
            </a:r>
          </a:p>
          <a:p>
            <a:pPr>
              <a:lnSpc>
                <a:spcPct val="130000"/>
              </a:lnSpc>
              <a:buFont typeface="Courier New" pitchFamily="49" charset="0"/>
              <a:buChar char="o"/>
            </a:pPr>
            <a:r>
              <a:rPr lang="en-US" sz="3200" dirty="0" smtClean="0">
                <a:solidFill>
                  <a:srgbClr val="000000"/>
                </a:solidFill>
              </a:rPr>
              <a:t>  {Pos. Def.} = Highest </a:t>
            </a:r>
            <a:r>
              <a:rPr lang="en-US" sz="3200" dirty="0" err="1" smtClean="0">
                <a:solidFill>
                  <a:srgbClr val="000000"/>
                </a:solidFill>
              </a:rPr>
              <a:t>Dim’al</a:t>
            </a:r>
            <a:r>
              <a:rPr lang="en-US" sz="3200" dirty="0" smtClean="0">
                <a:solidFill>
                  <a:srgbClr val="000000"/>
                </a:solidFill>
              </a:rPr>
              <a:t> Stratum</a:t>
            </a:r>
          </a:p>
          <a:p>
            <a:pPr>
              <a:lnSpc>
                <a:spcPct val="130000"/>
              </a:lnSpc>
              <a:buFont typeface="Courier New" pitchFamily="49" charset="0"/>
              <a:buChar char="o"/>
            </a:pPr>
            <a:endParaRPr lang="en-US" sz="32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buFont typeface="Courier New" pitchFamily="49" charset="0"/>
              <a:buChar char="o"/>
            </a:pPr>
            <a:endParaRPr lang="en-US" sz="3200" dirty="0" smtClean="0">
              <a:solidFill>
                <a:srgbClr val="00000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(Manifold is “Right Way” to </a:t>
            </a:r>
            <a:r>
              <a:rPr lang="en-US" sz="3200" dirty="0">
                <a:solidFill>
                  <a:srgbClr val="000000"/>
                </a:solidFill>
              </a:rPr>
              <a:t>H</a:t>
            </a:r>
            <a:r>
              <a:rPr lang="en-US" sz="3200" dirty="0" smtClean="0">
                <a:solidFill>
                  <a:srgbClr val="000000"/>
                </a:solidFill>
              </a:rPr>
              <a:t>andle </a:t>
            </a:r>
          </a:p>
          <a:p>
            <a:pPr algn="ctr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Non-Negative Definiteness)</a:t>
            </a:r>
          </a:p>
        </p:txBody>
      </p:sp>
    </p:spTree>
    <p:extLst>
      <p:ext uri="{BB962C8B-B14F-4D97-AF65-F5344CB8AC3E}">
        <p14:creationId xmlns:p14="http://schemas.microsoft.com/office/powerpoint/2010/main" val="178094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Concept to Watch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000000"/>
                </a:solidFill>
              </a:rPr>
              <a:t>Manifold Stratified Spaces</a:t>
            </a: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Example 2:    Covariance Matrices</a:t>
            </a:r>
          </a:p>
          <a:p>
            <a:pPr>
              <a:lnSpc>
                <a:spcPct val="130000"/>
              </a:lnSpc>
              <a:buFont typeface="Courier New" pitchFamily="49" charset="0"/>
              <a:buChar char="o"/>
            </a:pPr>
            <a:r>
              <a:rPr lang="en-US" sz="3200" dirty="0" smtClean="0">
                <a:solidFill>
                  <a:srgbClr val="000000"/>
                </a:solidFill>
              </a:rPr>
              <a:t>  {Pos. Def.} = Highest </a:t>
            </a:r>
            <a:r>
              <a:rPr lang="en-US" sz="3200" dirty="0" err="1" smtClean="0">
                <a:solidFill>
                  <a:srgbClr val="000000"/>
                </a:solidFill>
              </a:rPr>
              <a:t>Dim’al</a:t>
            </a:r>
            <a:r>
              <a:rPr lang="en-US" sz="3200" dirty="0" smtClean="0">
                <a:solidFill>
                  <a:srgbClr val="000000"/>
                </a:solidFill>
              </a:rPr>
              <a:t> Stratum</a:t>
            </a:r>
          </a:p>
          <a:p>
            <a:pPr>
              <a:lnSpc>
                <a:spcPct val="130000"/>
              </a:lnSpc>
              <a:buFont typeface="Courier New" pitchFamily="49" charset="0"/>
              <a:buChar char="o"/>
            </a:pPr>
            <a:r>
              <a:rPr lang="en-US" sz="3200" dirty="0" smtClean="0">
                <a:solidFill>
                  <a:srgbClr val="000000"/>
                </a:solidFill>
              </a:rPr>
              <a:t>  {k non-0 E.V.s}      Lower </a:t>
            </a:r>
            <a:r>
              <a:rPr lang="en-US" sz="3200" dirty="0" err="1" smtClean="0">
                <a:solidFill>
                  <a:srgbClr val="000000"/>
                </a:solidFill>
              </a:rPr>
              <a:t>Dim’al</a:t>
            </a:r>
            <a:r>
              <a:rPr lang="en-US" sz="3200" dirty="0" smtClean="0">
                <a:solidFill>
                  <a:srgbClr val="000000"/>
                </a:solidFill>
              </a:rPr>
              <a:t> Strata</a:t>
            </a:r>
          </a:p>
        </p:txBody>
      </p:sp>
    </p:spTree>
    <p:extLst>
      <p:ext uri="{BB962C8B-B14F-4D97-AF65-F5344CB8AC3E}">
        <p14:creationId xmlns:p14="http://schemas.microsoft.com/office/powerpoint/2010/main" val="41670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Concept to Watch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393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000000"/>
                </a:solidFill>
              </a:rPr>
              <a:t>Manifold Stratified Spaces</a:t>
            </a: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Example 2:    Covariance Matrices</a:t>
            </a:r>
          </a:p>
          <a:p>
            <a:pPr>
              <a:lnSpc>
                <a:spcPct val="130000"/>
              </a:lnSpc>
              <a:buFont typeface="Courier New" pitchFamily="49" charset="0"/>
              <a:buChar char="o"/>
            </a:pPr>
            <a:r>
              <a:rPr lang="en-US" sz="3200" dirty="0" smtClean="0">
                <a:solidFill>
                  <a:srgbClr val="000000"/>
                </a:solidFill>
              </a:rPr>
              <a:t>  {Pos. Def.} = Highest </a:t>
            </a:r>
            <a:r>
              <a:rPr lang="en-US" sz="3200" dirty="0" err="1" smtClean="0">
                <a:solidFill>
                  <a:srgbClr val="000000"/>
                </a:solidFill>
              </a:rPr>
              <a:t>Dim’al</a:t>
            </a:r>
            <a:r>
              <a:rPr lang="en-US" sz="3200" dirty="0" smtClean="0">
                <a:solidFill>
                  <a:srgbClr val="000000"/>
                </a:solidFill>
              </a:rPr>
              <a:t> Stratum</a:t>
            </a:r>
          </a:p>
          <a:p>
            <a:pPr>
              <a:lnSpc>
                <a:spcPct val="130000"/>
              </a:lnSpc>
              <a:buFont typeface="Courier New" pitchFamily="49" charset="0"/>
              <a:buChar char="o"/>
            </a:pPr>
            <a:r>
              <a:rPr lang="en-US" sz="3200" dirty="0" smtClean="0">
                <a:solidFill>
                  <a:srgbClr val="000000"/>
                </a:solidFill>
              </a:rPr>
              <a:t>  {k non-0 E.V.s}      Lower </a:t>
            </a:r>
            <a:r>
              <a:rPr lang="en-US" sz="3200" dirty="0" err="1" smtClean="0">
                <a:solidFill>
                  <a:srgbClr val="000000"/>
                </a:solidFill>
              </a:rPr>
              <a:t>Dim’al</a:t>
            </a:r>
            <a:r>
              <a:rPr lang="en-US" sz="3200" dirty="0" smtClean="0">
                <a:solidFill>
                  <a:srgbClr val="000000"/>
                </a:solidFill>
              </a:rPr>
              <a:t> Strata</a:t>
            </a:r>
          </a:p>
          <a:p>
            <a:pPr>
              <a:lnSpc>
                <a:spcPct val="130000"/>
              </a:lnSpc>
              <a:buFont typeface="Courier New" pitchFamily="49" charset="0"/>
              <a:buChar char="o"/>
            </a:pPr>
            <a:r>
              <a:rPr lang="en-US" sz="3200" dirty="0" smtClean="0">
                <a:solidFill>
                  <a:srgbClr val="000000"/>
                </a:solidFill>
              </a:rPr>
              <a:t>  Glue: 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lim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as smallest E.V.  0</a:t>
            </a:r>
            <a:endParaRPr 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7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Concept to Watch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45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000000"/>
                </a:solidFill>
              </a:rPr>
              <a:t>Manifold Stratified Spaces</a:t>
            </a: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Example 2:    Covariance Matrices</a:t>
            </a:r>
          </a:p>
          <a:p>
            <a:pPr>
              <a:lnSpc>
                <a:spcPct val="130000"/>
              </a:lnSpc>
              <a:buFont typeface="Courier New" pitchFamily="49" charset="0"/>
              <a:buChar char="o"/>
            </a:pPr>
            <a:r>
              <a:rPr lang="en-US" sz="3200" dirty="0" smtClean="0">
                <a:solidFill>
                  <a:srgbClr val="000000"/>
                </a:solidFill>
              </a:rPr>
              <a:t>  {Pos. Def.} = Highest </a:t>
            </a:r>
            <a:r>
              <a:rPr lang="en-US" sz="3200" dirty="0" err="1" smtClean="0">
                <a:solidFill>
                  <a:srgbClr val="000000"/>
                </a:solidFill>
              </a:rPr>
              <a:t>Dim’al</a:t>
            </a:r>
            <a:r>
              <a:rPr lang="en-US" sz="3200" dirty="0" smtClean="0">
                <a:solidFill>
                  <a:srgbClr val="000000"/>
                </a:solidFill>
              </a:rPr>
              <a:t> Stratum</a:t>
            </a:r>
          </a:p>
          <a:p>
            <a:pPr>
              <a:lnSpc>
                <a:spcPct val="130000"/>
              </a:lnSpc>
              <a:buFont typeface="Courier New" pitchFamily="49" charset="0"/>
              <a:buChar char="o"/>
            </a:pPr>
            <a:r>
              <a:rPr lang="en-US" sz="3200" dirty="0" smtClean="0">
                <a:solidFill>
                  <a:srgbClr val="000000"/>
                </a:solidFill>
              </a:rPr>
              <a:t>  {k non-0 E.V.s}      Lower </a:t>
            </a:r>
            <a:r>
              <a:rPr lang="en-US" sz="3200" dirty="0" err="1" smtClean="0">
                <a:solidFill>
                  <a:srgbClr val="000000"/>
                </a:solidFill>
              </a:rPr>
              <a:t>Dim’al</a:t>
            </a:r>
            <a:r>
              <a:rPr lang="en-US" sz="3200" dirty="0" smtClean="0">
                <a:solidFill>
                  <a:srgbClr val="000000"/>
                </a:solidFill>
              </a:rPr>
              <a:t> Strata</a:t>
            </a:r>
          </a:p>
          <a:p>
            <a:pPr>
              <a:lnSpc>
                <a:spcPct val="130000"/>
              </a:lnSpc>
              <a:buFont typeface="Courier New" pitchFamily="49" charset="0"/>
              <a:buChar char="o"/>
            </a:pPr>
            <a:r>
              <a:rPr lang="en-US" sz="3200" dirty="0" smtClean="0">
                <a:solidFill>
                  <a:srgbClr val="000000"/>
                </a:solidFill>
              </a:rPr>
              <a:t>  Glue: 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lim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as smallest E.V.  0</a:t>
            </a:r>
          </a:p>
          <a:p>
            <a:pPr>
              <a:lnSpc>
                <a:spcPct val="130000"/>
              </a:lnSpc>
              <a:buFont typeface="Courier New" pitchFamily="49" charset="0"/>
              <a:buChar char="o"/>
            </a:pPr>
            <a:r>
              <a:rPr lang="en-US" sz="3200" dirty="0" smtClean="0">
                <a:solidFill>
                  <a:srgbClr val="000000"/>
                </a:solidFill>
              </a:rPr>
              <a:t>  {0 Matrix} = 0 </a:t>
            </a:r>
            <a:r>
              <a:rPr lang="en-US" sz="3200" dirty="0" err="1" smtClean="0">
                <a:solidFill>
                  <a:srgbClr val="000000"/>
                </a:solidFill>
              </a:rPr>
              <a:t>Dim’al</a:t>
            </a:r>
            <a:r>
              <a:rPr lang="en-US" sz="3200" dirty="0" smtClean="0">
                <a:solidFill>
                  <a:srgbClr val="000000"/>
                </a:solidFill>
              </a:rPr>
              <a:t> Stratum </a:t>
            </a:r>
          </a:p>
        </p:txBody>
      </p:sp>
    </p:spTree>
    <p:extLst>
      <p:ext uri="{BB962C8B-B14F-4D97-AF65-F5344CB8AC3E}">
        <p14:creationId xmlns:p14="http://schemas.microsoft.com/office/powerpoint/2010/main" val="133340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11950</TotalTime>
  <Words>1718</Words>
  <Application>Microsoft Office PowerPoint</Application>
  <PresentationFormat>On-screen Show (4:3)</PresentationFormat>
  <Paragraphs>536</Paragraphs>
  <Slides>96</Slides>
  <Notes>93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96</vt:i4>
      </vt:variant>
    </vt:vector>
  </HeadingPairs>
  <TitlesOfParts>
    <vt:vector size="100" baseType="lpstr">
      <vt:lpstr>1_Default Design</vt:lpstr>
      <vt:lpstr>Nature</vt:lpstr>
      <vt:lpstr>Image File</vt:lpstr>
      <vt:lpstr>Equation</vt:lpstr>
      <vt:lpstr>Statistics – O. R. 891 Object Oriented Data Analysis</vt:lpstr>
      <vt:lpstr>Blood vessel tree data</vt:lpstr>
      <vt:lpstr>Geodesic Paths</vt:lpstr>
      <vt:lpstr>Geodesic Examples, T-4</vt:lpstr>
      <vt:lpstr>Geodesic Paths</vt:lpstr>
      <vt:lpstr>Geodesics for Artery Trees</vt:lpstr>
      <vt:lpstr>Metric in Euclidean Orthant Space</vt:lpstr>
      <vt:lpstr>Fréchet  Mean</vt:lpstr>
      <vt:lpstr>Sturm Algorithm</vt:lpstr>
      <vt:lpstr>Fréchet  Mean in T-3</vt:lpstr>
      <vt:lpstr>Fréchet  Mean in T-3</vt:lpstr>
      <vt:lpstr>Sturm Algorithm</vt:lpstr>
      <vt:lpstr>Kernel Smoothing</vt:lpstr>
      <vt:lpstr>Kernel Smoothing</vt:lpstr>
      <vt:lpstr>Kernel Smoothing</vt:lpstr>
      <vt:lpstr>Euclidean Orthant Smoothing</vt:lpstr>
      <vt:lpstr>Euclidean Orthant Smoothing</vt:lpstr>
      <vt:lpstr>Euclidean Orthant Smoothing</vt:lpstr>
      <vt:lpstr>Euclidean Orthant Smoothing</vt:lpstr>
      <vt:lpstr>Euclidean Orthant Smoothing</vt:lpstr>
      <vt:lpstr>Euclidean Orthant Smoothing</vt:lpstr>
      <vt:lpstr>Euclidean Orthant Smoothing</vt:lpstr>
      <vt:lpstr>Euclidean Orthant Smoothing</vt:lpstr>
      <vt:lpstr>Euclidean Orthant Smoothing</vt:lpstr>
      <vt:lpstr>Euclidean Orthant Smoothing</vt:lpstr>
      <vt:lpstr>Euclidean Orthant Smoothing</vt:lpstr>
      <vt:lpstr>Euclidean Orthant Smoothing</vt:lpstr>
      <vt:lpstr>Euclidean Orthant Smoothing</vt:lpstr>
      <vt:lpstr>Euclidean Orthant Smoothing</vt:lpstr>
      <vt:lpstr>Euclidean Orthant Smoothing</vt:lpstr>
      <vt:lpstr>Euclidean Orthant Smoothing</vt:lpstr>
      <vt:lpstr>Euclidean Orthant Smoothing</vt:lpstr>
      <vt:lpstr>Euclidean Orthant Smoothing</vt:lpstr>
      <vt:lpstr>Euclidean Orthant Smoothing</vt:lpstr>
      <vt:lpstr>Euclidean Orthant Smoothing</vt:lpstr>
      <vt:lpstr>Euclidean Orthant Smoothing</vt:lpstr>
      <vt:lpstr>Euclidean Orthant Smoothing</vt:lpstr>
      <vt:lpstr>Euclidean Orthant Smoothing</vt:lpstr>
      <vt:lpstr>Euclidean Orthant Smoothing</vt:lpstr>
      <vt:lpstr>Euclidean Orthant Smoothing</vt:lpstr>
      <vt:lpstr>Euclidean Orthant Smoothing</vt:lpstr>
      <vt:lpstr>Euclidean Orthant Smoothing</vt:lpstr>
      <vt:lpstr>Multi-Dimensional Scaling</vt:lpstr>
      <vt:lpstr>Multi-Dimensional Scaling</vt:lpstr>
      <vt:lpstr>Multi-Dimensional Scaling</vt:lpstr>
      <vt:lpstr>Multi-Dimensional Scaling</vt:lpstr>
      <vt:lpstr>Multi-Dimensional Scaling</vt:lpstr>
      <vt:lpstr>Multi-Dimensional Scaling</vt:lpstr>
      <vt:lpstr>Multi-Dimensional Scaling</vt:lpstr>
      <vt:lpstr>Multi-Dimensional Scaling</vt:lpstr>
      <vt:lpstr>Multi-Dimensional Scaling</vt:lpstr>
      <vt:lpstr>Multi-Dimensional Scaling</vt:lpstr>
      <vt:lpstr>Multi-Dimensional Scaling</vt:lpstr>
      <vt:lpstr>Multi-Dimensional Scaling</vt:lpstr>
      <vt:lpstr>Multi-Dimensional Scaling</vt:lpstr>
      <vt:lpstr>Multi-Dimensional Scaling</vt:lpstr>
      <vt:lpstr>Multi-Dimensional Scaling</vt:lpstr>
      <vt:lpstr>Multi-Dimensional Scaling</vt:lpstr>
      <vt:lpstr>Multi-Dimensional Scaling</vt:lpstr>
      <vt:lpstr>Multi-Dimensional Scaling</vt:lpstr>
      <vt:lpstr>Multi-Dimensional Scaling</vt:lpstr>
      <vt:lpstr>Multi-Dimensional Scaling</vt:lpstr>
      <vt:lpstr>Multi-Dimensional Scaling</vt:lpstr>
      <vt:lpstr>Multi-Dimensional Scaling</vt:lpstr>
      <vt:lpstr>Multi-Dimensional Scaling</vt:lpstr>
      <vt:lpstr>Multi-Dimensional Scaling</vt:lpstr>
      <vt:lpstr>Multi-Dimensional Scaling</vt:lpstr>
      <vt:lpstr>Multi-Dimensional Scaling</vt:lpstr>
      <vt:lpstr>Multi-Dimensional Scaling</vt:lpstr>
      <vt:lpstr>Multi-Dimensional Scaling</vt:lpstr>
      <vt:lpstr>Multi-Dimensional Scaling</vt:lpstr>
      <vt:lpstr>Multi-Dimensional Scaling</vt:lpstr>
      <vt:lpstr>Multi-Dimensional Scaling</vt:lpstr>
      <vt:lpstr>Multi-Dimensional Scaling</vt:lpstr>
      <vt:lpstr>Multi-Dimensional Scaling</vt:lpstr>
      <vt:lpstr>Multi-Dimensional Scaling</vt:lpstr>
      <vt:lpstr>Multi-Dimensional Scaling</vt:lpstr>
      <vt:lpstr>Multi-Dimensional Scaling</vt:lpstr>
      <vt:lpstr>Multi-Dimensional Scaling</vt:lpstr>
      <vt:lpstr>Euclidean Orthant Approach</vt:lpstr>
      <vt:lpstr>Euclidean Orthant Approach</vt:lpstr>
      <vt:lpstr>Euclidean Orthant Approach</vt:lpstr>
      <vt:lpstr>Euclidean Orthant Approach</vt:lpstr>
      <vt:lpstr>Concept to Watch</vt:lpstr>
      <vt:lpstr>Concept to Watch</vt:lpstr>
      <vt:lpstr>Concept to Watch</vt:lpstr>
      <vt:lpstr>Concept to Watch</vt:lpstr>
      <vt:lpstr>Concept to Watch</vt:lpstr>
      <vt:lpstr>Concept to Watch</vt:lpstr>
      <vt:lpstr>Concept to Watch</vt:lpstr>
      <vt:lpstr>Concept to Watch</vt:lpstr>
      <vt:lpstr>Concept to Watch</vt:lpstr>
      <vt:lpstr>Concept to Watch</vt:lpstr>
      <vt:lpstr>Concept to Watch</vt:lpstr>
      <vt:lpstr>Concept to Watch</vt:lpstr>
      <vt:lpstr>Concept to Watch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</cp:lastModifiedBy>
  <cp:revision>552</cp:revision>
  <dcterms:created xsi:type="dcterms:W3CDTF">2001-06-08T01:38:43Z</dcterms:created>
  <dcterms:modified xsi:type="dcterms:W3CDTF">2012-11-29T01:16:05Z</dcterms:modified>
</cp:coreProperties>
</file>