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090" r:id="rId2"/>
    <p:sldMasterId id="2147484102" r:id="rId3"/>
    <p:sldMasterId id="2147484116" r:id="rId4"/>
    <p:sldMasterId id="2147484130" r:id="rId5"/>
    <p:sldMasterId id="2147484143" r:id="rId6"/>
  </p:sldMasterIdLst>
  <p:notesMasterIdLst>
    <p:notesMasterId r:id="rId170"/>
  </p:notesMasterIdLst>
  <p:sldIdLst>
    <p:sldId id="262" r:id="rId7"/>
    <p:sldId id="2013" r:id="rId8"/>
    <p:sldId id="2014" r:id="rId9"/>
    <p:sldId id="2015" r:id="rId10"/>
    <p:sldId id="2016" r:id="rId11"/>
    <p:sldId id="2017" r:id="rId12"/>
    <p:sldId id="2018" r:id="rId13"/>
    <p:sldId id="2019" r:id="rId14"/>
    <p:sldId id="2020" r:id="rId15"/>
    <p:sldId id="2021" r:id="rId16"/>
    <p:sldId id="1973" r:id="rId17"/>
    <p:sldId id="1974" r:id="rId18"/>
    <p:sldId id="1975" r:id="rId19"/>
    <p:sldId id="1976" r:id="rId20"/>
    <p:sldId id="1977" r:id="rId21"/>
    <p:sldId id="1978" r:id="rId22"/>
    <p:sldId id="1979" r:id="rId23"/>
    <p:sldId id="1980" r:id="rId24"/>
    <p:sldId id="1981" r:id="rId25"/>
    <p:sldId id="1982" r:id="rId26"/>
    <p:sldId id="1983" r:id="rId27"/>
    <p:sldId id="1984" r:id="rId28"/>
    <p:sldId id="1985" r:id="rId29"/>
    <p:sldId id="1986" r:id="rId30"/>
    <p:sldId id="1987" r:id="rId31"/>
    <p:sldId id="1988" r:id="rId32"/>
    <p:sldId id="1989" r:id="rId33"/>
    <p:sldId id="1990" r:id="rId34"/>
    <p:sldId id="1991" r:id="rId35"/>
    <p:sldId id="1992" r:id="rId36"/>
    <p:sldId id="1993" r:id="rId37"/>
    <p:sldId id="1994" r:id="rId38"/>
    <p:sldId id="1995" r:id="rId39"/>
    <p:sldId id="1996" r:id="rId40"/>
    <p:sldId id="1997" r:id="rId41"/>
    <p:sldId id="1998" r:id="rId42"/>
    <p:sldId id="1999" r:id="rId43"/>
    <p:sldId id="2000" r:id="rId44"/>
    <p:sldId id="2001" r:id="rId45"/>
    <p:sldId id="2002" r:id="rId46"/>
    <p:sldId id="2003" r:id="rId47"/>
    <p:sldId id="2004" r:id="rId48"/>
    <p:sldId id="2005" r:id="rId49"/>
    <p:sldId id="2006" r:id="rId50"/>
    <p:sldId id="2007" r:id="rId51"/>
    <p:sldId id="2008" r:id="rId52"/>
    <p:sldId id="2009" r:id="rId53"/>
    <p:sldId id="2010" r:id="rId54"/>
    <p:sldId id="2011" r:id="rId55"/>
    <p:sldId id="2012" r:id="rId56"/>
    <p:sldId id="2022" r:id="rId57"/>
    <p:sldId id="2023" r:id="rId58"/>
    <p:sldId id="2078" r:id="rId59"/>
    <p:sldId id="2024" r:id="rId60"/>
    <p:sldId id="2026" r:id="rId61"/>
    <p:sldId id="2027" r:id="rId62"/>
    <p:sldId id="2028" r:id="rId63"/>
    <p:sldId id="2029" r:id="rId64"/>
    <p:sldId id="2030" r:id="rId65"/>
    <p:sldId id="2031" r:id="rId66"/>
    <p:sldId id="2032" r:id="rId67"/>
    <p:sldId id="2033" r:id="rId68"/>
    <p:sldId id="2198" r:id="rId69"/>
    <p:sldId id="2201" r:id="rId70"/>
    <p:sldId id="2200" r:id="rId71"/>
    <p:sldId id="2199" r:id="rId72"/>
    <p:sldId id="2083" r:id="rId73"/>
    <p:sldId id="2107" r:id="rId74"/>
    <p:sldId id="2034" r:id="rId75"/>
    <p:sldId id="2085" r:id="rId76"/>
    <p:sldId id="2079" r:id="rId77"/>
    <p:sldId id="2084" r:id="rId78"/>
    <p:sldId id="2035" r:id="rId79"/>
    <p:sldId id="2081" r:id="rId80"/>
    <p:sldId id="2080" r:id="rId81"/>
    <p:sldId id="2086" r:id="rId82"/>
    <p:sldId id="2087" r:id="rId83"/>
    <p:sldId id="2088" r:id="rId84"/>
    <p:sldId id="2089" r:id="rId85"/>
    <p:sldId id="2090" r:id="rId86"/>
    <p:sldId id="2092" r:id="rId87"/>
    <p:sldId id="2105" r:id="rId88"/>
    <p:sldId id="2102" r:id="rId89"/>
    <p:sldId id="2104" r:id="rId90"/>
    <p:sldId id="2103" r:id="rId91"/>
    <p:sldId id="2091" r:id="rId92"/>
    <p:sldId id="2082" r:id="rId93"/>
    <p:sldId id="2037" r:id="rId94"/>
    <p:sldId id="2093" r:id="rId95"/>
    <p:sldId id="2095" r:id="rId96"/>
    <p:sldId id="2096" r:id="rId97"/>
    <p:sldId id="2097" r:id="rId98"/>
    <p:sldId id="2038" r:id="rId99"/>
    <p:sldId id="2100" r:id="rId100"/>
    <p:sldId id="2106" r:id="rId101"/>
    <p:sldId id="2099" r:id="rId102"/>
    <p:sldId id="2098" r:id="rId103"/>
    <p:sldId id="2039" r:id="rId104"/>
    <p:sldId id="2112" r:id="rId105"/>
    <p:sldId id="2111" r:id="rId106"/>
    <p:sldId id="2110" r:id="rId107"/>
    <p:sldId id="2109" r:id="rId108"/>
    <p:sldId id="2108" r:id="rId109"/>
    <p:sldId id="2114" r:id="rId110"/>
    <p:sldId id="2118" r:id="rId111"/>
    <p:sldId id="2117" r:id="rId112"/>
    <p:sldId id="2116" r:id="rId113"/>
    <p:sldId id="2115" r:id="rId114"/>
    <p:sldId id="2041" r:id="rId115"/>
    <p:sldId id="2122" r:id="rId116"/>
    <p:sldId id="2121" r:id="rId117"/>
    <p:sldId id="2120" r:id="rId118"/>
    <p:sldId id="2119" r:id="rId119"/>
    <p:sldId id="2042" r:id="rId120"/>
    <p:sldId id="2043" r:id="rId121"/>
    <p:sldId id="2125" r:id="rId122"/>
    <p:sldId id="2126" r:id="rId123"/>
    <p:sldId id="2127" r:id="rId124"/>
    <p:sldId id="2129" r:id="rId125"/>
    <p:sldId id="2131" r:id="rId126"/>
    <p:sldId id="2133" r:id="rId127"/>
    <p:sldId id="2136" r:id="rId128"/>
    <p:sldId id="2137" r:id="rId129"/>
    <p:sldId id="2123" r:id="rId130"/>
    <p:sldId id="2141" r:id="rId131"/>
    <p:sldId id="2140" r:id="rId132"/>
    <p:sldId id="2139" r:id="rId133"/>
    <p:sldId id="2138" r:id="rId134"/>
    <p:sldId id="2044" r:id="rId135"/>
    <p:sldId id="2144" r:id="rId136"/>
    <p:sldId id="2143" r:id="rId137"/>
    <p:sldId id="2142" r:id="rId138"/>
    <p:sldId id="2045" r:id="rId139"/>
    <p:sldId id="2147" r:id="rId140"/>
    <p:sldId id="2146" r:id="rId141"/>
    <p:sldId id="2046" r:id="rId142"/>
    <p:sldId id="2145" r:id="rId143"/>
    <p:sldId id="2148" r:id="rId144"/>
    <p:sldId id="2150" r:id="rId145"/>
    <p:sldId id="2149" r:id="rId146"/>
    <p:sldId id="2047" r:id="rId147"/>
    <p:sldId id="2048" r:id="rId148"/>
    <p:sldId id="2151" r:id="rId149"/>
    <p:sldId id="2049" r:id="rId150"/>
    <p:sldId id="2153" r:id="rId151"/>
    <p:sldId id="2152" r:id="rId152"/>
    <p:sldId id="2050" r:id="rId153"/>
    <p:sldId id="2156" r:id="rId154"/>
    <p:sldId id="2155" r:id="rId155"/>
    <p:sldId id="2154" r:id="rId156"/>
    <p:sldId id="2051" r:id="rId157"/>
    <p:sldId id="2052" r:id="rId158"/>
    <p:sldId id="2053" r:id="rId159"/>
    <p:sldId id="2054" r:id="rId160"/>
    <p:sldId id="2055" r:id="rId161"/>
    <p:sldId id="2056" r:id="rId162"/>
    <p:sldId id="2057" r:id="rId163"/>
    <p:sldId id="2058" r:id="rId164"/>
    <p:sldId id="2059" r:id="rId165"/>
    <p:sldId id="2060" r:id="rId166"/>
    <p:sldId id="2061" r:id="rId167"/>
    <p:sldId id="2062" r:id="rId168"/>
    <p:sldId id="2063" r:id="rId1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00"/>
    <a:srgbClr val="FF00FF"/>
    <a:srgbClr val="00FFFF"/>
    <a:srgbClr val="D357FF"/>
    <a:srgbClr val="99FF99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slide" Target="slides/slide127.xml"/><Relationship Id="rId138" Type="http://schemas.openxmlformats.org/officeDocument/2006/relationships/slide" Target="slides/slide132.xml"/><Relationship Id="rId154" Type="http://schemas.openxmlformats.org/officeDocument/2006/relationships/slide" Target="slides/slide148.xml"/><Relationship Id="rId159" Type="http://schemas.openxmlformats.org/officeDocument/2006/relationships/slide" Target="slides/slide153.xml"/><Relationship Id="rId170" Type="http://schemas.openxmlformats.org/officeDocument/2006/relationships/notesMaster" Target="notesMasters/notesMaster1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28" Type="http://schemas.openxmlformats.org/officeDocument/2006/relationships/slide" Target="slides/slide122.xml"/><Relationship Id="rId144" Type="http://schemas.openxmlformats.org/officeDocument/2006/relationships/slide" Target="slides/slide138.xml"/><Relationship Id="rId149" Type="http://schemas.openxmlformats.org/officeDocument/2006/relationships/slide" Target="slides/slide143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60" Type="http://schemas.openxmlformats.org/officeDocument/2006/relationships/slide" Target="slides/slide154.xml"/><Relationship Id="rId165" Type="http://schemas.openxmlformats.org/officeDocument/2006/relationships/slide" Target="slides/slide15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134" Type="http://schemas.openxmlformats.org/officeDocument/2006/relationships/slide" Target="slides/slide128.xml"/><Relationship Id="rId139" Type="http://schemas.openxmlformats.org/officeDocument/2006/relationships/slide" Target="slides/slide133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50" Type="http://schemas.openxmlformats.org/officeDocument/2006/relationships/slide" Target="slides/slide144.xml"/><Relationship Id="rId155" Type="http://schemas.openxmlformats.org/officeDocument/2006/relationships/slide" Target="slides/slide149.xml"/><Relationship Id="rId171" Type="http://schemas.openxmlformats.org/officeDocument/2006/relationships/presProps" Target="presProps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24" Type="http://schemas.openxmlformats.org/officeDocument/2006/relationships/slide" Target="slides/slide118.xml"/><Relationship Id="rId129" Type="http://schemas.openxmlformats.org/officeDocument/2006/relationships/slide" Target="slides/slide123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40" Type="http://schemas.openxmlformats.org/officeDocument/2006/relationships/slide" Target="slides/slide134.xml"/><Relationship Id="rId145" Type="http://schemas.openxmlformats.org/officeDocument/2006/relationships/slide" Target="slides/slide139.xml"/><Relationship Id="rId161" Type="http://schemas.openxmlformats.org/officeDocument/2006/relationships/slide" Target="slides/slide155.xml"/><Relationship Id="rId166" Type="http://schemas.openxmlformats.org/officeDocument/2006/relationships/slide" Target="slides/slide16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30" Type="http://schemas.openxmlformats.org/officeDocument/2006/relationships/slide" Target="slides/slide124.xml"/><Relationship Id="rId135" Type="http://schemas.openxmlformats.org/officeDocument/2006/relationships/slide" Target="slides/slide129.xml"/><Relationship Id="rId143" Type="http://schemas.openxmlformats.org/officeDocument/2006/relationships/slide" Target="slides/slide137.xml"/><Relationship Id="rId148" Type="http://schemas.openxmlformats.org/officeDocument/2006/relationships/slide" Target="slides/slide142.xml"/><Relationship Id="rId151" Type="http://schemas.openxmlformats.org/officeDocument/2006/relationships/slide" Target="slides/slide145.xml"/><Relationship Id="rId156" Type="http://schemas.openxmlformats.org/officeDocument/2006/relationships/slide" Target="slides/slide150.xml"/><Relationship Id="rId164" Type="http://schemas.openxmlformats.org/officeDocument/2006/relationships/slide" Target="slides/slide158.xml"/><Relationship Id="rId169" Type="http://schemas.openxmlformats.org/officeDocument/2006/relationships/slide" Target="slides/slide16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72" Type="http://schemas.openxmlformats.org/officeDocument/2006/relationships/viewProps" Target="viewProps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141" Type="http://schemas.openxmlformats.org/officeDocument/2006/relationships/slide" Target="slides/slide135.xml"/><Relationship Id="rId146" Type="http://schemas.openxmlformats.org/officeDocument/2006/relationships/slide" Target="slides/slide140.xml"/><Relationship Id="rId167" Type="http://schemas.openxmlformats.org/officeDocument/2006/relationships/slide" Target="slides/slide16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162" Type="http://schemas.openxmlformats.org/officeDocument/2006/relationships/slide" Target="slides/slide15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131" Type="http://schemas.openxmlformats.org/officeDocument/2006/relationships/slide" Target="slides/slide125.xml"/><Relationship Id="rId136" Type="http://schemas.openxmlformats.org/officeDocument/2006/relationships/slide" Target="slides/slide130.xml"/><Relationship Id="rId157" Type="http://schemas.openxmlformats.org/officeDocument/2006/relationships/slide" Target="slides/slide15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52" Type="http://schemas.openxmlformats.org/officeDocument/2006/relationships/slide" Target="slides/slide146.xml"/><Relationship Id="rId173" Type="http://schemas.openxmlformats.org/officeDocument/2006/relationships/theme" Target="theme/theme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147" Type="http://schemas.openxmlformats.org/officeDocument/2006/relationships/slide" Target="slides/slide141.xml"/><Relationship Id="rId168" Type="http://schemas.openxmlformats.org/officeDocument/2006/relationships/slide" Target="slides/slide162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142" Type="http://schemas.openxmlformats.org/officeDocument/2006/relationships/slide" Target="slides/slide136.xml"/><Relationship Id="rId163" Type="http://schemas.openxmlformats.org/officeDocument/2006/relationships/slide" Target="slides/slide157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slide" Target="slides/slide110.xml"/><Relationship Id="rId137" Type="http://schemas.openxmlformats.org/officeDocument/2006/relationships/slide" Target="slides/slide131.xml"/><Relationship Id="rId158" Type="http://schemas.openxmlformats.org/officeDocument/2006/relationships/slide" Target="slides/slide152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32" Type="http://schemas.openxmlformats.org/officeDocument/2006/relationships/slide" Target="slides/slide126.xml"/><Relationship Id="rId153" Type="http://schemas.openxmlformats.org/officeDocument/2006/relationships/slide" Target="slides/slide147.xml"/><Relationship Id="rId17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9.wmf"/><Relationship Id="rId1" Type="http://schemas.openxmlformats.org/officeDocument/2006/relationships/image" Target="../media/image3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9.wmf"/><Relationship Id="rId1" Type="http://schemas.openxmlformats.org/officeDocument/2006/relationships/image" Target="../media/image36.wmf"/><Relationship Id="rId4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9.wmf"/><Relationship Id="rId1" Type="http://schemas.openxmlformats.org/officeDocument/2006/relationships/image" Target="../media/image36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1.wmf"/><Relationship Id="rId1" Type="http://schemas.openxmlformats.org/officeDocument/2006/relationships/image" Target="../media/image4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1.wmf"/><Relationship Id="rId1" Type="http://schemas.openxmlformats.org/officeDocument/2006/relationships/image" Target="../media/image4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1.wmf"/><Relationship Id="rId1" Type="http://schemas.openxmlformats.org/officeDocument/2006/relationships/image" Target="../media/image43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3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3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3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3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36.wmf"/><Relationship Id="rId4" Type="http://schemas.openxmlformats.org/officeDocument/2006/relationships/image" Target="../media/image47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3.wmf"/><Relationship Id="rId1" Type="http://schemas.openxmlformats.org/officeDocument/2006/relationships/image" Target="../media/image36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51.wmf"/><Relationship Id="rId1" Type="http://schemas.openxmlformats.org/officeDocument/2006/relationships/image" Target="../media/image48.wmf"/><Relationship Id="rId4" Type="http://schemas.openxmlformats.org/officeDocument/2006/relationships/image" Target="../media/image50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51.wmf"/><Relationship Id="rId1" Type="http://schemas.openxmlformats.org/officeDocument/2006/relationships/image" Target="../media/image48.wmf"/><Relationship Id="rId4" Type="http://schemas.openxmlformats.org/officeDocument/2006/relationships/image" Target="../media/image50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3.wmf"/><Relationship Id="rId1" Type="http://schemas.openxmlformats.org/officeDocument/2006/relationships/image" Target="../media/image36.wmf"/><Relationship Id="rId4" Type="http://schemas.openxmlformats.org/officeDocument/2006/relationships/image" Target="../media/image46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3.wmf"/><Relationship Id="rId1" Type="http://schemas.openxmlformats.org/officeDocument/2006/relationships/image" Target="../media/image36.wmf"/><Relationship Id="rId5" Type="http://schemas.openxmlformats.org/officeDocument/2006/relationships/image" Target="../media/image46.wmf"/><Relationship Id="rId4" Type="http://schemas.openxmlformats.org/officeDocument/2006/relationships/image" Target="../media/image54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3.wmf"/><Relationship Id="rId1" Type="http://schemas.openxmlformats.org/officeDocument/2006/relationships/image" Target="../media/image36.wmf"/><Relationship Id="rId5" Type="http://schemas.openxmlformats.org/officeDocument/2006/relationships/image" Target="../media/image46.wmf"/><Relationship Id="rId4" Type="http://schemas.openxmlformats.org/officeDocument/2006/relationships/image" Target="../media/image54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3.wmf"/><Relationship Id="rId1" Type="http://schemas.openxmlformats.org/officeDocument/2006/relationships/image" Target="../media/image36.wmf"/><Relationship Id="rId5" Type="http://schemas.openxmlformats.org/officeDocument/2006/relationships/image" Target="../media/image46.wmf"/><Relationship Id="rId4" Type="http://schemas.openxmlformats.org/officeDocument/2006/relationships/image" Target="../media/image54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3.wmf"/><Relationship Id="rId1" Type="http://schemas.openxmlformats.org/officeDocument/2006/relationships/image" Target="../media/image36.wmf"/><Relationship Id="rId5" Type="http://schemas.openxmlformats.org/officeDocument/2006/relationships/image" Target="../media/image46.wmf"/><Relationship Id="rId4" Type="http://schemas.openxmlformats.org/officeDocument/2006/relationships/image" Target="../media/image54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8.wmf"/><Relationship Id="rId4" Type="http://schemas.openxmlformats.org/officeDocument/2006/relationships/image" Target="../media/image59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8.wmf"/><Relationship Id="rId5" Type="http://schemas.openxmlformats.org/officeDocument/2006/relationships/image" Target="../media/image59.wmf"/><Relationship Id="rId4" Type="http://schemas.openxmlformats.org/officeDocument/2006/relationships/image" Target="../media/image60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8.wmf"/><Relationship Id="rId5" Type="http://schemas.openxmlformats.org/officeDocument/2006/relationships/image" Target="../media/image59.wmf"/><Relationship Id="rId4" Type="http://schemas.openxmlformats.org/officeDocument/2006/relationships/image" Target="../media/image60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8.wmf"/><Relationship Id="rId5" Type="http://schemas.openxmlformats.org/officeDocument/2006/relationships/image" Target="../media/image59.wmf"/><Relationship Id="rId4" Type="http://schemas.openxmlformats.org/officeDocument/2006/relationships/image" Target="../media/image60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61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4.wmf"/><Relationship Id="rId4" Type="http://schemas.openxmlformats.org/officeDocument/2006/relationships/image" Target="../media/image65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4.wmf"/><Relationship Id="rId4" Type="http://schemas.openxmlformats.org/officeDocument/2006/relationships/image" Target="../media/image65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4.wmf"/><Relationship Id="rId4" Type="http://schemas.openxmlformats.org/officeDocument/2006/relationships/image" Target="../media/image65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5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5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5.wmf"/><Relationship Id="rId4" Type="http://schemas.openxmlformats.org/officeDocument/2006/relationships/image" Target="../media/image80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8.wmf"/><Relationship Id="rId1" Type="http://schemas.openxmlformats.org/officeDocument/2006/relationships/image" Target="../media/image75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5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7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81.wmf"/><Relationship Id="rId1" Type="http://schemas.openxmlformats.org/officeDocument/2006/relationships/image" Target="../media/image77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6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2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1.wmf"/><Relationship Id="rId1" Type="http://schemas.openxmlformats.org/officeDocument/2006/relationships/image" Target="../media/image82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6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2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5" Type="http://schemas.openxmlformats.org/officeDocument/2006/relationships/image" Target="../media/image97.wmf"/><Relationship Id="rId4" Type="http://schemas.openxmlformats.org/officeDocument/2006/relationships/image" Target="../media/image95.wmf"/></Relationships>
</file>

<file path=ppt/drawings/_rels/vmlDrawing7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7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7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E050D57-F754-46BE-8A0C-2EE3A250DB2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CD5C62-98D8-40D9-B8D5-450CF75E21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CD5C62-98D8-40D9-B8D5-450CF75E21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CD5C62-98D8-40D9-B8D5-450CF75E21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CD5C62-98D8-40D9-B8D5-450CF75E21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75E4BD-420E-4C74-812C-315145DF4C5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75E4BD-420E-4C74-812C-315145DF4C5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75E4BD-420E-4C74-812C-315145DF4C5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75E4BD-420E-4C74-812C-315145DF4C5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75E4BD-420E-4C74-812C-315145DF4C5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7A41EE-51CE-42CE-9CB7-7FE63E10BD5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013F295-EA9F-4B06-8CD7-B3621BA1E62B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7A41EE-51CE-42CE-9CB7-7FE63E10BD5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7A41EE-51CE-42CE-9CB7-7FE63E10BD5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7A41EE-51CE-42CE-9CB7-7FE63E10BD5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7A41EE-51CE-42CE-9CB7-7FE63E10BD5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BDBBC0-A3C7-449F-BD7F-B30C3D532E0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51D790-6F93-43CC-A776-C1081041755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0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59BCC0C-90B7-45BE-9DDB-EE0ACD9B6D2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116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075C3C-5BD9-462D-A30F-5F5A5376693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DWD1figEBig.ps</a:t>
            </a: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DWD1figFBig.ps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013F295-EA9F-4B06-8CD7-B3621BA1E62B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DWD1figGBig.ps</a:t>
            </a: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DWD1figHBig.ps</a:t>
            </a: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E4F98C-3FA8-451C-B1EB-F35F95CBB75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51D790-6F93-43CC-A776-C1081041755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51D790-6F93-43CC-A776-C1081041755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51D790-6F93-43CC-A776-C1081041755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51D790-6F93-43CC-A776-C1081041755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51D790-6F93-43CC-A776-C1081041755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F96ABB-9466-4D9F-BA7B-BE71C9512E9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071C7B3-887E-43C0-8816-D6486622B280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F96ABB-9466-4D9F-BA7B-BE71C9512E9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F96ABB-9466-4D9F-BA7B-BE71C9512E9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F96ABB-9466-4D9F-BA7B-BE71C9512E9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3AC7F1-685C-4228-98DA-D7FE08DA418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3AC7F1-685C-4228-98DA-D7FE08DA418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3AC7F1-685C-4228-98DA-D7FE08DA418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70C2A2-B641-44CC-88AB-81C924D843EF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70C2A2-B641-44CC-88AB-81C924D843EF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8E461-F46F-4820-8CB5-64274197616F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8E461-F46F-4820-8CB5-64274197616F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8D5DA57-2AE0-4A25-88B9-668E36298CAA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8E461-F46F-4820-8CB5-64274197616F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8E461-F46F-4820-8CB5-64274197616F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BB707D-EFA9-4DE3-8662-AE5AB8FF798D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BB707D-EFA9-4DE3-8662-AE5AB8FF798D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B1D5F3-025B-4EC4-BD87-5204EDB6EA2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B1D5F3-025B-4EC4-BD87-5204EDB6EA2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B1D5F3-025B-4EC4-BD87-5204EDB6EA2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1A2082-D931-4DB3-80E8-E79AD27A6455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1A2082-D931-4DB3-80E8-E79AD27A6455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1A2082-D931-4DB3-80E8-E79AD27A6455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8002B0C-2EF3-4311-B6DD-A7B7A5FCB752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1A2082-D931-4DB3-80E8-E79AD27A6455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553C52-0E43-4DE5-AE6B-EB2BFCFC368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553C52-0E43-4DE5-AE6B-EB2BFCFC368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553C52-0E43-4DE5-AE6B-EB2BFCFC368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5F2BA1-803B-47C7-8EAF-66E1A186497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4A1BCC-9A84-408D-98B6-469B60FEAA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A9AE17-F08A-4AA0-A60F-0AABAB7DD94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5C09DA-D92F-4FBD-939B-6F3F6D7177F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5C09DA-D92F-4FBD-939B-6F3F6D7177F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5C09DA-D92F-4FBD-939B-6F3F6D7177F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16F832F-23EF-4AA1-B5F9-ACE6C9CF6220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5C09DA-D92F-4FBD-939B-6F3F6D7177F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0430F5-16B3-44D9-97E0-9C72F46488D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0430F5-16B3-44D9-97E0-9C72F46488D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0430F5-16B3-44D9-97E0-9C72F46488D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80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B499621-56A5-4217-91AE-5AF447AB1E9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80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B499621-56A5-4217-91AE-5AF447AB1E9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90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2A6426B-F99F-43FE-ADD8-2ED41BA41D7F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C900CD-0AF6-4FEE-BCB2-915C6BEB621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B2E312F-93B3-4938-B2AE-4A81D79C25F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B2E312F-93B3-4938-B2AE-4A81D79C25F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B2E312F-93B3-4938-B2AE-4A81D79C25F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B2E312F-93B3-4938-B2AE-4A81D79C25F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B2E312F-93B3-4938-B2AE-4A81D79C25F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A82CFA3-49E5-45EA-B418-81C0124BF50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0D22173-1561-4BA2-8631-BAED1022298F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5D41B59-783E-47BA-A94F-2C82D82128E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5D41B59-783E-47BA-A94F-2C82D82128E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5D41B59-783E-47BA-A94F-2C82D82128E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49736D-B5F9-4538-8007-71E0143E9160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5BD4C95-DADD-41E7-B55B-004F3185AC8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52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57859F6-C8EE-4B5A-96C2-61CB4363B12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9AE8239-F570-4346-96C4-7D19BC8FBC7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9AE8239-F570-4346-96C4-7D19BC8FBC7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9AE8239-F570-4346-96C4-7D19BC8FBC7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EC6F968-0EC2-4750-8148-61124CFAB64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EC6F968-0EC2-4750-8148-61124CFAB64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2ED6B72-94E1-40F3-9CE2-B5F8B7D4ABA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B3BE37C-1351-4F17-869A-38A26A8D3E7F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B3BE37C-1351-4F17-869A-38A26A8D3E7F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12D5BC-A776-4F2C-A249-0A80EAA54E9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522D543-9F9F-4C82-B5B9-4BC7618E0545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40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CC1151D-9DC4-43FF-8F3F-BC9500DBA2A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41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CC1151D-9DC4-43FF-8F3F-BC9500DBA2A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42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24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87ACAD-1BC4-425D-B5BA-5149BD89932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43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80CDFF3-D7C4-42D5-8CE0-26555FE309BF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44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80CDFF3-D7C4-42D5-8CE0-26555FE309BF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45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80CDFF3-D7C4-42D5-8CE0-26555FE309BF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46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44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0041023-A160-4D55-8D23-85A62C54D3B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47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44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0041023-A160-4D55-8D23-85A62C54D3B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48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44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0041023-A160-4D55-8D23-85A62C54D3B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49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F97CA6-5DCC-412A-9F85-EAF85980AF8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44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0041023-A160-4D55-8D23-85A62C54D3B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B39FAF8-2CDA-4E9C-AF3C-86CA46CA043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B39FAF8-2CDA-4E9C-AF3C-86CA46CA043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B39FAF8-2CDA-4E9C-AF3C-86CA46CA043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B39FAF8-2CDA-4E9C-AF3C-86CA46CA043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B39FAF8-2CDA-4E9C-AF3C-86CA46CA043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B39FAF8-2CDA-4E9C-AF3C-86CA46CA043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B39FAF8-2CDA-4E9C-AF3C-86CA46CA043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3787D8-D395-4557-A552-91B599DF7EB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3787D8-D395-4557-A552-91B599DF7EB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80CFC2-B0B6-459E-BF60-3AD5C2A0073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3787D8-D395-4557-A552-91B599DF7EB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3787D8-D395-4557-A552-91B599DF7EB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3787D8-D395-4557-A552-91B599DF7EB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E88C1B-A2DF-4BB6-8EEF-04C7A817B61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E88C1B-A2DF-4BB6-8EEF-04C7A817B61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E88C1B-A2DF-4BB6-8EEF-04C7A817B61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77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30F283-D5C1-4E91-AE95-15D516FEF1D7}" type="slidenum">
              <a:rPr lang="en-US" sz="1200">
                <a:solidFill>
                  <a:prstClr val="black"/>
                </a:solidFill>
              </a:rPr>
              <a:pPr algn="r" eaLnBrk="1" hangingPunct="1"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E88C1B-A2DF-4BB6-8EEF-04C7A817B61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E88C1B-A2DF-4BB6-8EEF-04C7A817B61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E88C1B-A2DF-4BB6-8EEF-04C7A817B61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87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81FAAF9-A7D5-48FD-87E4-93D69D1E8693}" type="slidenum">
              <a:rPr lang="en-US" sz="1200">
                <a:solidFill>
                  <a:prstClr val="black"/>
                </a:solidFill>
              </a:rPr>
              <a:pPr algn="r" eaLnBrk="1" hangingPunct="1"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80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81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82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83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84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85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BB762D-23B3-48AF-99A1-FE6E5FAE3C0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BB762D-23B3-48AF-99A1-FE6E5FAE3C0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C27EB1F-1BAC-42D6-B71C-C90452B4F19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88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C27EB1F-1BAC-42D6-B71C-C90452B4F19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89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99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0FD978F-1597-46F1-B25B-1F3309A9FDF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C27EB1F-1BAC-42D6-B71C-C90452B4F19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90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C27EB1F-1BAC-42D6-B71C-C90452B4F19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91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C27EB1F-1BAC-42D6-B71C-C90452B4F19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92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A5B2E2-5D62-4A57-88F2-BCD1CFDFE0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A5B2E2-5D62-4A57-88F2-BCD1CFDFE0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A5B2E2-5D62-4A57-88F2-BCD1CFDFE0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A5B2E2-5D62-4A57-88F2-BCD1CFDFE0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A5B2E2-5D62-4A57-88F2-BCD1CFDFE0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CD5C62-98D8-40D9-B8D5-450CF75E21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CD5C62-98D8-40D9-B8D5-450CF75E21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3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9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9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0C551-2194-435A-98AC-944BFDE5F12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06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B7E40-4783-49D7-BFCD-60F97E1F5C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08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C60CE-78BD-4017-8B99-9E986F5ECF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10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BD87B-21BC-4036-998D-5FC50814ED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75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2620A-3303-46F5-9C98-E0D05A9C65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8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05A20-72BE-43EC-85D9-2933463C70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5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26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6EC0E-BEB5-4CE8-A91B-F8385826E7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03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53261-54DA-4B0A-8946-FF81D0794E1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15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CDFAB-06DB-4095-A722-9D6080F022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36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5920-7244-4C5C-9515-D089121C80A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67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B8F62-AE97-4EBF-805C-AD94B1FD5A1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80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25D12-7B15-494F-830D-97838521972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228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FFF9A-AEF8-4419-BA0D-2060698C6C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96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AC592-AFE7-4A6E-AC86-737C162428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083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D1657-B3DA-423F-B231-E289855732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6C201-BB14-4100-BB34-5300CCB8019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7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F527D-10B8-4D53-8DDA-C073B5851D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14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D6505-33D0-47A7-A94F-92B3566859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54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03054-A977-4A3D-AFDA-1350CA74AE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679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AEA56-AF7C-44D8-8D3D-4FD349A36F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110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23BA-F154-4AE8-A6A9-906E8C53A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1593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DD53B-EF33-42FC-853A-34F420200B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150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5454C-5822-40F2-B515-600AB01529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811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7D83E-CB0E-4361-8B85-BF365F8131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748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2B18A-7DA5-41AA-BCEC-CD1CE15655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63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59D56-32F0-47FC-8E55-9E4F1ECF32E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0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66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3527D-19CC-49FC-B15B-7CA69AE351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719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25809-F6A6-44FB-A7A0-1BB6BA4194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543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C3B82-17A8-4A01-8ECF-9EB752044B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00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34187-DF6C-484C-AB75-7DE10A6D33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527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EFB3F-0D86-4D04-9BBA-91AEF37669C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861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9621F-8633-47BE-87F1-FA6DA1DFB56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00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7181E-3409-4E6E-8C2F-DA44955AA8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128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82BEE-F3A2-4A09-B8EC-004806CE86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533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A21B4-D4C3-4C9D-871F-687AB56B434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411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013D8-C4E8-4E66-A244-3065062D15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3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58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26827-E8D6-47AC-BBA9-9FC58EDCAF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669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6FF9A-CBEC-43E1-BD80-C677356D63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419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B061-0C82-4CA1-AEDB-81395224065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135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176CB-423E-48DF-B26B-96ADFA4311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157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08212-AE63-47BC-BBFD-1EA8964648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646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170FC-7CAD-4550-BDCC-7FC7ADD844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251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A4DA1-2180-4F52-892D-F9774BDD57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02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C1FCE-78EB-45F6-A960-4F010E4A59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794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3E6D0-343A-4DAF-B265-DB5E818B56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260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FC54C-3EEB-4C4A-885E-75C9ADA196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46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73ADB-DBE5-443C-87ED-EED2B878558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124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354A0-EE46-4152-B43E-3204690EF0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208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2928903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450A0-A13E-4004-92B2-78CD9424E8F5}" type="datetimeFigureOut">
              <a:rPr lang="en-US">
                <a:solidFill>
                  <a:srgbClr val="FFFFFF"/>
                </a:solidFill>
              </a:rPr>
              <a:pPr/>
              <a:t>10/4/2012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9D5247-04B6-4E97-A5B5-009A021D6CE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187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C7025-38B0-436D-A96E-8C95B8CDB50D}" type="datetimeFigureOut">
              <a:rPr lang="en-US">
                <a:solidFill>
                  <a:srgbClr val="FFFFFF"/>
                </a:solidFill>
              </a:rPr>
              <a:pPr/>
              <a:t>10/4/2012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DAE7BB-3B40-4BC3-9C3B-CE6A8206D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844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B3E1A9-7B19-4BF0-B828-D1D0E9B95B9D}" type="datetimeFigureOut">
              <a:rPr lang="en-US">
                <a:solidFill>
                  <a:srgbClr val="FFFFFF"/>
                </a:solidFill>
              </a:rPr>
              <a:pPr/>
              <a:t>10/4/2012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6EC80-9E49-41AB-8692-70F862175AE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132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DC417-F38C-4746-9337-5D17062CB9EA}" type="datetimeFigureOut">
              <a:rPr lang="en-US">
                <a:solidFill>
                  <a:srgbClr val="FFFFFF"/>
                </a:solidFill>
              </a:rPr>
              <a:pPr/>
              <a:t>10/4/2012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23D50-3621-4352-B727-7DEDD49C2DC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61120-C5B1-45FC-A56D-ECEB2545389B}" type="datetimeFigureOut">
              <a:rPr lang="en-US">
                <a:solidFill>
                  <a:srgbClr val="FFFFFF"/>
                </a:solidFill>
              </a:rPr>
              <a:pPr/>
              <a:t>10/4/2012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2A8FA1-4DA6-465E-81E6-A7D6B0A59ED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960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3B6DB-97C7-4AB5-B0C2-D737F32014D4}" type="datetimeFigureOut">
              <a:rPr lang="en-US">
                <a:solidFill>
                  <a:srgbClr val="FFFFFF"/>
                </a:solidFill>
              </a:rPr>
              <a:pPr/>
              <a:t>10/4/2012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DDA84-4242-4D76-9C65-5B7054C332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612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23320C-03D1-4787-8209-C3D27774F4D7}" type="datetimeFigureOut">
              <a:rPr lang="en-US">
                <a:solidFill>
                  <a:srgbClr val="FFFFFF"/>
                </a:solidFill>
              </a:rPr>
              <a:pPr/>
              <a:t>10/4/2012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4ACDE3-D195-4446-87CA-E18B47220B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5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539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DFDE9-21A9-4229-9741-E0A8CC508ACF}" type="datetimeFigureOut">
              <a:rPr lang="en-US">
                <a:solidFill>
                  <a:srgbClr val="FFFFFF"/>
                </a:solidFill>
              </a:rPr>
              <a:pPr/>
              <a:t>10/4/2012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10031A-AFE6-4E21-8239-C5248341DBD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810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10F2E-0A65-450C-BFC0-41121971598C}" type="datetimeFigureOut">
              <a:rPr lang="en-US">
                <a:solidFill>
                  <a:srgbClr val="FFFFFF"/>
                </a:solidFill>
              </a:rPr>
              <a:pPr/>
              <a:t>10/4/2012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8A6A3-BDE6-4F5F-9223-4EBBAFA1994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314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759887-12BB-4AB5-AC71-AED2E435C0B1}" type="datetimeFigureOut">
              <a:rPr lang="en-US">
                <a:solidFill>
                  <a:srgbClr val="FFFFFF"/>
                </a:solidFill>
              </a:rPr>
              <a:pPr/>
              <a:t>10/4/2012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35ED5-0921-46BE-8ED6-AF7D55A28E4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328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7F3A5-BD99-4866-BA0F-3136DD08971F}" type="datetimeFigureOut">
              <a:rPr lang="en-US">
                <a:solidFill>
                  <a:srgbClr val="FFFFFF"/>
                </a:solidFill>
              </a:rPr>
              <a:pPr/>
              <a:t>10/4/2012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04A3B1-B3E6-4228-B89D-7F78128F294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441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FBBD75-BFFB-4ABA-8097-AC6533B6D0E8}" type="datetimeFigureOut">
              <a:rPr lang="en-US">
                <a:solidFill>
                  <a:srgbClr val="FFFFFF"/>
                </a:solidFill>
              </a:rPr>
              <a:pPr/>
              <a:t>10/4/2012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53151-2FD7-4547-B266-F6F2B650C4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0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5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4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42197D2-0E80-447B-8F82-603E06776C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589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89ED1BA-2A6B-40EE-90DF-2C4896D529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416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  <p:sldLayoutId id="21474841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13511715-0A23-4248-82AF-E5D425EC44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2557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CFF53A8E-80C6-4FE0-BFCF-ED1C2DA6FF4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728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D2C47BB2-C92E-48E9-9AFB-9086ACF4CAD3}" type="datetimeFigureOut">
              <a:rPr lang="en-US" smtClean="0">
                <a:solidFill>
                  <a:srgbClr val="FFFFFF"/>
                </a:solidFill>
              </a:rPr>
              <a:pPr/>
              <a:t>10/4/2012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1154454B-7533-4FDB-AED3-8312CD0C701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450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3" Type="http://schemas.openxmlformats.org/officeDocument/2006/relationships/notesSlide" Target="../notesSlides/notesSlide100.xml"/><Relationship Id="rId7" Type="http://schemas.openxmlformats.org/officeDocument/2006/relationships/image" Target="../media/image55.wmf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12.bin"/><Relationship Id="rId11" Type="http://schemas.openxmlformats.org/officeDocument/2006/relationships/image" Target="../media/image59.wmf"/><Relationship Id="rId5" Type="http://schemas.openxmlformats.org/officeDocument/2006/relationships/image" Target="../media/image58.wmf"/><Relationship Id="rId10" Type="http://schemas.openxmlformats.org/officeDocument/2006/relationships/oleObject" Target="../embeddings/oleObject114.bin"/><Relationship Id="rId4" Type="http://schemas.openxmlformats.org/officeDocument/2006/relationships/oleObject" Target="../embeddings/oleObject111.bin"/><Relationship Id="rId9" Type="http://schemas.openxmlformats.org/officeDocument/2006/relationships/image" Target="../media/image56.wmf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13" Type="http://schemas.openxmlformats.org/officeDocument/2006/relationships/image" Target="../media/image59.wmf"/><Relationship Id="rId3" Type="http://schemas.openxmlformats.org/officeDocument/2006/relationships/notesSlide" Target="../notesSlides/notesSlide101.xml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119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16.bin"/><Relationship Id="rId11" Type="http://schemas.openxmlformats.org/officeDocument/2006/relationships/image" Target="../media/image60.wmf"/><Relationship Id="rId5" Type="http://schemas.openxmlformats.org/officeDocument/2006/relationships/image" Target="../media/image58.wmf"/><Relationship Id="rId10" Type="http://schemas.openxmlformats.org/officeDocument/2006/relationships/oleObject" Target="../embeddings/oleObject118.bin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56.wmf"/><Relationship Id="rId14" Type="http://schemas.openxmlformats.org/officeDocument/2006/relationships/image" Target="../media/image57.wmf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13" Type="http://schemas.openxmlformats.org/officeDocument/2006/relationships/image" Target="../media/image59.wmf"/><Relationship Id="rId3" Type="http://schemas.openxmlformats.org/officeDocument/2006/relationships/notesSlide" Target="../notesSlides/notesSlide102.xml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124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21.bin"/><Relationship Id="rId11" Type="http://schemas.openxmlformats.org/officeDocument/2006/relationships/image" Target="../media/image60.wmf"/><Relationship Id="rId5" Type="http://schemas.openxmlformats.org/officeDocument/2006/relationships/image" Target="../media/image58.wmf"/><Relationship Id="rId10" Type="http://schemas.openxmlformats.org/officeDocument/2006/relationships/oleObject" Target="../embeddings/oleObject123.bin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56.wmf"/><Relationship Id="rId14" Type="http://schemas.openxmlformats.org/officeDocument/2006/relationships/image" Target="../media/image57.wmf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13" Type="http://schemas.openxmlformats.org/officeDocument/2006/relationships/image" Target="../media/image59.wmf"/><Relationship Id="rId3" Type="http://schemas.openxmlformats.org/officeDocument/2006/relationships/notesSlide" Target="../notesSlides/notesSlide103.xml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129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26.bin"/><Relationship Id="rId11" Type="http://schemas.openxmlformats.org/officeDocument/2006/relationships/image" Target="../media/image60.wmf"/><Relationship Id="rId5" Type="http://schemas.openxmlformats.org/officeDocument/2006/relationships/image" Target="../media/image58.wmf"/><Relationship Id="rId10" Type="http://schemas.openxmlformats.org/officeDocument/2006/relationships/oleObject" Target="../embeddings/oleObject128.bin"/><Relationship Id="rId4" Type="http://schemas.openxmlformats.org/officeDocument/2006/relationships/oleObject" Target="../embeddings/oleObject125.bin"/><Relationship Id="rId9" Type="http://schemas.openxmlformats.org/officeDocument/2006/relationships/image" Target="../media/image56.wmf"/><Relationship Id="rId14" Type="http://schemas.openxmlformats.org/officeDocument/2006/relationships/image" Target="../media/image57.wmf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1.bin"/><Relationship Id="rId3" Type="http://schemas.openxmlformats.org/officeDocument/2006/relationships/video" Target="../media/media1.avi"/><Relationship Id="rId7" Type="http://schemas.openxmlformats.org/officeDocument/2006/relationships/image" Target="../media/image61.wmf"/><Relationship Id="rId12" Type="http://schemas.openxmlformats.org/officeDocument/2006/relationships/image" Target="../media/image63.png"/><Relationship Id="rId2" Type="http://schemas.microsoft.com/office/2007/relationships/media" Target="../media/media1.avi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30.bin"/><Relationship Id="rId11" Type="http://schemas.openxmlformats.org/officeDocument/2006/relationships/image" Target="../media/image56.wmf"/><Relationship Id="rId5" Type="http://schemas.openxmlformats.org/officeDocument/2006/relationships/notesSlide" Target="../notesSlides/notesSlide104.xml"/><Relationship Id="rId10" Type="http://schemas.openxmlformats.org/officeDocument/2006/relationships/oleObject" Target="../embeddings/oleObject132.bin"/><Relationship Id="rId4" Type="http://schemas.openxmlformats.org/officeDocument/2006/relationships/slideLayout" Target="../slideLayouts/slideLayout57.xml"/><Relationship Id="rId9" Type="http://schemas.openxmlformats.org/officeDocument/2006/relationships/image" Target="../media/image55.wmf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13" Type="http://schemas.openxmlformats.org/officeDocument/2006/relationships/image" Target="../media/image64.wmf"/><Relationship Id="rId3" Type="http://schemas.openxmlformats.org/officeDocument/2006/relationships/video" Target="../media/media1.avi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136.bin"/><Relationship Id="rId2" Type="http://schemas.microsoft.com/office/2007/relationships/media" Target="../media/media1.avi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33.bin"/><Relationship Id="rId11" Type="http://schemas.openxmlformats.org/officeDocument/2006/relationships/image" Target="../media/image56.wmf"/><Relationship Id="rId5" Type="http://schemas.openxmlformats.org/officeDocument/2006/relationships/notesSlide" Target="../notesSlides/notesSlide105.xml"/><Relationship Id="rId10" Type="http://schemas.openxmlformats.org/officeDocument/2006/relationships/oleObject" Target="../embeddings/oleObject135.bin"/><Relationship Id="rId4" Type="http://schemas.openxmlformats.org/officeDocument/2006/relationships/slideLayout" Target="../slideLayouts/slideLayout57.xml"/><Relationship Id="rId9" Type="http://schemas.openxmlformats.org/officeDocument/2006/relationships/image" Target="../media/image55.wmf"/><Relationship Id="rId14" Type="http://schemas.openxmlformats.org/officeDocument/2006/relationships/image" Target="../media/image63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13" Type="http://schemas.openxmlformats.org/officeDocument/2006/relationships/image" Target="../media/image65.wmf"/><Relationship Id="rId18" Type="http://schemas.openxmlformats.org/officeDocument/2006/relationships/image" Target="../media/image63.png"/><Relationship Id="rId3" Type="http://schemas.openxmlformats.org/officeDocument/2006/relationships/video" Target="../media/media1.avi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140.bin"/><Relationship Id="rId17" Type="http://schemas.openxmlformats.org/officeDocument/2006/relationships/image" Target="../media/image66.wmf"/><Relationship Id="rId2" Type="http://schemas.microsoft.com/office/2007/relationships/media" Target="../media/media1.avi"/><Relationship Id="rId16" Type="http://schemas.openxmlformats.org/officeDocument/2006/relationships/oleObject" Target="../embeddings/oleObject142.bin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37.bin"/><Relationship Id="rId11" Type="http://schemas.openxmlformats.org/officeDocument/2006/relationships/image" Target="../media/image56.wmf"/><Relationship Id="rId5" Type="http://schemas.openxmlformats.org/officeDocument/2006/relationships/notesSlide" Target="../notesSlides/notesSlide106.xml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139.bin"/><Relationship Id="rId4" Type="http://schemas.openxmlformats.org/officeDocument/2006/relationships/slideLayout" Target="../slideLayouts/slideLayout57.xml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141.bin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13" Type="http://schemas.openxmlformats.org/officeDocument/2006/relationships/image" Target="../media/image65.wmf"/><Relationship Id="rId18" Type="http://schemas.openxmlformats.org/officeDocument/2006/relationships/image" Target="../media/image63.png"/><Relationship Id="rId3" Type="http://schemas.openxmlformats.org/officeDocument/2006/relationships/video" Target="../media/media1.avi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146.bin"/><Relationship Id="rId17" Type="http://schemas.openxmlformats.org/officeDocument/2006/relationships/image" Target="../media/image66.wmf"/><Relationship Id="rId2" Type="http://schemas.microsoft.com/office/2007/relationships/media" Target="../media/media1.avi"/><Relationship Id="rId16" Type="http://schemas.openxmlformats.org/officeDocument/2006/relationships/oleObject" Target="../embeddings/oleObject148.bin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43.bin"/><Relationship Id="rId11" Type="http://schemas.openxmlformats.org/officeDocument/2006/relationships/image" Target="../media/image56.wmf"/><Relationship Id="rId5" Type="http://schemas.openxmlformats.org/officeDocument/2006/relationships/notesSlide" Target="../notesSlides/notesSlide107.xml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145.bin"/><Relationship Id="rId4" Type="http://schemas.openxmlformats.org/officeDocument/2006/relationships/slideLayout" Target="../slideLayouts/slideLayout57.xml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147.bin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0.bin"/><Relationship Id="rId13" Type="http://schemas.openxmlformats.org/officeDocument/2006/relationships/image" Target="../media/image65.wmf"/><Relationship Id="rId18" Type="http://schemas.openxmlformats.org/officeDocument/2006/relationships/image" Target="../media/image63.png"/><Relationship Id="rId3" Type="http://schemas.openxmlformats.org/officeDocument/2006/relationships/video" Target="../media/media1.avi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152.bin"/><Relationship Id="rId17" Type="http://schemas.openxmlformats.org/officeDocument/2006/relationships/image" Target="../media/image66.wmf"/><Relationship Id="rId2" Type="http://schemas.microsoft.com/office/2007/relationships/media" Target="../media/media1.avi"/><Relationship Id="rId16" Type="http://schemas.openxmlformats.org/officeDocument/2006/relationships/oleObject" Target="../embeddings/oleObject154.bin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149.bin"/><Relationship Id="rId11" Type="http://schemas.openxmlformats.org/officeDocument/2006/relationships/image" Target="../media/image56.wmf"/><Relationship Id="rId5" Type="http://schemas.openxmlformats.org/officeDocument/2006/relationships/notesSlide" Target="../notesSlides/notesSlide108.xml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151.bin"/><Relationship Id="rId4" Type="http://schemas.openxmlformats.org/officeDocument/2006/relationships/slideLayout" Target="../slideLayouts/slideLayout57.xml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153.bin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5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5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5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5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5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5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69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7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156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155.bin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6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6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6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6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69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5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5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5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5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5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5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5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2.xml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74.wmf"/><Relationship Id="rId4" Type="http://schemas.openxmlformats.org/officeDocument/2006/relationships/oleObject" Target="../embeddings/oleObject157.bin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62.xml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3" Type="http://schemas.openxmlformats.org/officeDocument/2006/relationships/notesSlide" Target="../notesSlides/notesSlide134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59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158.bin"/><Relationship Id="rId9" Type="http://schemas.openxmlformats.org/officeDocument/2006/relationships/image" Target="../media/image77.wmf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3.bin"/><Relationship Id="rId3" Type="http://schemas.openxmlformats.org/officeDocument/2006/relationships/notesSlide" Target="../notesSlides/notesSlide135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162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161.bin"/><Relationship Id="rId9" Type="http://schemas.openxmlformats.org/officeDocument/2006/relationships/image" Target="../media/image77.wmf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6.xml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164.bin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7.xml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165.bin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8.xml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167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166.bin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0.bin"/><Relationship Id="rId3" Type="http://schemas.openxmlformats.org/officeDocument/2006/relationships/notesSlide" Target="../notesSlides/notesSlide139.xml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169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168.bin"/><Relationship Id="rId9" Type="http://schemas.openxmlformats.org/officeDocument/2006/relationships/image" Target="../media/image7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3.bin"/><Relationship Id="rId3" Type="http://schemas.openxmlformats.org/officeDocument/2006/relationships/notesSlide" Target="../notesSlides/notesSlide140.xml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172.bin"/><Relationship Id="rId11" Type="http://schemas.openxmlformats.org/officeDocument/2006/relationships/image" Target="../media/image80.wmf"/><Relationship Id="rId5" Type="http://schemas.openxmlformats.org/officeDocument/2006/relationships/image" Target="../media/image75.wmf"/><Relationship Id="rId10" Type="http://schemas.openxmlformats.org/officeDocument/2006/relationships/oleObject" Target="../embeddings/oleObject174.bin"/><Relationship Id="rId4" Type="http://schemas.openxmlformats.org/officeDocument/2006/relationships/oleObject" Target="../embeddings/oleObject171.bin"/><Relationship Id="rId9" Type="http://schemas.openxmlformats.org/officeDocument/2006/relationships/image" Target="../media/image79.wmf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7.bin"/><Relationship Id="rId13" Type="http://schemas.openxmlformats.org/officeDocument/2006/relationships/image" Target="../media/image80.wmf"/><Relationship Id="rId3" Type="http://schemas.openxmlformats.org/officeDocument/2006/relationships/notesSlide" Target="../notesSlides/notesSlide141.xml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179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176.bin"/><Relationship Id="rId11" Type="http://schemas.openxmlformats.org/officeDocument/2006/relationships/image" Target="../media/image79.wmf"/><Relationship Id="rId5" Type="http://schemas.openxmlformats.org/officeDocument/2006/relationships/image" Target="../media/image75.wmf"/><Relationship Id="rId10" Type="http://schemas.openxmlformats.org/officeDocument/2006/relationships/oleObject" Target="../embeddings/oleObject178.bin"/><Relationship Id="rId4" Type="http://schemas.openxmlformats.org/officeDocument/2006/relationships/oleObject" Target="../embeddings/oleObject175.bin"/><Relationship Id="rId9" Type="http://schemas.openxmlformats.org/officeDocument/2006/relationships/image" Target="../media/image77.wmf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2.xml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181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180.bin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4.bin"/><Relationship Id="rId3" Type="http://schemas.openxmlformats.org/officeDocument/2006/relationships/notesSlide" Target="../notesSlides/notesSlide143.xml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183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182.bin"/><Relationship Id="rId9" Type="http://schemas.openxmlformats.org/officeDocument/2006/relationships/image" Target="../media/image48.wmf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4.xml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81.wmf"/><Relationship Id="rId4" Type="http://schemas.openxmlformats.org/officeDocument/2006/relationships/oleObject" Target="../embeddings/oleObject185.bin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5.xml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187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186.bin"/></Relationships>
</file>

<file path=ppt/slides/_rels/slide1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0.bin"/><Relationship Id="rId3" Type="http://schemas.openxmlformats.org/officeDocument/2006/relationships/notesSlide" Target="../notesSlides/notesSlide146.xml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189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188.bin"/><Relationship Id="rId9" Type="http://schemas.openxmlformats.org/officeDocument/2006/relationships/image" Target="../media/image83.wmf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7.xml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82.wmf"/><Relationship Id="rId4" Type="http://schemas.openxmlformats.org/officeDocument/2006/relationships/oleObject" Target="../embeddings/oleObject191.bin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8.xml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82.wmf"/><Relationship Id="rId4" Type="http://schemas.openxmlformats.org/officeDocument/2006/relationships/oleObject" Target="../embeddings/oleObject192.bin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9.xml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82.wmf"/><Relationship Id="rId4" Type="http://schemas.openxmlformats.org/officeDocument/2006/relationships/oleObject" Target="../embeddings/oleObject19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0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195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194.bin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57.xml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8.bin"/><Relationship Id="rId3" Type="http://schemas.openxmlformats.org/officeDocument/2006/relationships/notesSlide" Target="../notesSlides/notesSlide152.xml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197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196.bin"/><Relationship Id="rId9" Type="http://schemas.openxmlformats.org/officeDocument/2006/relationships/image" Target="../media/image87.wmf"/></Relationships>
</file>

<file path=ppt/slides/_rels/slide1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1.bin"/><Relationship Id="rId13" Type="http://schemas.openxmlformats.org/officeDocument/2006/relationships/image" Target="../media/image89.wmf"/><Relationship Id="rId3" Type="http://schemas.openxmlformats.org/officeDocument/2006/relationships/notesSlide" Target="../notesSlides/notesSlide153.xml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203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200.bin"/><Relationship Id="rId11" Type="http://schemas.openxmlformats.org/officeDocument/2006/relationships/image" Target="../media/image88.wmf"/><Relationship Id="rId5" Type="http://schemas.openxmlformats.org/officeDocument/2006/relationships/image" Target="../media/image85.wmf"/><Relationship Id="rId10" Type="http://schemas.openxmlformats.org/officeDocument/2006/relationships/oleObject" Target="../embeddings/oleObject202.bin"/><Relationship Id="rId4" Type="http://schemas.openxmlformats.org/officeDocument/2006/relationships/oleObject" Target="../embeddings/oleObject199.bin"/><Relationship Id="rId9" Type="http://schemas.openxmlformats.org/officeDocument/2006/relationships/image" Target="../media/image87.wmf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57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57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5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5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57.xml"/></Relationships>
</file>

<file path=ppt/slides/_rels/slide1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6.bin"/><Relationship Id="rId3" Type="http://schemas.openxmlformats.org/officeDocument/2006/relationships/notesSlide" Target="../notesSlides/notesSlide159.xml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70.vml"/><Relationship Id="rId6" Type="http://schemas.openxmlformats.org/officeDocument/2006/relationships/oleObject" Target="../embeddings/oleObject205.bin"/><Relationship Id="rId5" Type="http://schemas.openxmlformats.org/officeDocument/2006/relationships/image" Target="../media/image93.wmf"/><Relationship Id="rId10" Type="http://schemas.openxmlformats.org/officeDocument/2006/relationships/image" Target="../media/image95.wmf"/><Relationship Id="rId4" Type="http://schemas.openxmlformats.org/officeDocument/2006/relationships/oleObject" Target="../embeddings/oleObject204.bin"/><Relationship Id="rId9" Type="http://schemas.openxmlformats.org/officeDocument/2006/relationships/oleObject" Target="../embeddings/oleObject20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1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0.bin"/><Relationship Id="rId13" Type="http://schemas.openxmlformats.org/officeDocument/2006/relationships/oleObject" Target="../embeddings/oleObject213.bin"/><Relationship Id="rId3" Type="http://schemas.openxmlformats.org/officeDocument/2006/relationships/notesSlide" Target="../notesSlides/notesSlide160.xml"/><Relationship Id="rId7" Type="http://schemas.openxmlformats.org/officeDocument/2006/relationships/image" Target="../media/image94.wmf"/><Relationship Id="rId12" Type="http://schemas.openxmlformats.org/officeDocument/2006/relationships/image" Target="../media/image95.wmf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71.vml"/><Relationship Id="rId6" Type="http://schemas.openxmlformats.org/officeDocument/2006/relationships/oleObject" Target="../embeddings/oleObject209.bin"/><Relationship Id="rId11" Type="http://schemas.openxmlformats.org/officeDocument/2006/relationships/oleObject" Target="../embeddings/oleObject212.bin"/><Relationship Id="rId5" Type="http://schemas.openxmlformats.org/officeDocument/2006/relationships/image" Target="../media/image93.wmf"/><Relationship Id="rId10" Type="http://schemas.openxmlformats.org/officeDocument/2006/relationships/image" Target="../media/image96.wmf"/><Relationship Id="rId4" Type="http://schemas.openxmlformats.org/officeDocument/2006/relationships/oleObject" Target="../embeddings/oleObject208.bin"/><Relationship Id="rId9" Type="http://schemas.openxmlformats.org/officeDocument/2006/relationships/oleObject" Target="../embeddings/oleObject211.bin"/><Relationship Id="rId14" Type="http://schemas.openxmlformats.org/officeDocument/2006/relationships/image" Target="../media/image97.wmf"/></Relationships>
</file>

<file path=ppt/slides/_rels/slide1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6.bin"/><Relationship Id="rId3" Type="http://schemas.openxmlformats.org/officeDocument/2006/relationships/notesSlide" Target="../notesSlides/notesSlide161.xml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72.vml"/><Relationship Id="rId6" Type="http://schemas.openxmlformats.org/officeDocument/2006/relationships/oleObject" Target="../embeddings/oleObject215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214.bin"/><Relationship Id="rId9" Type="http://schemas.openxmlformats.org/officeDocument/2006/relationships/image" Target="../media/image98.wmf"/></Relationships>
</file>

<file path=ppt/slides/_rels/slide1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9.bin"/><Relationship Id="rId3" Type="http://schemas.openxmlformats.org/officeDocument/2006/relationships/notesSlide" Target="../notesSlides/notesSlide162.xml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218.bin"/><Relationship Id="rId11" Type="http://schemas.openxmlformats.org/officeDocument/2006/relationships/oleObject" Target="../embeddings/oleObject221.bin"/><Relationship Id="rId5" Type="http://schemas.openxmlformats.org/officeDocument/2006/relationships/image" Target="../media/image85.wmf"/><Relationship Id="rId10" Type="http://schemas.openxmlformats.org/officeDocument/2006/relationships/oleObject" Target="../embeddings/oleObject220.bin"/><Relationship Id="rId4" Type="http://schemas.openxmlformats.org/officeDocument/2006/relationships/oleObject" Target="../embeddings/oleObject217.bin"/><Relationship Id="rId9" Type="http://schemas.openxmlformats.org/officeDocument/2006/relationships/image" Target="../media/image98.wmf"/></Relationships>
</file>

<file path=ppt/slides/_rels/slide1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4.bin"/><Relationship Id="rId3" Type="http://schemas.openxmlformats.org/officeDocument/2006/relationships/notesSlide" Target="../notesSlides/notesSlide163.xml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74.vml"/><Relationship Id="rId6" Type="http://schemas.openxmlformats.org/officeDocument/2006/relationships/oleObject" Target="../embeddings/oleObject223.bin"/><Relationship Id="rId11" Type="http://schemas.openxmlformats.org/officeDocument/2006/relationships/oleObject" Target="../embeddings/oleObject226.bin"/><Relationship Id="rId5" Type="http://schemas.openxmlformats.org/officeDocument/2006/relationships/image" Target="../media/image85.wmf"/><Relationship Id="rId10" Type="http://schemas.openxmlformats.org/officeDocument/2006/relationships/oleObject" Target="../embeddings/oleObject225.bin"/><Relationship Id="rId4" Type="http://schemas.openxmlformats.org/officeDocument/2006/relationships/oleObject" Target="../embeddings/oleObject222.bin"/><Relationship Id="rId9" Type="http://schemas.openxmlformats.org/officeDocument/2006/relationships/image" Target="../media/image9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8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0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8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9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0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1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2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3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6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4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5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6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notesSlide" Target="../notesSlides/notesSlide69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3.bin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70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7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0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7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1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37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73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4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74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4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44.w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5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4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5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5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51.bin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notesSlide" Target="../notesSlides/notesSlide83.xml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0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notesSlide" Target="../notesSlides/notesSlide84.xml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1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notesSlide" Target="../notesSlides/notesSlide85.xml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2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notesSlide" Target="../notesSlides/notesSlide86.xml"/><Relationship Id="rId7" Type="http://schemas.openxmlformats.org/officeDocument/2006/relationships/image" Target="../media/image45.wmf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60.bin"/><Relationship Id="rId11" Type="http://schemas.openxmlformats.org/officeDocument/2006/relationships/oleObject" Target="../embeddings/oleObject63.bin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46.wm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46.wmf"/><Relationship Id="rId3" Type="http://schemas.openxmlformats.org/officeDocument/2006/relationships/notesSlide" Target="../notesSlides/notesSlide87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68.bin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7.wmf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48.wmf"/><Relationship Id="rId5" Type="http://schemas.openxmlformats.org/officeDocument/2006/relationships/image" Target="../media/image36.wmf"/><Relationship Id="rId15" Type="http://schemas.openxmlformats.org/officeDocument/2006/relationships/oleObject" Target="../embeddings/oleObject70.bin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69.bin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notesSlide" Target="../notesSlides/notesSlide88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71.bin"/><Relationship Id="rId9" Type="http://schemas.openxmlformats.org/officeDocument/2006/relationships/image" Target="../media/image50.w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notesSlide" Target="../notesSlides/notesSlide89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50.wmf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77.bin"/><Relationship Id="rId4" Type="http://schemas.openxmlformats.org/officeDocument/2006/relationships/oleObject" Target="../embeddings/oleObject74.bin"/><Relationship Id="rId9" Type="http://schemas.openxmlformats.org/officeDocument/2006/relationships/image" Target="../media/image4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6.wmf"/><Relationship Id="rId4" Type="http://schemas.openxmlformats.org/officeDocument/2006/relationships/image" Target="../media/image88.png"/><Relationship Id="rId9" Type="http://schemas.openxmlformats.org/officeDocument/2006/relationships/oleObject" Target="../embeddings/oleObject17.bin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notesSlide" Target="../notesSlides/notesSlide90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50.wmf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8.bin"/><Relationship Id="rId9" Type="http://schemas.openxmlformats.org/officeDocument/2006/relationships/image" Target="../media/image49.wmf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5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57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61.png"/><Relationship Id="rId3" Type="http://schemas.openxmlformats.org/officeDocument/2006/relationships/notesSlide" Target="../notesSlides/notesSlide93.xml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45.wmf"/><Relationship Id="rId4" Type="http://schemas.openxmlformats.org/officeDocument/2006/relationships/image" Target="../media/image53.png"/><Relationship Id="rId9" Type="http://schemas.openxmlformats.org/officeDocument/2006/relationships/oleObject" Target="../embeddings/oleObject84.bin"/><Relationship Id="rId14" Type="http://schemas.openxmlformats.org/officeDocument/2006/relationships/image" Target="../media/image62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image" Target="../media/image46.wmf"/><Relationship Id="rId3" Type="http://schemas.openxmlformats.org/officeDocument/2006/relationships/notesSlide" Target="../notesSlides/notesSlide94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90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54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89.bin"/><Relationship Id="rId4" Type="http://schemas.openxmlformats.org/officeDocument/2006/relationships/oleObject" Target="../embeddings/oleObject86.bin"/><Relationship Id="rId9" Type="http://schemas.openxmlformats.org/officeDocument/2006/relationships/image" Target="../media/image45.wmf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46.wmf"/><Relationship Id="rId3" Type="http://schemas.openxmlformats.org/officeDocument/2006/relationships/notesSlide" Target="../notesSlides/notesSlide95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95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54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94.bin"/><Relationship Id="rId4" Type="http://schemas.openxmlformats.org/officeDocument/2006/relationships/oleObject" Target="../embeddings/oleObject91.bin"/><Relationship Id="rId9" Type="http://schemas.openxmlformats.org/officeDocument/2006/relationships/image" Target="../media/image45.wmf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13" Type="http://schemas.openxmlformats.org/officeDocument/2006/relationships/image" Target="../media/image46.wmf"/><Relationship Id="rId3" Type="http://schemas.openxmlformats.org/officeDocument/2006/relationships/notesSlide" Target="../notesSlides/notesSlide96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100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97.bin"/><Relationship Id="rId11" Type="http://schemas.openxmlformats.org/officeDocument/2006/relationships/image" Target="../media/image54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99.bin"/><Relationship Id="rId4" Type="http://schemas.openxmlformats.org/officeDocument/2006/relationships/oleObject" Target="../embeddings/oleObject96.bin"/><Relationship Id="rId9" Type="http://schemas.openxmlformats.org/officeDocument/2006/relationships/image" Target="../media/image45.wmf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13" Type="http://schemas.openxmlformats.org/officeDocument/2006/relationships/image" Target="../media/image46.wmf"/><Relationship Id="rId3" Type="http://schemas.openxmlformats.org/officeDocument/2006/relationships/notesSlide" Target="../notesSlides/notesSlide97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105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02.bin"/><Relationship Id="rId11" Type="http://schemas.openxmlformats.org/officeDocument/2006/relationships/image" Target="../media/image54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104.bin"/><Relationship Id="rId4" Type="http://schemas.openxmlformats.org/officeDocument/2006/relationships/oleObject" Target="../embeddings/oleObject101.bin"/><Relationship Id="rId9" Type="http://schemas.openxmlformats.org/officeDocument/2006/relationships/image" Target="../media/image45.wmf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notesSlide" Target="../notesSlides/notesSlide98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106.bin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3" Type="http://schemas.openxmlformats.org/officeDocument/2006/relationships/notesSlide" Target="../notesSlides/notesSlide99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09.bin"/><Relationship Id="rId5" Type="http://schemas.openxmlformats.org/officeDocument/2006/relationships/image" Target="../media/image58.wmf"/><Relationship Id="rId10" Type="http://schemas.openxmlformats.org/officeDocument/2006/relationships/image" Target="../media/image57.wmf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5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smtClean="0"/>
              <a:t>Statistics – O. R. 891</a:t>
            </a:r>
            <a:br>
              <a:rPr lang="en-US" smtClean="0"/>
            </a:br>
            <a:r>
              <a:rPr lang="en-US" smtClean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J. S. </a:t>
            </a:r>
            <a:r>
              <a:rPr lang="en-US" dirty="0" err="1" smtClean="0"/>
              <a:t>Marron</a:t>
            </a: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University of North Carolina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447800"/>
            <a:ext cx="7467600" cy="5275263"/>
          </a:xfr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  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Mesh-Image View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Decomposition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Into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Modes of</a:t>
            </a:r>
          </a:p>
          <a:p>
            <a:pPr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Variation</a:t>
            </a:r>
          </a:p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x Gauss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x Gauss</a:t>
            </a:r>
          </a:p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Parab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x Gauss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Cubic x Gauss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57600" y="5334000"/>
            <a:ext cx="3429000" cy="228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657600" y="4114800"/>
            <a:ext cx="3276600" cy="1219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84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Asy’s: Geometrical Represent’n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4343400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Assume 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                                    ,  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let 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Study Subspace Generated by Data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err="1" smtClean="0">
                <a:solidFill>
                  <a:schemeClr val="bg2"/>
                </a:solidFill>
                <a:latin typeface="Arial" charset="0"/>
              </a:rPr>
              <a:t>Hyperplane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through 0,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        of	dimension 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Points are “nearly equidistant to 	0”,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        &amp;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</a:rPr>
              <a:t>dist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819400" y="2667000"/>
          <a:ext cx="28733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0" name="Equation" r:id="rId4" imgW="126720" imgH="139680" progId="Equation.3">
                  <p:embed/>
                </p:oleObj>
              </mc:Choice>
              <mc:Fallback>
                <p:oleObj name="Equation" r:id="rId4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667000"/>
                        <a:ext cx="287338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06466453"/>
              </p:ext>
            </p:extLst>
          </p:nvPr>
        </p:nvGraphicFramePr>
        <p:xfrm>
          <a:off x="4495800" y="1458912"/>
          <a:ext cx="914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1" name="Equation" r:id="rId6" imgW="876240" imgH="279360" progId="Equation.3">
                  <p:embed/>
                </p:oleObj>
              </mc:Choice>
              <mc:Fallback>
                <p:oleObj name="Equation" r:id="rId6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458912"/>
                        <a:ext cx="9144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1600200" y="1371600"/>
          <a:ext cx="22860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2" name="Equation" r:id="rId8" imgW="2527200" imgH="380880" progId="Equation.3">
                  <p:embed/>
                </p:oleObj>
              </mc:Choice>
              <mc:Fallback>
                <p:oleObj name="Equation" r:id="rId8" imgW="2527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371600"/>
                        <a:ext cx="22860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8"/>
          <p:cNvGraphicFramePr>
            <a:graphicFrameLocks noChangeAspect="1"/>
          </p:cNvGraphicFramePr>
          <p:nvPr/>
        </p:nvGraphicFramePr>
        <p:xfrm>
          <a:off x="2057400" y="3352800"/>
          <a:ext cx="3730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3" name="Equation" r:id="rId10" imgW="444240" imgH="342720" progId="Equation.3">
                  <p:embed/>
                </p:oleObj>
              </mc:Choice>
              <mc:Fallback>
                <p:oleObj name="Equation" r:id="rId10" imgW="4442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352800"/>
                        <a:ext cx="3730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Hall, Marron &amp; Neeman (2005)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514600" y="2971800"/>
            <a:ext cx="51816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4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Asy’s: Geometrical Represent’n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4343400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Assume 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                                    ,  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let 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Study Subspace Generated by Data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err="1" smtClean="0">
                <a:solidFill>
                  <a:schemeClr val="bg2"/>
                </a:solidFill>
                <a:latin typeface="Arial" charset="0"/>
              </a:rPr>
              <a:t>Hyperplane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through 0,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        of	dimension 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Points are “nearly equidistant to 	0”,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        &amp;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</a:rPr>
              <a:t>dist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i="1" dirty="0" smtClean="0">
                <a:solidFill>
                  <a:schemeClr val="bg2"/>
                </a:solidFill>
                <a:latin typeface="Arial" charset="0"/>
              </a:rPr>
              <a:t>Within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plane, can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“rotate  towards           Unit Simplex”</a:t>
            </a:r>
            <a:endParaRPr lang="en-US" sz="2000" i="1" dirty="0" smtClean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819400" y="2667000"/>
          <a:ext cx="28733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9" name="Equation" r:id="rId4" imgW="126720" imgH="139680" progId="Equation.3">
                  <p:embed/>
                </p:oleObj>
              </mc:Choice>
              <mc:Fallback>
                <p:oleObj name="Equation" r:id="rId4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667000"/>
                        <a:ext cx="287338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72340414"/>
              </p:ext>
            </p:extLst>
          </p:nvPr>
        </p:nvGraphicFramePr>
        <p:xfrm>
          <a:off x="4495800" y="1458912"/>
          <a:ext cx="914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0" name="Equation" r:id="rId6" imgW="876240" imgH="279360" progId="Equation.3">
                  <p:embed/>
                </p:oleObj>
              </mc:Choice>
              <mc:Fallback>
                <p:oleObj name="Equation" r:id="rId6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458912"/>
                        <a:ext cx="9144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1600200" y="1371600"/>
          <a:ext cx="22860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1" name="Equation" r:id="rId8" imgW="2527200" imgH="380880" progId="Equation.3">
                  <p:embed/>
                </p:oleObj>
              </mc:Choice>
              <mc:Fallback>
                <p:oleObj name="Equation" r:id="rId8" imgW="2527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371600"/>
                        <a:ext cx="22860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7"/>
          <p:cNvGraphicFramePr>
            <a:graphicFrameLocks noChangeAspect="1"/>
          </p:cNvGraphicFramePr>
          <p:nvPr/>
        </p:nvGraphicFramePr>
        <p:xfrm>
          <a:off x="2438400" y="4191000"/>
          <a:ext cx="685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2" name="Equation" r:id="rId10" imgW="647640" imgH="342720" progId="Equation.3">
                  <p:embed/>
                </p:oleObj>
              </mc:Choice>
              <mc:Fallback>
                <p:oleObj name="Equation" r:id="rId10" imgW="6476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191000"/>
                        <a:ext cx="6858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8"/>
          <p:cNvGraphicFramePr>
            <a:graphicFrameLocks noChangeAspect="1"/>
          </p:cNvGraphicFramePr>
          <p:nvPr/>
        </p:nvGraphicFramePr>
        <p:xfrm>
          <a:off x="2057400" y="3352800"/>
          <a:ext cx="3730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3" name="Equation" r:id="rId12" imgW="444240" imgH="342720" progId="Equation.3">
                  <p:embed/>
                </p:oleObj>
              </mc:Choice>
              <mc:Fallback>
                <p:oleObj name="Equation" r:id="rId12" imgW="4442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352800"/>
                        <a:ext cx="3730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Hall, Marron &amp; Neeman (2005)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248400" y="4495800"/>
            <a:ext cx="15240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2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Asy’s: Geometrical Represent’n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4343400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Assume 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                                    ,  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let 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Study Subspace Generated by Data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err="1" smtClean="0">
                <a:solidFill>
                  <a:schemeClr val="bg2"/>
                </a:solidFill>
                <a:latin typeface="Arial" charset="0"/>
              </a:rPr>
              <a:t>Hyperplane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through 0,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        of	dimension 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Points are “nearly equidistant to 	0”,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        &amp;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</a:rPr>
              <a:t>dist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i="1" dirty="0" smtClean="0">
                <a:solidFill>
                  <a:schemeClr val="bg2"/>
                </a:solidFill>
                <a:latin typeface="Arial" charset="0"/>
              </a:rPr>
              <a:t>Within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plane, can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“rotate  towards           Unit Simplex”</a:t>
            </a:r>
            <a:endParaRPr lang="en-US" sz="2000" i="1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i="1" dirty="0" smtClean="0">
                <a:solidFill>
                  <a:schemeClr val="bg2"/>
                </a:solidFill>
                <a:latin typeface="Arial" charset="0"/>
              </a:rPr>
              <a:t>All Gaussian data sets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are: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“near Unit Simplex Vertices”!!!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endParaRPr lang="en-US" sz="2000" dirty="0">
              <a:solidFill>
                <a:schemeClr val="bg2"/>
              </a:solidFill>
              <a:latin typeface="Arial" charset="0"/>
            </a:endParaRP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(Modulo Rotation)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819400" y="2667000"/>
          <a:ext cx="28733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8" name="Equation" r:id="rId4" imgW="126720" imgH="139680" progId="Equation.3">
                  <p:embed/>
                </p:oleObj>
              </mc:Choice>
              <mc:Fallback>
                <p:oleObj name="Equation" r:id="rId4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667000"/>
                        <a:ext cx="287338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44893911"/>
              </p:ext>
            </p:extLst>
          </p:nvPr>
        </p:nvGraphicFramePr>
        <p:xfrm>
          <a:off x="4495800" y="1458912"/>
          <a:ext cx="914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9" name="Equation" r:id="rId6" imgW="876240" imgH="279360" progId="Equation.3">
                  <p:embed/>
                </p:oleObj>
              </mc:Choice>
              <mc:Fallback>
                <p:oleObj name="Equation" r:id="rId6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458912"/>
                        <a:ext cx="9144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1600200" y="1371600"/>
          <a:ext cx="22860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0" name="Equation" r:id="rId8" imgW="2527200" imgH="380880" progId="Equation.3">
                  <p:embed/>
                </p:oleObj>
              </mc:Choice>
              <mc:Fallback>
                <p:oleObj name="Equation" r:id="rId8" imgW="2527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371600"/>
                        <a:ext cx="22860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7"/>
          <p:cNvGraphicFramePr>
            <a:graphicFrameLocks noChangeAspect="1"/>
          </p:cNvGraphicFramePr>
          <p:nvPr/>
        </p:nvGraphicFramePr>
        <p:xfrm>
          <a:off x="2438400" y="4191000"/>
          <a:ext cx="685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1" name="Equation" r:id="rId10" imgW="647640" imgH="342720" progId="Equation.3">
                  <p:embed/>
                </p:oleObj>
              </mc:Choice>
              <mc:Fallback>
                <p:oleObj name="Equation" r:id="rId10" imgW="6476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191000"/>
                        <a:ext cx="6858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8"/>
          <p:cNvGraphicFramePr>
            <a:graphicFrameLocks noChangeAspect="1"/>
          </p:cNvGraphicFramePr>
          <p:nvPr/>
        </p:nvGraphicFramePr>
        <p:xfrm>
          <a:off x="2057400" y="3352800"/>
          <a:ext cx="3730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2" name="Equation" r:id="rId12" imgW="444240" imgH="342720" progId="Equation.3">
                  <p:embed/>
                </p:oleObj>
              </mc:Choice>
              <mc:Fallback>
                <p:oleObj name="Equation" r:id="rId12" imgW="4442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352800"/>
                        <a:ext cx="3730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Hall, Marron &amp; Neeman (2005)</a:t>
            </a:r>
          </a:p>
        </p:txBody>
      </p:sp>
      <p:sp>
        <p:nvSpPr>
          <p:cNvPr id="2" name="Oval 1"/>
          <p:cNvSpPr/>
          <p:nvPr/>
        </p:nvSpPr>
        <p:spPr>
          <a:xfrm>
            <a:off x="7620000" y="40386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8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Asy’s: Geometrical Represent’n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4343400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Assume </a:t>
            </a:r>
            <a:r>
              <a:rPr lang="en-US" sz="1800" smtClean="0">
                <a:solidFill>
                  <a:schemeClr val="bg2"/>
                </a:solidFill>
                <a:latin typeface="Arial" charset="0"/>
              </a:rPr>
              <a:t>                                    ,  </a:t>
            </a: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let 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Study Subspace Generated by Data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Hyperplane through 0,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         of	dimension 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Points are “nearly equidistant to 	0”,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         &amp; dist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i="1" smtClean="0">
                <a:solidFill>
                  <a:schemeClr val="bg2"/>
                </a:solidFill>
                <a:latin typeface="Arial" charset="0"/>
              </a:rPr>
              <a:t>Within</a:t>
            </a: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 plane, can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“rotate  towards           Unit Simplex”</a:t>
            </a:r>
            <a:endParaRPr lang="en-US" sz="2000" i="1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i="1" smtClean="0">
                <a:solidFill>
                  <a:schemeClr val="bg2"/>
                </a:solidFill>
                <a:latin typeface="Arial" charset="0"/>
              </a:rPr>
              <a:t>All Gaussian data sets</a:t>
            </a: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 are: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“near Unit Simplex Vertices”!!!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“Randomness” </a:t>
            </a:r>
            <a:r>
              <a:rPr lang="en-US" sz="2000" i="1" smtClean="0">
                <a:solidFill>
                  <a:schemeClr val="bg2"/>
                </a:solidFill>
                <a:latin typeface="Arial" charset="0"/>
              </a:rPr>
              <a:t>appears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z="2000" i="1" smtClean="0">
                <a:solidFill>
                  <a:schemeClr val="bg2"/>
                </a:solidFill>
                <a:latin typeface="Arial" charset="0"/>
              </a:rPr>
              <a:t>only in rotation</a:t>
            </a: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 of simplex</a:t>
            </a:r>
            <a:r>
              <a:rPr lang="en-US" sz="1800" smtClean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819400" y="2667000"/>
          <a:ext cx="28733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7" name="Equation" r:id="rId4" imgW="126720" imgH="139680" progId="Equation.3">
                  <p:embed/>
                </p:oleObj>
              </mc:Choice>
              <mc:Fallback>
                <p:oleObj name="Equation" r:id="rId4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667000"/>
                        <a:ext cx="287338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19295297"/>
              </p:ext>
            </p:extLst>
          </p:nvPr>
        </p:nvGraphicFramePr>
        <p:xfrm>
          <a:off x="4495800" y="1458912"/>
          <a:ext cx="914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8" name="Equation" r:id="rId6" imgW="876240" imgH="279360" progId="Equation.3">
                  <p:embed/>
                </p:oleObj>
              </mc:Choice>
              <mc:Fallback>
                <p:oleObj name="Equation" r:id="rId6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458912"/>
                        <a:ext cx="9144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1600200" y="1371600"/>
          <a:ext cx="22860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9" name="Equation" r:id="rId8" imgW="2527200" imgH="380880" progId="Equation.3">
                  <p:embed/>
                </p:oleObj>
              </mc:Choice>
              <mc:Fallback>
                <p:oleObj name="Equation" r:id="rId8" imgW="2527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371600"/>
                        <a:ext cx="22860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7"/>
          <p:cNvGraphicFramePr>
            <a:graphicFrameLocks noChangeAspect="1"/>
          </p:cNvGraphicFramePr>
          <p:nvPr/>
        </p:nvGraphicFramePr>
        <p:xfrm>
          <a:off x="2438400" y="4191000"/>
          <a:ext cx="685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0" name="Equation" r:id="rId10" imgW="647640" imgH="342720" progId="Equation.3">
                  <p:embed/>
                </p:oleObj>
              </mc:Choice>
              <mc:Fallback>
                <p:oleObj name="Equation" r:id="rId10" imgW="6476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191000"/>
                        <a:ext cx="6858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8"/>
          <p:cNvGraphicFramePr>
            <a:graphicFrameLocks noChangeAspect="1"/>
          </p:cNvGraphicFramePr>
          <p:nvPr/>
        </p:nvGraphicFramePr>
        <p:xfrm>
          <a:off x="2057400" y="3352800"/>
          <a:ext cx="3730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1" name="Equation" r:id="rId12" imgW="444240" imgH="342720" progId="Equation.3">
                  <p:embed/>
                </p:oleObj>
              </mc:Choice>
              <mc:Fallback>
                <p:oleObj name="Equation" r:id="rId12" imgW="4442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352800"/>
                        <a:ext cx="3730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Hall, Marron &amp; Neeman (2005)</a:t>
            </a:r>
          </a:p>
        </p:txBody>
      </p:sp>
    </p:spTree>
    <p:extLst>
      <p:ext uri="{BB962C8B-B14F-4D97-AF65-F5344CB8AC3E}">
        <p14:creationId xmlns:p14="http://schemas.microsoft.com/office/powerpoint/2010/main" val="39464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10600" cy="762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Represent’n</a:t>
            </a:r>
          </a:p>
        </p:txBody>
      </p:sp>
      <p:sp>
        <p:nvSpPr>
          <p:cNvPr id="1025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886200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                             ,    let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Study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Hyperplane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Generated by Data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dimensional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hyperplane</a:t>
            </a:r>
            <a:endParaRPr lang="en-US" sz="20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242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38200" y="2590800"/>
          <a:ext cx="593725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3" name="Equation" r:id="rId6" imgW="571320" imgH="279360" progId="Equation.3">
                  <p:embed/>
                </p:oleObj>
              </mc:Choice>
              <mc:Fallback>
                <p:oleObj name="Equation" r:id="rId6" imgW="5713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90800"/>
                        <a:ext cx="593725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419600" y="1447800"/>
          <a:ext cx="914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4" name="Equation" r:id="rId8" imgW="876240" imgH="279360" progId="Equation.3">
                  <p:embed/>
                </p:oleObj>
              </mc:Choice>
              <mc:Fallback>
                <p:oleObj name="Equation" r:id="rId8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447800"/>
                        <a:ext cx="9144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/>
        </p:nvGraphicFramePr>
        <p:xfrm>
          <a:off x="1600200" y="1447800"/>
          <a:ext cx="22098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5" name="Equation" r:id="rId10" imgW="2527200" imgH="380880" progId="Equation.3">
                  <p:embed/>
                </p:oleObj>
              </mc:Choice>
              <mc:Fallback>
                <p:oleObj name="Equation" r:id="rId10" imgW="2527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47800"/>
                        <a:ext cx="220980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HallHighDEg0n3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419600" y="2857500"/>
            <a:ext cx="4724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5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10600" cy="762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Represent’n</a:t>
            </a:r>
          </a:p>
        </p:txBody>
      </p:sp>
      <p:sp>
        <p:nvSpPr>
          <p:cNvPr id="1025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886200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                             ,    let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Study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Hyperplane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Generated by Data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dimensional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hyperplane</a:t>
            </a:r>
            <a:endParaRPr lang="en-US" sz="20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Points are pairwise equidistant,    	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dist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</p:txBody>
      </p:sp>
      <p:graphicFrame>
        <p:nvGraphicFramePr>
          <p:cNvPr id="10242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38200" y="2590800"/>
          <a:ext cx="593725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2" name="Equation" r:id="rId6" imgW="571320" imgH="279360" progId="Equation.3">
                  <p:embed/>
                </p:oleObj>
              </mc:Choice>
              <mc:Fallback>
                <p:oleObj name="Equation" r:id="rId6" imgW="5713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90800"/>
                        <a:ext cx="593725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419600" y="1447800"/>
          <a:ext cx="914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3" name="Equation" r:id="rId8" imgW="876240" imgH="279360" progId="Equation.3">
                  <p:embed/>
                </p:oleObj>
              </mc:Choice>
              <mc:Fallback>
                <p:oleObj name="Equation" r:id="rId8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447800"/>
                        <a:ext cx="9144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/>
        </p:nvGraphicFramePr>
        <p:xfrm>
          <a:off x="1600200" y="1447800"/>
          <a:ext cx="22098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4" name="Equation" r:id="rId10" imgW="2527200" imgH="380880" progId="Equation.3">
                  <p:embed/>
                </p:oleObj>
              </mc:Choice>
              <mc:Fallback>
                <p:oleObj name="Equation" r:id="rId10" imgW="2527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47800"/>
                        <a:ext cx="220980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308411"/>
              </p:ext>
            </p:extLst>
          </p:nvPr>
        </p:nvGraphicFramePr>
        <p:xfrm>
          <a:off x="2057400" y="3200400"/>
          <a:ext cx="76199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5" name="Equation" r:id="rId12" imgW="457200" imgH="228600" progId="Equation.3">
                  <p:embed/>
                </p:oleObj>
              </mc:Choice>
              <mc:Fallback>
                <p:oleObj name="Equation" r:id="rId12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00400"/>
                        <a:ext cx="76199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HallHighDEg0n3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419600" y="2857500"/>
            <a:ext cx="4724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8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10600" cy="762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Represent’n</a:t>
            </a:r>
          </a:p>
        </p:txBody>
      </p:sp>
      <p:sp>
        <p:nvSpPr>
          <p:cNvPr id="1025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886200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                             ,    let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Study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Hyperplane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Generated by Data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dimensional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hyperplane</a:t>
            </a:r>
            <a:endParaRPr lang="en-US" sz="20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Points are pairwise equidistant,    	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dist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Points lie at vertices of: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“regular         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hedron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”</a:t>
            </a:r>
          </a:p>
        </p:txBody>
      </p:sp>
      <p:graphicFrame>
        <p:nvGraphicFramePr>
          <p:cNvPr id="10242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38200" y="2590800"/>
          <a:ext cx="593725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6" name="Equation" r:id="rId6" imgW="571320" imgH="279360" progId="Equation.3">
                  <p:embed/>
                </p:oleObj>
              </mc:Choice>
              <mc:Fallback>
                <p:oleObj name="Equation" r:id="rId6" imgW="5713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90800"/>
                        <a:ext cx="593725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419600" y="1447800"/>
          <a:ext cx="914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7" name="Equation" r:id="rId8" imgW="876240" imgH="279360" progId="Equation.3">
                  <p:embed/>
                </p:oleObj>
              </mc:Choice>
              <mc:Fallback>
                <p:oleObj name="Equation" r:id="rId8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447800"/>
                        <a:ext cx="9144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/>
        </p:nvGraphicFramePr>
        <p:xfrm>
          <a:off x="1600200" y="1447800"/>
          <a:ext cx="22098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8" name="Equation" r:id="rId10" imgW="2527200" imgH="380880" progId="Equation.3">
                  <p:embed/>
                </p:oleObj>
              </mc:Choice>
              <mc:Fallback>
                <p:oleObj name="Equation" r:id="rId10" imgW="2527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47800"/>
                        <a:ext cx="220980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7"/>
          <p:cNvGraphicFramePr>
            <a:graphicFrameLocks noChangeAspect="1"/>
          </p:cNvGraphicFramePr>
          <p:nvPr/>
        </p:nvGraphicFramePr>
        <p:xfrm>
          <a:off x="3276600" y="3657600"/>
          <a:ext cx="7524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9" name="Equation" r:id="rId12" imgW="799920" imgH="342720" progId="Equation.3">
                  <p:embed/>
                </p:oleObj>
              </mc:Choice>
              <mc:Fallback>
                <p:oleObj name="Equation" r:id="rId12" imgW="7999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57600"/>
                        <a:ext cx="75247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179565"/>
              </p:ext>
            </p:extLst>
          </p:nvPr>
        </p:nvGraphicFramePr>
        <p:xfrm>
          <a:off x="2057400" y="3200400"/>
          <a:ext cx="76199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0" name="Equation" r:id="rId14" imgW="457200" imgH="228600" progId="Equation.3">
                  <p:embed/>
                </p:oleObj>
              </mc:Choice>
              <mc:Fallback>
                <p:oleObj name="Equation" r:id="rId14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00400"/>
                        <a:ext cx="76199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10"/>
          <p:cNvGraphicFramePr>
            <a:graphicFrameLocks noChangeAspect="1"/>
          </p:cNvGraphicFramePr>
          <p:nvPr/>
        </p:nvGraphicFramePr>
        <p:xfrm>
          <a:off x="1676400" y="4114800"/>
          <a:ext cx="466725" cy="23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1" name="Equation" r:id="rId16" imgW="419040" imgH="203040" progId="Equation.3">
                  <p:embed/>
                </p:oleObj>
              </mc:Choice>
              <mc:Fallback>
                <p:oleObj name="Equation" r:id="rId16" imgW="41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14800"/>
                        <a:ext cx="466725" cy="23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HallHighDEg0n3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419600" y="2857500"/>
            <a:ext cx="4724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2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10600" cy="762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Represent’n</a:t>
            </a:r>
          </a:p>
        </p:txBody>
      </p:sp>
      <p:sp>
        <p:nvSpPr>
          <p:cNvPr id="1025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886200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                             ,    let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Study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Hyperplane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Generated by Data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dimensional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hyperplane</a:t>
            </a:r>
            <a:endParaRPr lang="en-US" sz="20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Points are pairwise equidistant,    	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dist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Points lie at vertices of: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“regular         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hedron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”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Again “randomness in data” is 	</a:t>
            </a:r>
            <a:r>
              <a:rPr lang="en-US" sz="20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only </a:t>
            </a:r>
            <a:r>
              <a:rPr lang="en-US" sz="2000" i="1" smtClean="0">
                <a:solidFill>
                  <a:schemeClr val="bg2"/>
                </a:solidFill>
                <a:latin typeface="Arial" charset="0"/>
                <a:cs typeface="Arial" charset="0"/>
              </a:rPr>
              <a:t>in rotation</a:t>
            </a:r>
            <a:endParaRPr lang="en-US" sz="20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242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38200" y="2590800"/>
          <a:ext cx="593725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0" name="Equation" r:id="rId6" imgW="571320" imgH="279360" progId="Equation.3">
                  <p:embed/>
                </p:oleObj>
              </mc:Choice>
              <mc:Fallback>
                <p:oleObj name="Equation" r:id="rId6" imgW="5713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90800"/>
                        <a:ext cx="593725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419600" y="1447800"/>
          <a:ext cx="914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1" name="Equation" r:id="rId8" imgW="876240" imgH="279360" progId="Equation.3">
                  <p:embed/>
                </p:oleObj>
              </mc:Choice>
              <mc:Fallback>
                <p:oleObj name="Equation" r:id="rId8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447800"/>
                        <a:ext cx="9144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/>
        </p:nvGraphicFramePr>
        <p:xfrm>
          <a:off x="1600200" y="1447800"/>
          <a:ext cx="22098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2" name="Equation" r:id="rId10" imgW="2527200" imgH="380880" progId="Equation.3">
                  <p:embed/>
                </p:oleObj>
              </mc:Choice>
              <mc:Fallback>
                <p:oleObj name="Equation" r:id="rId10" imgW="2527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47800"/>
                        <a:ext cx="220980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7"/>
          <p:cNvGraphicFramePr>
            <a:graphicFrameLocks noChangeAspect="1"/>
          </p:cNvGraphicFramePr>
          <p:nvPr/>
        </p:nvGraphicFramePr>
        <p:xfrm>
          <a:off x="3276600" y="3657600"/>
          <a:ext cx="7524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3" name="Equation" r:id="rId12" imgW="799920" imgH="342720" progId="Equation.3">
                  <p:embed/>
                </p:oleObj>
              </mc:Choice>
              <mc:Fallback>
                <p:oleObj name="Equation" r:id="rId12" imgW="7999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57600"/>
                        <a:ext cx="75247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232388"/>
              </p:ext>
            </p:extLst>
          </p:nvPr>
        </p:nvGraphicFramePr>
        <p:xfrm>
          <a:off x="2057400" y="3200400"/>
          <a:ext cx="76199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4" name="Equation" r:id="rId14" imgW="457200" imgH="228600" progId="Equation.3">
                  <p:embed/>
                </p:oleObj>
              </mc:Choice>
              <mc:Fallback>
                <p:oleObj name="Equation" r:id="rId14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00400"/>
                        <a:ext cx="76199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10"/>
          <p:cNvGraphicFramePr>
            <a:graphicFrameLocks noChangeAspect="1"/>
          </p:cNvGraphicFramePr>
          <p:nvPr/>
        </p:nvGraphicFramePr>
        <p:xfrm>
          <a:off x="1676400" y="4114800"/>
          <a:ext cx="466725" cy="23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5" name="Equation" r:id="rId16" imgW="419040" imgH="203040" progId="Equation.3">
                  <p:embed/>
                </p:oleObj>
              </mc:Choice>
              <mc:Fallback>
                <p:oleObj name="Equation" r:id="rId16" imgW="41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14800"/>
                        <a:ext cx="466725" cy="23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HallHighDEg0n3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419600" y="2857500"/>
            <a:ext cx="4724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6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10600" cy="762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Represent’n</a:t>
            </a:r>
          </a:p>
        </p:txBody>
      </p:sp>
      <p:sp>
        <p:nvSpPr>
          <p:cNvPr id="1025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886200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                             ,    let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Study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Hyperplane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Generated by Data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dimensional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hyperplane</a:t>
            </a:r>
            <a:endParaRPr lang="en-US" sz="20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Points are pairwise equidistant,    	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dist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Points lie at vertices of: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“regular         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hedron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”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Again “randomness in data” is 	</a:t>
            </a:r>
            <a:r>
              <a:rPr lang="en-US" sz="20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only in rotation</a:t>
            </a:r>
            <a:endParaRPr lang="en-US" sz="20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Surprisingly rigid structure in 	random data?</a:t>
            </a:r>
          </a:p>
        </p:txBody>
      </p:sp>
      <p:graphicFrame>
        <p:nvGraphicFramePr>
          <p:cNvPr id="10242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38200" y="2590800"/>
          <a:ext cx="593725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4" name="Equation" r:id="rId6" imgW="571320" imgH="279360" progId="Equation.3">
                  <p:embed/>
                </p:oleObj>
              </mc:Choice>
              <mc:Fallback>
                <p:oleObj name="Equation" r:id="rId6" imgW="5713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90800"/>
                        <a:ext cx="593725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419600" y="1447800"/>
          <a:ext cx="914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5" name="Equation" r:id="rId8" imgW="876240" imgH="279360" progId="Equation.3">
                  <p:embed/>
                </p:oleObj>
              </mc:Choice>
              <mc:Fallback>
                <p:oleObj name="Equation" r:id="rId8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447800"/>
                        <a:ext cx="9144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/>
        </p:nvGraphicFramePr>
        <p:xfrm>
          <a:off x="1600200" y="1447800"/>
          <a:ext cx="22098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6" name="Equation" r:id="rId10" imgW="2527200" imgH="380880" progId="Equation.3">
                  <p:embed/>
                </p:oleObj>
              </mc:Choice>
              <mc:Fallback>
                <p:oleObj name="Equation" r:id="rId10" imgW="2527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47800"/>
                        <a:ext cx="220980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7"/>
          <p:cNvGraphicFramePr>
            <a:graphicFrameLocks noChangeAspect="1"/>
          </p:cNvGraphicFramePr>
          <p:nvPr/>
        </p:nvGraphicFramePr>
        <p:xfrm>
          <a:off x="3276600" y="3657600"/>
          <a:ext cx="7524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7" name="Equation" r:id="rId12" imgW="799920" imgH="342720" progId="Equation.3">
                  <p:embed/>
                </p:oleObj>
              </mc:Choice>
              <mc:Fallback>
                <p:oleObj name="Equation" r:id="rId12" imgW="7999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57600"/>
                        <a:ext cx="75247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656312"/>
              </p:ext>
            </p:extLst>
          </p:nvPr>
        </p:nvGraphicFramePr>
        <p:xfrm>
          <a:off x="2057400" y="3200400"/>
          <a:ext cx="76199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8" name="Equation" r:id="rId14" imgW="457200" imgH="228600" progId="Equation.3">
                  <p:embed/>
                </p:oleObj>
              </mc:Choice>
              <mc:Fallback>
                <p:oleObj name="Equation" r:id="rId14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00400"/>
                        <a:ext cx="76199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10"/>
          <p:cNvGraphicFramePr>
            <a:graphicFrameLocks noChangeAspect="1"/>
          </p:cNvGraphicFramePr>
          <p:nvPr/>
        </p:nvGraphicFramePr>
        <p:xfrm>
          <a:off x="1676400" y="4114800"/>
          <a:ext cx="466725" cy="23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9" name="Equation" r:id="rId16" imgW="419040" imgH="203040" progId="Equation.3">
                  <p:embed/>
                </p:oleObj>
              </mc:Choice>
              <mc:Fallback>
                <p:oleObj name="Equation" r:id="rId16" imgW="41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14800"/>
                        <a:ext cx="466725" cy="23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HallHighDEg0n3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419600" y="2857500"/>
            <a:ext cx="4724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295400"/>
            <a:ext cx="7588250" cy="49530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Simulation View:  study “rigidity after rotation”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Simple 3 point data sets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In dimensions 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 = 2, 20, 200, 20000</a:t>
            </a:r>
            <a:endParaRPr lang="en-US" sz="20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77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1430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3: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 Curves, all in Dual Space: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1  * Constant Shift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2  * Linear 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4  * Quadratic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8  *  Cubic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 Curves, But Different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Magnitudes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(Thus Expect Different Ordering)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7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295400"/>
            <a:ext cx="7588250" cy="49530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Simulation View:  study “rigidity after rotation”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Simple 3 point data sets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In dimensions 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 = 2, 20, 200, 20000</a:t>
            </a: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Generate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hyperplane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dimension 2</a:t>
            </a:r>
            <a:endParaRPr lang="en-US" sz="20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6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295400"/>
            <a:ext cx="7588250" cy="49530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Simulation View:  study “rigidity after rotation”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Simple 3 point data sets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In dimensions 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 = 2, 20, 200, 20000</a:t>
            </a: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Generate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hyperplane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dimension 2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Rotate that to plane of screen</a:t>
            </a:r>
            <a:endParaRPr lang="en-US" sz="20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295400"/>
            <a:ext cx="7588250" cy="49530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Simulation View:  study “rigidity after rotation”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Simple 3 point data sets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In dimensions 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 = 2, 20, 200, 20000</a:t>
            </a: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Generate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hyperplane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dimension 2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Rotate that to plane of screen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Rotate within plane, to make “comparable”</a:t>
            </a:r>
            <a:endParaRPr lang="en-US" sz="20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2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295400"/>
            <a:ext cx="7588250" cy="49530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Simulation View:  study “rigidity after rotation”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  Simple 3 point data sets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  In dimensions  </a:t>
            </a:r>
            <a:r>
              <a:rPr lang="en-US" sz="2800" i="1" smtClean="0">
                <a:solidFill>
                  <a:schemeClr val="bg2"/>
                </a:solidFill>
                <a:latin typeface="Arial" charset="0"/>
                <a:cs typeface="Arial" charset="0"/>
              </a:rPr>
              <a:t>d = 2, 20, 200, 20000</a:t>
            </a:r>
            <a:endParaRPr lang="en-US" sz="280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  Generate hyperplane of dimension 2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  Rotate that to plane of screen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  Rotate within plane, to make “comparable”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  Repeat 10 times, use different colors</a:t>
            </a:r>
            <a:endParaRPr lang="en-US" sz="200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6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066800"/>
            <a:ext cx="7924800" cy="695325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Simulation View:  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hows “Rigidity after Rotation” </a:t>
            </a:r>
          </a:p>
        </p:txBody>
      </p:sp>
      <p:pic>
        <p:nvPicPr>
          <p:cNvPr id="40964" name="Picture 4" descr="HallHighDEg1n3pd2N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949804" y="1340205"/>
            <a:ext cx="5270856" cy="5764736"/>
          </a:xfrm>
          <a:noFill/>
        </p:spPr>
      </p:pic>
    </p:spTree>
    <p:extLst>
      <p:ext uri="{BB962C8B-B14F-4D97-AF65-F5344CB8AC3E}">
        <p14:creationId xmlns:p14="http://schemas.microsoft.com/office/powerpoint/2010/main" val="13192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686800" cy="838201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990600"/>
            <a:ext cx="8305800" cy="54102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Now Recall HDLSS Simulation Results,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Comparing DWD, SVM &amp; Others, from 9/18/12</a:t>
            </a:r>
          </a:p>
        </p:txBody>
      </p:sp>
    </p:spTree>
    <p:extLst>
      <p:ext uri="{BB962C8B-B14F-4D97-AF65-F5344CB8AC3E}">
        <p14:creationId xmlns:p14="http://schemas.microsoft.com/office/powerpoint/2010/main" val="278851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Comparison of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 (Support Vector Machine)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 (Distance Weighted Discrimination)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(Mean Difference, a.k.a. Centroid)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versions,  across dimensions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2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Overall Approach: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different known phenomena</a:t>
            </a:r>
          </a:p>
          <a:p>
            <a:pPr marL="1104900" lvl="1" indent="-53340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Gaussians</a:t>
            </a:r>
          </a:p>
          <a:p>
            <a:pPr marL="1104900" lvl="1" indent="-53340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</a:t>
            </a:r>
          </a:p>
          <a:p>
            <a:pPr marL="1104900" lvl="1" indent="-53340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Sample Sizes</a:t>
            </a:r>
          </a:p>
          <a:p>
            <a:pPr marL="609600" indent="-609600" eaLnBrk="1" hangingPunct="1">
              <a:lnSpc>
                <a:spcPct val="110000"/>
              </a:lnSpc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wide range of dimensions</a:t>
            </a:r>
          </a:p>
        </p:txBody>
      </p:sp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3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4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2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4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5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6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20"/>
          <p:cNvGraphicFramePr>
            <a:graphicFrameLocks noChangeAspect="1"/>
          </p:cNvGraphicFramePr>
          <p:nvPr/>
        </p:nvGraphicFramePr>
        <p:xfrm>
          <a:off x="3505200" y="4495800"/>
          <a:ext cx="24320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6" name="Equation" r:id="rId4" imgW="1523880" imgH="368280" progId="Equation.3">
                  <p:embed/>
                </p:oleObj>
              </mc:Choice>
              <mc:Fallback>
                <p:oleObj name="Equation" r:id="rId4" imgW="15238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495800"/>
                        <a:ext cx="2432050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7" name="Rectangle 21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7" name="Object 22"/>
          <p:cNvGraphicFramePr>
            <a:graphicFrameLocks noChangeAspect="1"/>
          </p:cNvGraphicFramePr>
          <p:nvPr/>
        </p:nvGraphicFramePr>
        <p:xfrm>
          <a:off x="2428875" y="5867400"/>
          <a:ext cx="474821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7" name="Equation" r:id="rId6" imgW="3098520" imgH="342720" progId="Equation.3">
                  <p:embed/>
                </p:oleObj>
              </mc:Choice>
              <mc:Fallback>
                <p:oleObj name="Equation" r:id="rId6" imgW="3098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5867400"/>
                        <a:ext cx="4748213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44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Gaussians: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6819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5057775"/>
          </a:xfrm>
          <a:noFill/>
        </p:spPr>
      </p:pic>
    </p:spTree>
    <p:extLst>
      <p:ext uri="{BB962C8B-B14F-4D97-AF65-F5344CB8AC3E}">
        <p14:creationId xmlns:p14="http://schemas.microsoft.com/office/powerpoint/2010/main" val="31988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 Mixture: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7843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5057775"/>
          </a:xfrm>
          <a:noFill/>
        </p:spPr>
      </p:pic>
    </p:spTree>
    <p:extLst>
      <p:ext uri="{BB962C8B-B14F-4D97-AF65-F5344CB8AC3E}">
        <p14:creationId xmlns:p14="http://schemas.microsoft.com/office/powerpoint/2010/main" val="8518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1430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3: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 Curves, all in Dual Space: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1  * Constant Shift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2  * Linear 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4  * Quadratic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8  *  Cubic</a:t>
            </a:r>
          </a:p>
          <a:p>
            <a:pPr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(chosen to be orthonormal)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Plus (small) i.i.d. Gaussian noise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40,  n = 20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Wobble Mixture: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8867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5057775"/>
          </a:xfrm>
          <a:noFill/>
        </p:spPr>
      </p:pic>
    </p:spTree>
    <p:extLst>
      <p:ext uri="{BB962C8B-B14F-4D97-AF65-F5344CB8AC3E}">
        <p14:creationId xmlns:p14="http://schemas.microsoft.com/office/powerpoint/2010/main" val="86195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Nested Spheres: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9891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5057775"/>
          </a:xfrm>
          <a:noFill/>
        </p:spPr>
      </p:pic>
    </p:spTree>
    <p:extLst>
      <p:ext uri="{BB962C8B-B14F-4D97-AF65-F5344CB8AC3E}">
        <p14:creationId xmlns:p14="http://schemas.microsoft.com/office/powerpoint/2010/main" val="126480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Phenomenon: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All methods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come together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in very high dimensions???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3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say more about: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All methods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come together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in very high dimensions???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Mathematical Statistical Question: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Mathematics behind this???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(Use Geometric Representation)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7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86800" cy="7969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79550"/>
            <a:ext cx="8305800" cy="4921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 of Observed (Simulation) Behavior: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“everything similar for very high 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5272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86800" cy="7969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79550"/>
            <a:ext cx="8305800" cy="4921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 of Observed (Simulation) Behavior: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“everything similar for very high 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” 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2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popn’s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are 2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simplices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(i.e. regular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-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hedrons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519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86800" cy="7969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79550"/>
            <a:ext cx="8305800" cy="4921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 of Observed (Simulation) Behavior: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“everything similar for very high 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” 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2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popn’s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are 2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simplices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(i.e. regular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-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hedrons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All are same distance from the other class</a:t>
            </a:r>
          </a:p>
        </p:txBody>
      </p:sp>
    </p:spTree>
    <p:extLst>
      <p:ext uri="{BB962C8B-B14F-4D97-AF65-F5344CB8AC3E}">
        <p14:creationId xmlns:p14="http://schemas.microsoft.com/office/powerpoint/2010/main" val="42838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86800" cy="7969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79550"/>
            <a:ext cx="8305800" cy="4921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 of Observed (Simulation) Behavior: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“everything similar for very high 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” 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2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popn’s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are 2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simplices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(i.e. regular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-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hedrons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All are same distance from the other class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i.e. everything is a support vector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i.e. all sensible directions show “data piling”</a:t>
            </a:r>
          </a:p>
        </p:txBody>
      </p:sp>
    </p:spTree>
    <p:extLst>
      <p:ext uri="{BB962C8B-B14F-4D97-AF65-F5344CB8AC3E}">
        <p14:creationId xmlns:p14="http://schemas.microsoft.com/office/powerpoint/2010/main" val="213036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86800" cy="7969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79550"/>
            <a:ext cx="8305800" cy="4921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 of Observed (Simulation) Behavior: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“everything similar for very high 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” 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2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popn’s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are 2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simplices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(i.e. regular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-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hedrons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All are same distance from the other class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i.e. everything is a support vector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i.e. all sensible directions show “data piling”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so “sensible methods are all nearly the same” </a:t>
            </a:r>
          </a:p>
        </p:txBody>
      </p:sp>
    </p:spTree>
    <p:extLst>
      <p:ext uri="{BB962C8B-B14F-4D97-AF65-F5344CB8AC3E}">
        <p14:creationId xmlns:p14="http://schemas.microsoft.com/office/powerpoint/2010/main" val="316777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1825" y="1479550"/>
            <a:ext cx="7902575" cy="4921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Straightforward Generalizations: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non-Gaussian data:    only need moments</a:t>
            </a:r>
          </a:p>
        </p:txBody>
      </p:sp>
    </p:spTree>
    <p:extLst>
      <p:ext uri="{BB962C8B-B14F-4D97-AF65-F5344CB8AC3E}">
        <p14:creationId xmlns:p14="http://schemas.microsoft.com/office/powerpoint/2010/main" val="278780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752600"/>
            <a:ext cx="7010400" cy="4951413"/>
          </a:xfrm>
          <a:noFill/>
        </p:spPr>
      </p:pic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1430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3:    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Data</a:t>
            </a:r>
          </a:p>
          <a:p>
            <a:pPr eaLnBrk="1" hangingPunct="1">
              <a:buFontTx/>
              <a:buNone/>
            </a:pPr>
            <a:endParaRPr lang="en-US" u="sng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 to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1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Rows – Cols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Swapped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Cubics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Now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Dominant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(as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Exp’d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1825" y="1479550"/>
            <a:ext cx="7902575" cy="4921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Straightforward Generalizations: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non-Gaussian data:    only need moments</a:t>
            </a:r>
          </a:p>
          <a:p>
            <a:pPr marL="0" indent="0"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non-independent:    use “mixing conditions”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0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1825" y="1479550"/>
            <a:ext cx="7902575" cy="4921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Straightforward Generalizations: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non-Gaussian data:    only need moments</a:t>
            </a:r>
          </a:p>
          <a:p>
            <a:pPr marL="0" indent="0"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non-independent:    use “mixing conditions”</a:t>
            </a:r>
          </a:p>
          <a:p>
            <a:pPr marL="0" indent="0"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Mild Eigenvalue condition on Theoretical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Cov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                    (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Ahn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Muller &amp; Chi, 2007)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49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1825" y="1479550"/>
            <a:ext cx="7902575" cy="4921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Straightforward Generalizations: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non-Gaussian data:    only need moments</a:t>
            </a:r>
          </a:p>
          <a:p>
            <a:pPr marL="0" indent="0" eaLnBrk="1" hangingPunct="1">
              <a:lnSpc>
                <a:spcPct val="14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non-independent:    use “mixing conditions”</a:t>
            </a:r>
          </a:p>
          <a:p>
            <a:pPr marL="0" indent="0" eaLnBrk="1" hangingPunct="1">
              <a:lnSpc>
                <a:spcPct val="14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Mild Eigenvalue condition on Theoretical Cov.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200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                    (Ahn, Marron, Muller &amp; Chi, 2007)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00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All based on simple “Laws of Large Numbers”</a:t>
            </a:r>
            <a:r>
              <a:rPr lang="en-US" sz="180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</p:txBody>
      </p:sp>
      <p:graphicFrame>
        <p:nvGraphicFramePr>
          <p:cNvPr id="1126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054225" y="4518025"/>
          <a:ext cx="1936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6" name="Equation" r:id="rId4" imgW="88560" imgH="304560" progId="Equation.3">
                  <p:embed/>
                </p:oleObj>
              </mc:Choice>
              <mc:Fallback>
                <p:oleObj name="Equation" r:id="rId4" imgW="885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225" y="4518025"/>
                        <a:ext cx="1936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245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Ahn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Muller &amp; Chi (2007)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2</a:t>
            </a:r>
            <a:r>
              <a:rPr lang="en-US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Moments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 eigenvalues </a:t>
            </a:r>
            <a:r>
              <a:rPr lang="en-US" i="1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too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large</a:t>
            </a: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Ahn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Muller &amp; Chi (2007)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2</a:t>
            </a:r>
            <a:r>
              <a:rPr lang="en-US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Moments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 eigenvalues </a:t>
            </a:r>
            <a:r>
              <a:rPr lang="en-US" i="1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too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large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in sense: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                    assume                     i.e.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</a:t>
            </a:r>
          </a:p>
        </p:txBody>
      </p:sp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219200" y="3429000"/>
          <a:ext cx="16764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8" name="Equation" r:id="rId4" imgW="838080" imgH="952200" progId="Equation.3">
                  <p:embed/>
                </p:oleObj>
              </mc:Choice>
              <mc:Fallback>
                <p:oleObj name="Equation" r:id="rId4" imgW="83808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429000"/>
                        <a:ext cx="16764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4724400" y="4038600"/>
          <a:ext cx="15414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9" name="Equation" r:id="rId6" imgW="660240" imgH="228600" progId="Equation.3">
                  <p:embed/>
                </p:oleObj>
              </mc:Choice>
              <mc:Fallback>
                <p:oleObj name="Equation" r:id="rId6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038600"/>
                        <a:ext cx="154146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7467600" y="4038600"/>
          <a:ext cx="12192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0" name="Equation" r:id="rId8" imgW="545760" imgH="203040" progId="Equation.3">
                  <p:embed/>
                </p:oleObj>
              </mc:Choice>
              <mc:Fallback>
                <p:oleObj name="Equation" r:id="rId8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038600"/>
                        <a:ext cx="12192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21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Ahn, Marron, Muller &amp; Chi (2007)</a:t>
            </a:r>
            <a:endParaRPr lang="en-US" i="1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Assume 2</a:t>
            </a:r>
            <a:r>
              <a:rPr lang="en-US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Moments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Assume </a:t>
            </a:r>
            <a:r>
              <a:rPr lang="en-US" u="sng" smtClean="0">
                <a:solidFill>
                  <a:schemeClr val="bg2"/>
                </a:solidFill>
                <a:latin typeface="Arial" charset="0"/>
                <a:cs typeface="Arial" charset="0"/>
              </a:rPr>
              <a:t>no eigenvalues </a:t>
            </a:r>
            <a:r>
              <a:rPr lang="en-US" i="1" u="sng" smtClean="0">
                <a:solidFill>
                  <a:schemeClr val="bg2"/>
                </a:solidFill>
                <a:latin typeface="Arial" charset="0"/>
                <a:cs typeface="Arial" charset="0"/>
              </a:rPr>
              <a:t>too</a:t>
            </a:r>
            <a:r>
              <a:rPr lang="en-US" u="sng" smtClean="0">
                <a:solidFill>
                  <a:schemeClr val="bg2"/>
                </a:solidFill>
                <a:latin typeface="Arial" charset="0"/>
                <a:cs typeface="Arial" charset="0"/>
              </a:rPr>
              <a:t> large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in sense: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For                     assume                     i.e.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 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(min possible)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(much weaker than previous mixing conditions…)</a:t>
            </a:r>
          </a:p>
        </p:txBody>
      </p:sp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219200" y="3429000"/>
          <a:ext cx="16764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2" name="Equation" r:id="rId4" imgW="838080" imgH="952200" progId="Equation.3">
                  <p:embed/>
                </p:oleObj>
              </mc:Choice>
              <mc:Fallback>
                <p:oleObj name="Equation" r:id="rId4" imgW="83808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429000"/>
                        <a:ext cx="16764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4724400" y="4038600"/>
          <a:ext cx="15414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3" name="Equation" r:id="rId6" imgW="660240" imgH="228600" progId="Equation.3">
                  <p:embed/>
                </p:oleObj>
              </mc:Choice>
              <mc:Fallback>
                <p:oleObj name="Equation" r:id="rId6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038600"/>
                        <a:ext cx="154146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7467600" y="4038600"/>
          <a:ext cx="12192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4" name="Equation" r:id="rId8" imgW="545760" imgH="203040" progId="Equation.3">
                  <p:embed/>
                </p:oleObj>
              </mc:Choice>
              <mc:Fallback>
                <p:oleObj name="Equation" r:id="rId8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038600"/>
                        <a:ext cx="12192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313" name="Straight Arrow Connector 24"/>
          <p:cNvCxnSpPr>
            <a:cxnSpLocks noChangeShapeType="1"/>
          </p:cNvCxnSpPr>
          <p:nvPr/>
        </p:nvCxnSpPr>
        <p:spPr bwMode="auto">
          <a:xfrm flipV="1">
            <a:off x="6705600" y="4419600"/>
            <a:ext cx="1447800" cy="457200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8321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8229600" cy="4768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Background: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 classical multivariate analysis, the statistic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Is called the “epsilon statistic”</a:t>
            </a:r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4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8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9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0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1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2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3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4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6248400" y="2743200"/>
          <a:ext cx="16764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Equation" r:id="rId4" imgW="838080" imgH="952200" progId="Equation.3">
                  <p:embed/>
                </p:oleObj>
              </mc:Choice>
              <mc:Fallback>
                <p:oleObj name="Equation" r:id="rId4" imgW="83808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743200"/>
                        <a:ext cx="16764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038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8229600" cy="4768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Background: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In classical multivariate analysis, the statistic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Is called the “epsilon statistic”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And is used to test “sphericity” of dist’n,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i.e. “are all cov’nce eigenvalues the same?”</a:t>
            </a:r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4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8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9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0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1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2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3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4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6248400" y="2743200"/>
          <a:ext cx="16764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8" name="Equation" r:id="rId4" imgW="838080" imgH="952200" progId="Equation.3">
                  <p:embed/>
                </p:oleObj>
              </mc:Choice>
              <mc:Fallback>
                <p:oleObj name="Equation" r:id="rId4" imgW="83808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743200"/>
                        <a:ext cx="16764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00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43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8229600" cy="4768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Can show: epsilon statistic: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Satisfies:</a:t>
            </a:r>
          </a:p>
        </p:txBody>
      </p:sp>
      <p:sp>
        <p:nvSpPr>
          <p:cNvPr id="1434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6248400" y="1295400"/>
          <a:ext cx="16764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6" name="Equation" r:id="rId4" imgW="838080" imgH="952200" progId="Equation.3">
                  <p:embed/>
                </p:oleObj>
              </mc:Choice>
              <mc:Fallback>
                <p:oleObj name="Equation" r:id="rId4" imgW="83808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295400"/>
                        <a:ext cx="16764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2438400" y="2667000"/>
          <a:ext cx="16764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7" name="Equation" r:id="rId6" imgW="533160" imgH="228600" progId="Equation.3">
                  <p:embed/>
                </p:oleObj>
              </mc:Choice>
              <mc:Fallback>
                <p:oleObj name="Equation" r:id="rId6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667000"/>
                        <a:ext cx="167640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473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43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8229600" cy="4768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Can show: epsilon statistic: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Satisfies: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spherical Normal,</a:t>
            </a:r>
          </a:p>
        </p:txBody>
      </p:sp>
      <p:sp>
        <p:nvSpPr>
          <p:cNvPr id="1434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6248400" y="1295400"/>
          <a:ext cx="16764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4" name="Equation" r:id="rId4" imgW="838080" imgH="952200" progId="Equation.3">
                  <p:embed/>
                </p:oleObj>
              </mc:Choice>
              <mc:Fallback>
                <p:oleObj name="Equation" r:id="rId4" imgW="83808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295400"/>
                        <a:ext cx="16764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2438400" y="2667000"/>
          <a:ext cx="16764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5" name="Equation" r:id="rId6" imgW="533160" imgH="228600" progId="Equation.3">
                  <p:embed/>
                </p:oleObj>
              </mc:Choice>
              <mc:Fallback>
                <p:oleObj name="Equation" r:id="rId6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667000"/>
                        <a:ext cx="167640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4876800" y="3352800"/>
          <a:ext cx="9302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6" name="Equation" r:id="rId8" imgW="330120" imgH="177480" progId="Equation.3">
                  <p:embed/>
                </p:oleObj>
              </mc:Choice>
              <mc:Fallback>
                <p:oleObj name="Equation" r:id="rId8" imgW="330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352800"/>
                        <a:ext cx="93027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58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3: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Column Curves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as Data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 Noise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 3 components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 Scores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(in order,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as expected)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1751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13382" r="6316" b="9813"/>
          <a:stretch>
            <a:fillRect/>
          </a:stretch>
        </p:blipFill>
        <p:spPr>
          <a:xfrm>
            <a:off x="4330700" y="1009650"/>
            <a:ext cx="4316413" cy="5792788"/>
          </a:xfrm>
          <a:noFill/>
        </p:spPr>
      </p:pic>
    </p:spTree>
    <p:extLst>
      <p:ext uri="{BB962C8B-B14F-4D97-AF65-F5344CB8AC3E}">
        <p14:creationId xmlns:p14="http://schemas.microsoft.com/office/powerpoint/2010/main" val="289664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43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8229600" cy="4768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Can show: epsilon statistic: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Satisfies: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spherical Normal,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Single extreme eigenvalue gives</a:t>
            </a:r>
          </a:p>
          <a:p>
            <a:pPr eaLnBrk="1" hangingPunct="1">
              <a:lnSpc>
                <a:spcPct val="120000"/>
              </a:lnSpc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434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6248400" y="1295400"/>
          <a:ext cx="16764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2" name="Equation" r:id="rId4" imgW="838080" imgH="952200" progId="Equation.3">
                  <p:embed/>
                </p:oleObj>
              </mc:Choice>
              <mc:Fallback>
                <p:oleObj name="Equation" r:id="rId4" imgW="83808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295400"/>
                        <a:ext cx="16764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2438400" y="2667000"/>
          <a:ext cx="16764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3" name="Equation" r:id="rId6" imgW="533160" imgH="228600" progId="Equation.3">
                  <p:embed/>
                </p:oleObj>
              </mc:Choice>
              <mc:Fallback>
                <p:oleObj name="Equation" r:id="rId6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667000"/>
                        <a:ext cx="167640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4876800" y="3352800"/>
          <a:ext cx="9302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4" name="Equation" r:id="rId8" imgW="330120" imgH="177480" progId="Equation.3">
                  <p:embed/>
                </p:oleObj>
              </mc:Choice>
              <mc:Fallback>
                <p:oleObj name="Equation" r:id="rId8" imgW="330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352800"/>
                        <a:ext cx="93027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6934200" y="3810000"/>
          <a:ext cx="110966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5" name="Equation" r:id="rId10" imgW="393480" imgH="393480" progId="Equation.3">
                  <p:embed/>
                </p:oleObj>
              </mc:Choice>
              <mc:Fallback>
                <p:oleObj name="Equation" r:id="rId10" imgW="393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10000"/>
                        <a:ext cx="1109663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20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43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8229600" cy="4768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Can show: epsilon statistic: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Satisfies: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For spherical Normal,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Single extreme eigenvalue gives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So assumption                is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very mild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Much weaker than mixing conditions</a:t>
            </a:r>
          </a:p>
          <a:p>
            <a:pPr eaLnBrk="1" hangingPunct="1">
              <a:lnSpc>
                <a:spcPct val="120000"/>
              </a:lnSpc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434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6248400" y="1295400"/>
          <a:ext cx="16764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3" name="Equation" r:id="rId4" imgW="838080" imgH="952200" progId="Equation.3">
                  <p:embed/>
                </p:oleObj>
              </mc:Choice>
              <mc:Fallback>
                <p:oleObj name="Equation" r:id="rId4" imgW="83808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295400"/>
                        <a:ext cx="16764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2438400" y="2667000"/>
          <a:ext cx="16764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4" name="Equation" r:id="rId6" imgW="533160" imgH="228600" progId="Equation.3">
                  <p:embed/>
                </p:oleObj>
              </mc:Choice>
              <mc:Fallback>
                <p:oleObj name="Equation" r:id="rId6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667000"/>
                        <a:ext cx="167640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3657600" y="4724400"/>
          <a:ext cx="14239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5" name="Equation" r:id="rId8" imgW="545760" imgH="203040" progId="Equation.3">
                  <p:embed/>
                </p:oleObj>
              </mc:Choice>
              <mc:Fallback>
                <p:oleObj name="Equation" r:id="rId8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724400"/>
                        <a:ext cx="142398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4876800" y="3352800"/>
          <a:ext cx="9302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6" name="Equation" r:id="rId10" imgW="330120" imgH="177480" progId="Equation.3">
                  <p:embed/>
                </p:oleObj>
              </mc:Choice>
              <mc:Fallback>
                <p:oleObj name="Equation" r:id="rId10" imgW="330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352800"/>
                        <a:ext cx="93027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6934200" y="3810000"/>
          <a:ext cx="110966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7" name="Equation" r:id="rId12" imgW="393480" imgH="393480" progId="Equation.3">
                  <p:embed/>
                </p:oleObj>
              </mc:Choice>
              <mc:Fallback>
                <p:oleObj name="Equation" r:id="rId12" imgW="393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10000"/>
                        <a:ext cx="1109663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443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Ahn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Muller &amp; Chi (2007)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2</a:t>
            </a:r>
            <a:r>
              <a:rPr lang="en-US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Moments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 eigenvalues </a:t>
            </a:r>
            <a:r>
              <a:rPr lang="en-US" i="1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too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large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              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Then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1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4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5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6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7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8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0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1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2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3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4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6629400" y="2514600"/>
          <a:ext cx="14239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name="Equation" r:id="rId4" imgW="545760" imgH="203040" progId="Equation.3">
                  <p:embed/>
                </p:oleObj>
              </mc:Choice>
              <mc:Fallback>
                <p:oleObj name="Equation" r:id="rId4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514600"/>
                        <a:ext cx="142398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7"/>
          <p:cNvGraphicFramePr>
            <a:graphicFrameLocks noChangeAspect="1"/>
          </p:cNvGraphicFramePr>
          <p:nvPr/>
        </p:nvGraphicFramePr>
        <p:xfrm>
          <a:off x="1531938" y="3657600"/>
          <a:ext cx="3906837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9" name="Equation" r:id="rId6" imgW="1447560" imgH="304560" progId="Equation.3">
                  <p:embed/>
                </p:oleObj>
              </mc:Choice>
              <mc:Fallback>
                <p:oleObj name="Equation" r:id="rId6" imgW="14475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3657600"/>
                        <a:ext cx="3906837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882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Ahn, Marron, Muller &amp; Chi (2007)</a:t>
            </a:r>
            <a:endParaRPr lang="en-US" i="1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Assume 2</a:t>
            </a:r>
            <a:r>
              <a:rPr lang="en-US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Moments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Assume </a:t>
            </a:r>
            <a:r>
              <a:rPr lang="en-US" u="sng" smtClean="0">
                <a:solidFill>
                  <a:schemeClr val="bg2"/>
                </a:solidFill>
                <a:latin typeface="Arial" charset="0"/>
                <a:cs typeface="Arial" charset="0"/>
              </a:rPr>
              <a:t>no eigenvalues </a:t>
            </a:r>
            <a:r>
              <a:rPr lang="en-US" i="1" u="sng" smtClean="0">
                <a:solidFill>
                  <a:schemeClr val="bg2"/>
                </a:solidFill>
                <a:latin typeface="Arial" charset="0"/>
                <a:cs typeface="Arial" charset="0"/>
              </a:rPr>
              <a:t>too</a:t>
            </a:r>
            <a:r>
              <a:rPr lang="en-US" u="sng" smtClean="0">
                <a:solidFill>
                  <a:schemeClr val="bg2"/>
                </a:solidFill>
                <a:latin typeface="Arial" charset="0"/>
                <a:cs typeface="Arial" charset="0"/>
              </a:rPr>
              <a:t> large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,               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Then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Not so strong as before:</a:t>
            </a:r>
          </a:p>
        </p:txBody>
      </p:sp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1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4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5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6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7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8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0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1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2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3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4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6629400" y="2514600"/>
          <a:ext cx="14239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2" name="Equation" r:id="rId4" imgW="545760" imgH="203040" progId="Equation.3">
                  <p:embed/>
                </p:oleObj>
              </mc:Choice>
              <mc:Fallback>
                <p:oleObj name="Equation" r:id="rId4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514600"/>
                        <a:ext cx="142398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7"/>
          <p:cNvGraphicFramePr>
            <a:graphicFrameLocks noChangeAspect="1"/>
          </p:cNvGraphicFramePr>
          <p:nvPr/>
        </p:nvGraphicFramePr>
        <p:xfrm>
          <a:off x="1531938" y="3657600"/>
          <a:ext cx="3906837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3" name="Equation" r:id="rId6" imgW="1447560" imgH="304560" progId="Equation.3">
                  <p:embed/>
                </p:oleObj>
              </mc:Choice>
              <mc:Fallback>
                <p:oleObj name="Equation" r:id="rId6" imgW="14475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3657600"/>
                        <a:ext cx="3906837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3429000" y="5638800"/>
          <a:ext cx="41910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4" name="Equation" r:id="rId8" imgW="2920680" imgH="431640" progId="Equation.3">
                  <p:embed/>
                </p:oleObj>
              </mc:Choice>
              <mc:Fallback>
                <p:oleObj name="Equation" r:id="rId8" imgW="2920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638800"/>
                        <a:ext cx="41910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12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Can we improve on: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                             ?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8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1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2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4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5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6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7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8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7" name="Object 7"/>
          <p:cNvGraphicFramePr>
            <a:graphicFrameLocks noChangeAspect="1"/>
          </p:cNvGraphicFramePr>
          <p:nvPr/>
        </p:nvGraphicFramePr>
        <p:xfrm>
          <a:off x="2895600" y="1828800"/>
          <a:ext cx="3906838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" name="Equation" r:id="rId4" imgW="1447560" imgH="304560" progId="Equation.3">
                  <p:embed/>
                </p:oleObj>
              </mc:Choice>
              <mc:Fallback>
                <p:oleObj name="Equation" r:id="rId4" imgW="14475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828800"/>
                        <a:ext cx="3906838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146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Can we improve on: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                             ?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John Kent example:    Normal scale mixture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8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1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2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4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5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6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7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8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1454150" y="3890963"/>
          <a:ext cx="603091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2" name="Equation" r:id="rId4" imgW="2209680" imgH="241200" progId="Equation.3">
                  <p:embed/>
                </p:oleObj>
              </mc:Choice>
              <mc:Fallback>
                <p:oleObj name="Equation" r:id="rId4" imgW="2209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3890963"/>
                        <a:ext cx="6030913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7"/>
          <p:cNvGraphicFramePr>
            <a:graphicFrameLocks noChangeAspect="1"/>
          </p:cNvGraphicFramePr>
          <p:nvPr/>
        </p:nvGraphicFramePr>
        <p:xfrm>
          <a:off x="2895600" y="1828800"/>
          <a:ext cx="3906838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3" name="Equation" r:id="rId6" imgW="1447560" imgH="304560" progId="Equation.3">
                  <p:embed/>
                </p:oleObj>
              </mc:Choice>
              <mc:Fallback>
                <p:oleObj name="Equation" r:id="rId6" imgW="14475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828800"/>
                        <a:ext cx="3906838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23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Can we improve on: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                             ?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John Kent example:    Normal scale mixture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Won’t get:</a:t>
            </a:r>
          </a:p>
        </p:txBody>
      </p:sp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8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1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2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4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5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6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7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8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1454150" y="3890963"/>
          <a:ext cx="603091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0" name="Equation" r:id="rId4" imgW="2209680" imgH="241200" progId="Equation.3">
                  <p:embed/>
                </p:oleObj>
              </mc:Choice>
              <mc:Fallback>
                <p:oleObj name="Equation" r:id="rId4" imgW="2209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3890963"/>
                        <a:ext cx="6030913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7"/>
          <p:cNvGraphicFramePr>
            <a:graphicFrameLocks noChangeAspect="1"/>
          </p:cNvGraphicFramePr>
          <p:nvPr/>
        </p:nvGraphicFramePr>
        <p:xfrm>
          <a:off x="2895600" y="1828800"/>
          <a:ext cx="3906838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1" name="Equation" r:id="rId6" imgW="1447560" imgH="304560" progId="Equation.3">
                  <p:embed/>
                </p:oleObj>
              </mc:Choice>
              <mc:Fallback>
                <p:oleObj name="Equation" r:id="rId6" imgW="14475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828800"/>
                        <a:ext cx="3906838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5"/>
          <p:cNvGraphicFramePr>
            <a:graphicFrameLocks noChangeAspect="1"/>
          </p:cNvGraphicFramePr>
          <p:nvPr/>
        </p:nvGraphicFramePr>
        <p:xfrm>
          <a:off x="2265363" y="5334000"/>
          <a:ext cx="4557712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2" name="Equation" r:id="rId8" imgW="1688760" imgH="304560" progId="Equation.3">
                  <p:embed/>
                </p:oleObj>
              </mc:Choice>
              <mc:Fallback>
                <p:oleObj name="Equation" r:id="rId8" imgW="16887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363" y="5334000"/>
                        <a:ext cx="4557712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12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Notes on Kent’s Normal Scale Mixture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Data Vectors are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indep’dent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each other</a:t>
            </a:r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1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3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4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6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7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8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9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0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1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1371600" y="1905000"/>
          <a:ext cx="603091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Equation" r:id="rId4" imgW="2209680" imgH="241200" progId="Equation.3">
                  <p:embed/>
                </p:oleObj>
              </mc:Choice>
              <mc:Fallback>
                <p:oleObj name="Equation" r:id="rId4" imgW="2209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05000"/>
                        <a:ext cx="6030913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50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Notes on Kent’s Normal Scale Mixture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Data Vectors are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indep’dent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each other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But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entries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each have strong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depend’ce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1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3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4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6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7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8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9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0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1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1371600" y="1905000"/>
          <a:ext cx="603091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6" name="Equation" r:id="rId4" imgW="2209680" imgH="241200" progId="Equation.3">
                  <p:embed/>
                </p:oleObj>
              </mc:Choice>
              <mc:Fallback>
                <p:oleObj name="Equation" r:id="rId4" imgW="2209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05000"/>
                        <a:ext cx="6030913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54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Notes on Kent’s Normal Scale Mixture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Data Vectors are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indep’dent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each other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But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entries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each have strong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depend’ce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However, can show entries have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= 0!</a:t>
            </a:r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1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3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4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6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7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8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9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0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1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1371600" y="1905000"/>
          <a:ext cx="603091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0" name="Equation" r:id="rId4" imgW="2209680" imgH="241200" progId="Equation.3">
                  <p:embed/>
                </p:oleObj>
              </mc:Choice>
              <mc:Fallback>
                <p:oleObj name="Equation" r:id="rId4" imgW="2209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05000"/>
                        <a:ext cx="6030913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076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 3: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Row Curves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as Data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Components as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expected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Gram-Schmidt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(since stronger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signal)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2775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13382" r="6316" b="9813"/>
          <a:stretch>
            <a:fillRect/>
          </a:stretch>
        </p:blipFill>
        <p:spPr>
          <a:xfrm>
            <a:off x="4330700" y="1009650"/>
            <a:ext cx="4316413" cy="5792788"/>
          </a:xfrm>
          <a:noFill/>
        </p:spPr>
      </p:pic>
    </p:spTree>
    <p:extLst>
      <p:ext uri="{BB962C8B-B14F-4D97-AF65-F5344CB8AC3E}">
        <p14:creationId xmlns:p14="http://schemas.microsoft.com/office/powerpoint/2010/main" val="372707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Notes on Kent’s Normal Scale Mixture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Data Vectors are indep’dent of each other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But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entries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of each have strong depend’ce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However, can show entries have cov = 0!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Recall statistical folklore: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Covariance = 0                Independence</a:t>
            </a:r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1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3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4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6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7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8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9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0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1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1371600" y="1905000"/>
          <a:ext cx="603091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8" name="Equation" r:id="rId4" imgW="2209680" imgH="241200" progId="Equation.3">
                  <p:embed/>
                </p:oleObj>
              </mc:Choice>
              <mc:Fallback>
                <p:oleObj name="Equation" r:id="rId4" imgW="2209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05000"/>
                        <a:ext cx="6030913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4343400" y="5410200"/>
          <a:ext cx="6032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9" name="Equation" r:id="rId6" imgW="190440" imgH="152280" progId="Equation.3">
                  <p:embed/>
                </p:oleObj>
              </mc:Choice>
              <mc:Fallback>
                <p:oleObj name="Equation" r:id="rId6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410200"/>
                        <a:ext cx="60325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4343400" y="5410200"/>
            <a:ext cx="6096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343400" y="5410200"/>
            <a:ext cx="5334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0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1844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</a:t>
            </a:r>
          </a:p>
        </p:txBody>
      </p:sp>
    </p:spTree>
    <p:extLst>
      <p:ext uri="{BB962C8B-B14F-4D97-AF65-F5344CB8AC3E}">
        <p14:creationId xmlns:p14="http://schemas.microsoft.com/office/powerpoint/2010/main" val="27742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1844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Random Variables       and    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Make both Gaussian</a:t>
            </a:r>
          </a:p>
          <a:p>
            <a:pPr marL="0" indent="0" eaLnBrk="1" hangingPunct="1">
              <a:lnSpc>
                <a:spcPct val="125000"/>
              </a:lnSpc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25000"/>
              </a:lnSpc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25000"/>
              </a:lnSpc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25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(Note: 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Using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M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ultivariate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Gaussian)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5791200" y="1905000"/>
          <a:ext cx="4413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1" name="Equation" r:id="rId4" imgW="139680" imgH="164880" progId="Equation.3">
                  <p:embed/>
                </p:oleObj>
              </mc:Choice>
              <mc:Fallback>
                <p:oleObj name="Equation" r:id="rId4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905000"/>
                        <a:ext cx="4413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5"/>
          <p:cNvGraphicFramePr>
            <a:graphicFrameLocks noChangeAspect="1"/>
          </p:cNvGraphicFramePr>
          <p:nvPr/>
        </p:nvGraphicFramePr>
        <p:xfrm>
          <a:off x="4343400" y="1905000"/>
          <a:ext cx="5619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2" name="Equation" r:id="rId6" imgW="177480" imgH="164880" progId="Equation.3">
                  <p:embed/>
                </p:oleObj>
              </mc:Choice>
              <mc:Fallback>
                <p:oleObj name="Equation" r:id="rId6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05000"/>
                        <a:ext cx="5619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6"/>
          <p:cNvGraphicFramePr>
            <a:graphicFrameLocks noChangeAspect="1"/>
          </p:cNvGraphicFramePr>
          <p:nvPr/>
        </p:nvGraphicFramePr>
        <p:xfrm>
          <a:off x="4876800" y="2590800"/>
          <a:ext cx="27305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3" name="Equation" r:id="rId8" imgW="863280" imgH="215640" progId="Equation.3">
                  <p:embed/>
                </p:oleObj>
              </mc:Choice>
              <mc:Fallback>
                <p:oleObj name="Equation" r:id="rId8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90800"/>
                        <a:ext cx="273050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603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1844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Random Variables       and    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Make both Gaussian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With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strong dependence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 Yet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</a:t>
            </a:r>
          </a:p>
          <a:p>
            <a:pPr marL="0" indent="0" eaLnBrk="1" hangingPunct="1">
              <a:lnSpc>
                <a:spcPct val="125000"/>
              </a:lnSpc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Given           ,    define     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5791200" y="1905000"/>
          <a:ext cx="4413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3" name="Equation" r:id="rId4" imgW="139680" imgH="164880" progId="Equation.3">
                  <p:embed/>
                </p:oleObj>
              </mc:Choice>
              <mc:Fallback>
                <p:oleObj name="Equation" r:id="rId4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905000"/>
                        <a:ext cx="4413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5"/>
          <p:cNvGraphicFramePr>
            <a:graphicFrameLocks noChangeAspect="1"/>
          </p:cNvGraphicFramePr>
          <p:nvPr/>
        </p:nvGraphicFramePr>
        <p:xfrm>
          <a:off x="4343400" y="1905000"/>
          <a:ext cx="5619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4" name="Equation" r:id="rId6" imgW="177480" imgH="164880" progId="Equation.3">
                  <p:embed/>
                </p:oleObj>
              </mc:Choice>
              <mc:Fallback>
                <p:oleObj name="Equation" r:id="rId6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05000"/>
                        <a:ext cx="5619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6"/>
          <p:cNvGraphicFramePr>
            <a:graphicFrameLocks noChangeAspect="1"/>
          </p:cNvGraphicFramePr>
          <p:nvPr/>
        </p:nvGraphicFramePr>
        <p:xfrm>
          <a:off x="4876800" y="2590800"/>
          <a:ext cx="27305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5" name="Equation" r:id="rId8" imgW="863280" imgH="215640" progId="Equation.3">
                  <p:embed/>
                </p:oleObj>
              </mc:Choice>
              <mc:Fallback>
                <p:oleObj name="Equation" r:id="rId8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90800"/>
                        <a:ext cx="273050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7"/>
          <p:cNvGraphicFramePr>
            <a:graphicFrameLocks noChangeAspect="1"/>
          </p:cNvGraphicFramePr>
          <p:nvPr/>
        </p:nvGraphicFramePr>
        <p:xfrm>
          <a:off x="1676400" y="5486400"/>
          <a:ext cx="108267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6" name="Equation" r:id="rId10" imgW="342720" imgH="177480" progId="Equation.3">
                  <p:embed/>
                </p:oleObj>
              </mc:Choice>
              <mc:Fallback>
                <p:oleObj name="Equation" r:id="rId10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86400"/>
                        <a:ext cx="1082675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8"/>
          <p:cNvGraphicFramePr>
            <a:graphicFrameLocks noChangeAspect="1"/>
          </p:cNvGraphicFramePr>
          <p:nvPr/>
        </p:nvGraphicFramePr>
        <p:xfrm>
          <a:off x="4800600" y="4953000"/>
          <a:ext cx="3649663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7" name="Equation" r:id="rId12" imgW="1155600" imgH="507960" progId="Equation.3">
                  <p:embed/>
                </p:oleObj>
              </mc:Choice>
              <mc:Fallback>
                <p:oleObj name="Equation" r:id="rId12" imgW="11556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953000"/>
                        <a:ext cx="3649663" cy="161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68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914400"/>
            <a:ext cx="8305800" cy="5486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3012" name="Picture 9" descr="EG0covNotInd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1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914400"/>
            <a:ext cx="8305800" cy="5486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4036" name="Picture 9" descr="EG0covNotInd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8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914400"/>
            <a:ext cx="8305800" cy="5486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Example,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c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to make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cov(X,Y) = 0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5060" name="Picture 9" descr="EG0covNotInd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194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Distribution is degenerate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Supported on diagonal lines</a:t>
            </a:r>
          </a:p>
        </p:txBody>
      </p:sp>
    </p:spTree>
    <p:extLst>
      <p:ext uri="{BB962C8B-B14F-4D97-AF65-F5344CB8AC3E}">
        <p14:creationId xmlns:p14="http://schemas.microsoft.com/office/powerpoint/2010/main" val="58273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194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Distribution is degenerate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Supported on diagonal lines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abs. cont. w.r.t. 2-d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Lebesgue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meas.</a:t>
            </a:r>
          </a:p>
        </p:txBody>
      </p:sp>
    </p:spTree>
    <p:extLst>
      <p:ext uri="{BB962C8B-B14F-4D97-AF65-F5344CB8AC3E}">
        <p14:creationId xmlns:p14="http://schemas.microsoft.com/office/powerpoint/2010/main" val="212421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194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Distribution is degenerate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Supported on diagonal lines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abs. cont. w.r.t. 2-d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Lebesgue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meas.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For small     , have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For large      , have</a:t>
            </a:r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4343400" y="3962400"/>
          <a:ext cx="27289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8" name="Equation" r:id="rId4" imgW="863280" imgH="215640" progId="Equation.3">
                  <p:embed/>
                </p:oleObj>
              </mc:Choice>
              <mc:Fallback>
                <p:oleObj name="Equation" r:id="rId4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962400"/>
                        <a:ext cx="27289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5"/>
          <p:cNvGraphicFramePr>
            <a:graphicFrameLocks noChangeAspect="1"/>
          </p:cNvGraphicFramePr>
          <p:nvPr/>
        </p:nvGraphicFramePr>
        <p:xfrm>
          <a:off x="2743200" y="4114800"/>
          <a:ext cx="3603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9" name="Equation" r:id="rId6" imgW="114120" imgH="139680" progId="Equation.3">
                  <p:embed/>
                </p:oleObj>
              </mc:Choice>
              <mc:Fallback>
                <p:oleObj name="Equation" r:id="rId6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114800"/>
                        <a:ext cx="3603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7"/>
          <p:cNvGraphicFramePr>
            <a:graphicFrameLocks noChangeAspect="1"/>
          </p:cNvGraphicFramePr>
          <p:nvPr/>
        </p:nvGraphicFramePr>
        <p:xfrm>
          <a:off x="2667000" y="4876800"/>
          <a:ext cx="3603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0" name="Equation" r:id="rId8" imgW="114120" imgH="139680" progId="Equation.3">
                  <p:embed/>
                </p:oleObj>
              </mc:Choice>
              <mc:Fallback>
                <p:oleObj name="Equation" r:id="rId8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876800"/>
                        <a:ext cx="3603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9"/>
          <p:cNvGraphicFramePr>
            <a:graphicFrameLocks noChangeAspect="1"/>
          </p:cNvGraphicFramePr>
          <p:nvPr/>
        </p:nvGraphicFramePr>
        <p:xfrm>
          <a:off x="4495800" y="4724400"/>
          <a:ext cx="27289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1" name="Equation" r:id="rId9" imgW="863280" imgH="215640" progId="Equation.3">
                  <p:embed/>
                </p:oleObj>
              </mc:Choice>
              <mc:Fallback>
                <p:oleObj name="Equation" r:id="rId9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724400"/>
                        <a:ext cx="27289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212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1430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3:    SVD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Matrix-Image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Nicely Shows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Components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Right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Order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3799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676400"/>
            <a:ext cx="7010400" cy="4951413"/>
          </a:xfrm>
          <a:noFill/>
        </p:spPr>
      </p:pic>
    </p:spTree>
    <p:extLst>
      <p:ext uri="{BB962C8B-B14F-4D97-AF65-F5344CB8AC3E}">
        <p14:creationId xmlns:p14="http://schemas.microsoft.com/office/powerpoint/2010/main" val="4510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194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Distribution is degenerate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Supported on diagonal lines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Not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abs. cont. w.r.t. 2-d Lebesgue meas.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For small     , have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For large      , have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By continuity,               with  </a:t>
            </a:r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4343400" y="3962400"/>
          <a:ext cx="27289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0" name="Equation" r:id="rId4" imgW="863280" imgH="215640" progId="Equation.3">
                  <p:embed/>
                </p:oleObj>
              </mc:Choice>
              <mc:Fallback>
                <p:oleObj name="Equation" r:id="rId4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962400"/>
                        <a:ext cx="27289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5"/>
          <p:cNvGraphicFramePr>
            <a:graphicFrameLocks noChangeAspect="1"/>
          </p:cNvGraphicFramePr>
          <p:nvPr/>
        </p:nvGraphicFramePr>
        <p:xfrm>
          <a:off x="2743200" y="4114800"/>
          <a:ext cx="3603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1" name="Equation" r:id="rId6" imgW="114120" imgH="139680" progId="Equation.3">
                  <p:embed/>
                </p:oleObj>
              </mc:Choice>
              <mc:Fallback>
                <p:oleObj name="Equation" r:id="rId6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114800"/>
                        <a:ext cx="3603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7"/>
          <p:cNvGraphicFramePr>
            <a:graphicFrameLocks noChangeAspect="1"/>
          </p:cNvGraphicFramePr>
          <p:nvPr/>
        </p:nvGraphicFramePr>
        <p:xfrm>
          <a:off x="2667000" y="4876800"/>
          <a:ext cx="3603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2" name="Equation" r:id="rId8" imgW="114120" imgH="139680" progId="Equation.3">
                  <p:embed/>
                </p:oleObj>
              </mc:Choice>
              <mc:Fallback>
                <p:oleObj name="Equation" r:id="rId8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876800"/>
                        <a:ext cx="3603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8"/>
          <p:cNvGraphicFramePr>
            <a:graphicFrameLocks noChangeAspect="1"/>
          </p:cNvGraphicFramePr>
          <p:nvPr/>
        </p:nvGraphicFramePr>
        <p:xfrm>
          <a:off x="3505200" y="5486400"/>
          <a:ext cx="10414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3" name="Equation" r:id="rId9" imgW="330120" imgH="190440" progId="Equation.3">
                  <p:embed/>
                </p:oleObj>
              </mc:Choice>
              <mc:Fallback>
                <p:oleObj name="Equation" r:id="rId9" imgW="33012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86400"/>
                        <a:ext cx="10414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9"/>
          <p:cNvGraphicFramePr>
            <a:graphicFrameLocks noChangeAspect="1"/>
          </p:cNvGraphicFramePr>
          <p:nvPr/>
        </p:nvGraphicFramePr>
        <p:xfrm>
          <a:off x="4495800" y="4724400"/>
          <a:ext cx="27289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4" name="Equation" r:id="rId11" imgW="863280" imgH="215640" progId="Equation.3">
                  <p:embed/>
                </p:oleObj>
              </mc:Choice>
              <mc:Fallback>
                <p:oleObj name="Equation" r:id="rId11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724400"/>
                        <a:ext cx="27289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10"/>
          <p:cNvGraphicFramePr>
            <a:graphicFrameLocks noChangeAspect="1"/>
          </p:cNvGraphicFramePr>
          <p:nvPr/>
        </p:nvGraphicFramePr>
        <p:xfrm>
          <a:off x="5867400" y="5410200"/>
          <a:ext cx="27289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5" name="Equation" r:id="rId13" imgW="863280" imgH="215640" progId="Equation.3">
                  <p:embed/>
                </p:oleObj>
              </mc:Choice>
              <mc:Fallback>
                <p:oleObj name="Equation" r:id="rId13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410200"/>
                        <a:ext cx="27289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533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2048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Result: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Joint distribution of       and     :</a:t>
            </a: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Has Gaussian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marginals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Has</a:t>
            </a:r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5791200" y="1905000"/>
          <a:ext cx="4413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" name="Equation" r:id="rId4" imgW="139680" imgH="164880" progId="Equation.3">
                  <p:embed/>
                </p:oleObj>
              </mc:Choice>
              <mc:Fallback>
                <p:oleObj name="Equation" r:id="rId4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905000"/>
                        <a:ext cx="4413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5"/>
          <p:cNvGraphicFramePr>
            <a:graphicFrameLocks noChangeAspect="1"/>
          </p:cNvGraphicFramePr>
          <p:nvPr/>
        </p:nvGraphicFramePr>
        <p:xfrm>
          <a:off x="4343400" y="1905000"/>
          <a:ext cx="5619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" name="Equation" r:id="rId6" imgW="177480" imgH="164880" progId="Equation.3">
                  <p:embed/>
                </p:oleObj>
              </mc:Choice>
              <mc:Fallback>
                <p:oleObj name="Equation" r:id="rId6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05000"/>
                        <a:ext cx="5619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6"/>
          <p:cNvGraphicFramePr>
            <a:graphicFrameLocks noChangeAspect="1"/>
          </p:cNvGraphicFramePr>
          <p:nvPr/>
        </p:nvGraphicFramePr>
        <p:xfrm>
          <a:off x="2209800" y="3200400"/>
          <a:ext cx="21336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9" name="Equation" r:id="rId8" imgW="863280" imgH="215640" progId="Equation.3">
                  <p:embed/>
                </p:oleObj>
              </mc:Choice>
              <mc:Fallback>
                <p:oleObj name="Equation" r:id="rId8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200400"/>
                        <a:ext cx="21336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792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2048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Result: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Joint distribution of       and     :</a:t>
            </a: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Has Gaussian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marginals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Has</a:t>
            </a: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Yet strong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dependence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       and   </a:t>
            </a: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Thus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not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multivariate Gaussian</a:t>
            </a:r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5791200" y="1905000"/>
          <a:ext cx="4413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9" name="Equation" r:id="rId4" imgW="139680" imgH="164880" progId="Equation.3">
                  <p:embed/>
                </p:oleObj>
              </mc:Choice>
              <mc:Fallback>
                <p:oleObj name="Equation" r:id="rId4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905000"/>
                        <a:ext cx="4413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5"/>
          <p:cNvGraphicFramePr>
            <a:graphicFrameLocks noChangeAspect="1"/>
          </p:cNvGraphicFramePr>
          <p:nvPr/>
        </p:nvGraphicFramePr>
        <p:xfrm>
          <a:off x="4343400" y="1905000"/>
          <a:ext cx="5619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0" name="Equation" r:id="rId6" imgW="177480" imgH="164880" progId="Equation.3">
                  <p:embed/>
                </p:oleObj>
              </mc:Choice>
              <mc:Fallback>
                <p:oleObj name="Equation" r:id="rId6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05000"/>
                        <a:ext cx="5619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6"/>
          <p:cNvGraphicFramePr>
            <a:graphicFrameLocks noChangeAspect="1"/>
          </p:cNvGraphicFramePr>
          <p:nvPr/>
        </p:nvGraphicFramePr>
        <p:xfrm>
          <a:off x="2209800" y="3200400"/>
          <a:ext cx="21336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1" name="Equation" r:id="rId8" imgW="863280" imgH="215640" progId="Equation.3">
                  <p:embed/>
                </p:oleObj>
              </mc:Choice>
              <mc:Fallback>
                <p:oleObj name="Equation" r:id="rId8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200400"/>
                        <a:ext cx="21336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7"/>
          <p:cNvGraphicFramePr>
            <a:graphicFrameLocks noChangeAspect="1"/>
          </p:cNvGraphicFramePr>
          <p:nvPr/>
        </p:nvGraphicFramePr>
        <p:xfrm>
          <a:off x="5562600" y="3886200"/>
          <a:ext cx="4810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2" name="Equation" r:id="rId10" imgW="177480" imgH="164880" progId="Equation.3">
                  <p:embed/>
                </p:oleObj>
              </mc:Choice>
              <mc:Fallback>
                <p:oleObj name="Equation" r:id="rId10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886200"/>
                        <a:ext cx="48101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8"/>
          <p:cNvGraphicFramePr>
            <a:graphicFrameLocks noChangeAspect="1"/>
          </p:cNvGraphicFramePr>
          <p:nvPr/>
        </p:nvGraphicFramePr>
        <p:xfrm>
          <a:off x="6934200" y="3886200"/>
          <a:ext cx="3778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3" name="Equation" r:id="rId11" imgW="139680" imgH="164880" progId="Equation.3">
                  <p:embed/>
                </p:oleObj>
              </mc:Choice>
              <mc:Fallback>
                <p:oleObj name="Equation" r:id="rId11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86200"/>
                        <a:ext cx="37782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375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2048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Result: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Joint distribution of       and     :</a:t>
            </a: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Has Gaussian marginals</a:t>
            </a: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Has</a:t>
            </a: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Yet strong </a:t>
            </a:r>
            <a:r>
              <a:rPr lang="en-US" u="sng" smtClean="0">
                <a:solidFill>
                  <a:schemeClr val="bg2"/>
                </a:solidFill>
                <a:latin typeface="Arial" charset="0"/>
                <a:cs typeface="Arial" charset="0"/>
              </a:rPr>
              <a:t>dependence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of        and   </a:t>
            </a: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Thus</a:t>
            </a:r>
            <a:r>
              <a:rPr lang="en-US" u="sng" smtClean="0">
                <a:solidFill>
                  <a:schemeClr val="bg2"/>
                </a:solidFill>
                <a:latin typeface="Arial" charset="0"/>
                <a:cs typeface="Arial" charset="0"/>
              </a:rPr>
              <a:t> not 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multivariate Gaussian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Shows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Multivariate Gaussian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means more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	than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Gaussian Marginals</a:t>
            </a:r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5791200" y="1905000"/>
          <a:ext cx="4413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3" name="Equation" r:id="rId4" imgW="139680" imgH="164880" progId="Equation.3">
                  <p:embed/>
                </p:oleObj>
              </mc:Choice>
              <mc:Fallback>
                <p:oleObj name="Equation" r:id="rId4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905000"/>
                        <a:ext cx="4413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5"/>
          <p:cNvGraphicFramePr>
            <a:graphicFrameLocks noChangeAspect="1"/>
          </p:cNvGraphicFramePr>
          <p:nvPr/>
        </p:nvGraphicFramePr>
        <p:xfrm>
          <a:off x="4343400" y="1905000"/>
          <a:ext cx="5619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4" name="Equation" r:id="rId6" imgW="177480" imgH="164880" progId="Equation.3">
                  <p:embed/>
                </p:oleObj>
              </mc:Choice>
              <mc:Fallback>
                <p:oleObj name="Equation" r:id="rId6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05000"/>
                        <a:ext cx="5619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6"/>
          <p:cNvGraphicFramePr>
            <a:graphicFrameLocks noChangeAspect="1"/>
          </p:cNvGraphicFramePr>
          <p:nvPr/>
        </p:nvGraphicFramePr>
        <p:xfrm>
          <a:off x="2209800" y="3200400"/>
          <a:ext cx="21336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5" name="Equation" r:id="rId8" imgW="863280" imgH="215640" progId="Equation.3">
                  <p:embed/>
                </p:oleObj>
              </mc:Choice>
              <mc:Fallback>
                <p:oleObj name="Equation" r:id="rId8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200400"/>
                        <a:ext cx="21336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7"/>
          <p:cNvGraphicFramePr>
            <a:graphicFrameLocks noChangeAspect="1"/>
          </p:cNvGraphicFramePr>
          <p:nvPr/>
        </p:nvGraphicFramePr>
        <p:xfrm>
          <a:off x="5562600" y="3886200"/>
          <a:ext cx="4810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6" name="Equation" r:id="rId10" imgW="177480" imgH="164880" progId="Equation.3">
                  <p:embed/>
                </p:oleObj>
              </mc:Choice>
              <mc:Fallback>
                <p:oleObj name="Equation" r:id="rId10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886200"/>
                        <a:ext cx="48101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8"/>
          <p:cNvGraphicFramePr>
            <a:graphicFrameLocks noChangeAspect="1"/>
          </p:cNvGraphicFramePr>
          <p:nvPr/>
        </p:nvGraphicFramePr>
        <p:xfrm>
          <a:off x="6934200" y="3886200"/>
          <a:ext cx="3778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7" name="Equation" r:id="rId11" imgW="139680" imgH="164880" progId="Equation.3">
                  <p:embed/>
                </p:oleObj>
              </mc:Choice>
              <mc:Fallback>
                <p:oleObj name="Equation" r:id="rId11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86200"/>
                        <a:ext cx="37782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559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676400"/>
            <a:ext cx="7010400" cy="4951413"/>
          </a:xfr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1430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  Mystery #1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</a:t>
            </a:r>
          </a:p>
          <a:p>
            <a:pPr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1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676400"/>
            <a:ext cx="7010400" cy="4951413"/>
          </a:xfr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1430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  Mystery #1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</a:t>
            </a:r>
          </a:p>
          <a:p>
            <a:pPr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From</a:t>
            </a:r>
          </a:p>
          <a:p>
            <a:pPr eaLnBrk="1" hangingPunct="1"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Decomposition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0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1430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Curves View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See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Structure?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5847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676400"/>
            <a:ext cx="7010400" cy="4951413"/>
          </a:xfr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2590800" y="3733800"/>
            <a:ext cx="4191000" cy="457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90800" y="3733800"/>
            <a:ext cx="5638800" cy="1828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16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Simulation</a:t>
            </a:r>
          </a:p>
        </p:txBody>
      </p:sp>
      <p:sp>
        <p:nvSpPr>
          <p:cNvPr id="11273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8001000" cy="51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Idea:  given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Mean Vector  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Eigenvectors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Eigenvalues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Simulate data from Corresponding Normal 	Distribution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Approach:  Invert PCA Data </a:t>
            </a:r>
            <a:r>
              <a:rPr lang="en-US" sz="3200" dirty="0" err="1" smtClean="0">
                <a:solidFill>
                  <a:srgbClr val="000000"/>
                </a:solidFill>
              </a:rPr>
              <a:t>Represent’n</a:t>
            </a: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                                         where</a:t>
            </a:r>
          </a:p>
        </p:txBody>
      </p:sp>
      <p:graphicFrame>
        <p:nvGraphicFramePr>
          <p:cNvPr id="1126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600200" y="5638800"/>
          <a:ext cx="30480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4" imgW="2603160" imgH="774360" progId="Equation.3">
                  <p:embed/>
                </p:oleObj>
              </mc:Choice>
              <mc:Fallback>
                <p:oleObj name="Equation" r:id="rId4" imgW="260316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638800"/>
                        <a:ext cx="304800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7" name="Object 6"/>
          <p:cNvGraphicFramePr>
            <a:graphicFrameLocks noChangeAspect="1"/>
          </p:cNvGraphicFramePr>
          <p:nvPr/>
        </p:nvGraphicFramePr>
        <p:xfrm>
          <a:off x="6781800" y="5791200"/>
          <a:ext cx="19621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6" imgW="1447560" imgH="406080" progId="Equation.3">
                  <p:embed/>
                </p:oleObj>
              </mc:Choice>
              <mc:Fallback>
                <p:oleObj name="Equation" r:id="rId6" imgW="14475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791200"/>
                        <a:ext cx="19621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8" name="Object 8"/>
          <p:cNvGraphicFramePr>
            <a:graphicFrameLocks noChangeAspect="1"/>
          </p:cNvGraphicFramePr>
          <p:nvPr/>
        </p:nvGraphicFramePr>
        <p:xfrm>
          <a:off x="3657600" y="1828800"/>
          <a:ext cx="4254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8" imgW="241200" imgH="406080" progId="Equation.3">
                  <p:embed/>
                </p:oleObj>
              </mc:Choice>
              <mc:Fallback>
                <p:oleObj name="Equation" r:id="rId8" imgW="2412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28800"/>
                        <a:ext cx="425450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9" name="Object 10"/>
          <p:cNvGraphicFramePr>
            <a:graphicFrameLocks noChangeAspect="1"/>
          </p:cNvGraphicFramePr>
          <p:nvPr/>
        </p:nvGraphicFramePr>
        <p:xfrm>
          <a:off x="3733800" y="2514600"/>
          <a:ext cx="15382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10" imgW="520560" imgH="241200" progId="Equation.3">
                  <p:embed/>
                </p:oleObj>
              </mc:Choice>
              <mc:Fallback>
                <p:oleObj name="Equation" r:id="rId10" imgW="520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514600"/>
                        <a:ext cx="1538288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70" name="Object 12"/>
          <p:cNvGraphicFramePr>
            <a:graphicFrameLocks noChangeAspect="1"/>
          </p:cNvGraphicFramePr>
          <p:nvPr/>
        </p:nvGraphicFramePr>
        <p:xfrm>
          <a:off x="3962400" y="3276600"/>
          <a:ext cx="14208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12" imgW="1041120" imgH="380880" progId="Equation.3">
                  <p:embed/>
                </p:oleObj>
              </mc:Choice>
              <mc:Fallback>
                <p:oleObj name="Equation" r:id="rId12" imgW="10411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276600"/>
                        <a:ext cx="1420813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543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676400"/>
            <a:ext cx="7010400" cy="4951413"/>
          </a:xfrm>
          <a:noFill/>
        </p:spPr>
      </p:pic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1430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Matrix-Image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View?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5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676400"/>
            <a:ext cx="7010400" cy="4951413"/>
          </a:xfrm>
          <a:noFill/>
        </p:spPr>
      </p:pic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1430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Matrix-Image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View?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 x Const.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29000" y="3325813"/>
            <a:ext cx="762000" cy="2160587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7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676400"/>
            <a:ext cx="7010400" cy="4951413"/>
          </a:xfrm>
          <a:noFill/>
        </p:spPr>
      </p:pic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1430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Matrix-Image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View?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 x Const.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x Gauss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29000" y="3810000"/>
            <a:ext cx="1981200" cy="1676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1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676400"/>
            <a:ext cx="7010400" cy="4951413"/>
          </a:xfrm>
          <a:noFill/>
        </p:spPr>
      </p:pic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1430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Matrix-Image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View?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 x Const.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x Gauss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 x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Parab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29000" y="4419600"/>
            <a:ext cx="3429000" cy="1066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6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676400"/>
            <a:ext cx="7010400" cy="4951413"/>
          </a:xfrm>
          <a:noFill/>
        </p:spPr>
      </p:pic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1430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Matrix-Image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View?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 x Const.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x Gauss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 x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Parab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Cubic x Gauss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76600" y="4953000"/>
            <a:ext cx="4800600" cy="533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76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Mystery #1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Structure:        Primal      -       Dual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Constant           Gaussian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Gaussian             Linear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Parabola            Gaussian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Gaussian               Cubic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Nicely revealed by Full Matrix decomposition and views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9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676400"/>
            <a:ext cx="7010400" cy="4951413"/>
          </a:xfrm>
          <a:noFill/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1430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5:       Mystery #2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</a:t>
            </a:r>
          </a:p>
          <a:p>
            <a:pPr eaLnBrk="1" hangingPunct="1">
              <a:buFontTx/>
              <a:buNone/>
            </a:pP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From</a:t>
            </a:r>
          </a:p>
          <a:p>
            <a:pPr eaLnBrk="1" hangingPunct="1">
              <a:buFontTx/>
              <a:buNone/>
            </a:pP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Decomposition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5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676400"/>
            <a:ext cx="7010400" cy="4951413"/>
          </a:xfrm>
          <a:noFill/>
        </p:spPr>
      </p:pic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1430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5:    SVD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Curves View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Const. x Linear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29000" y="2667000"/>
            <a:ext cx="914400" cy="1524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29000" y="2667000"/>
            <a:ext cx="914400" cy="2743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5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676400"/>
            <a:ext cx="7010400" cy="4951413"/>
          </a:xfrm>
          <a:noFill/>
        </p:spPr>
      </p:pic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1430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5:    SVD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Curves View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Const. x Linear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Parab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x Cubic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29000" y="3733800"/>
            <a:ext cx="1981200" cy="1524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29000" y="3733800"/>
            <a:ext cx="2286000" cy="609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99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676400"/>
            <a:ext cx="7010400" cy="4951413"/>
          </a:xfrm>
          <a:noFill/>
        </p:spPr>
      </p:pic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1430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5:    SVD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Curves View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Const. x Linear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Parab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x Cubic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Noise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28800" y="5562600"/>
            <a:ext cx="4953000" cy="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828800" y="4191000"/>
            <a:ext cx="6324600" cy="1371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6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How to “fix directions”?</a:t>
            </a:r>
          </a:p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Personal approach:</a:t>
            </a:r>
          </a:p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Use  ± 1 flip that gives: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Max(Proj(X</a:t>
            </a:r>
            <a:r>
              <a:rPr lang="en-US" sz="3200" baseline="-25000" smtClean="0">
                <a:solidFill>
                  <a:srgbClr val="000000"/>
                </a:solidFill>
              </a:rPr>
              <a:t>i</a:t>
            </a:r>
            <a:r>
              <a:rPr lang="en-US" sz="3200" smtClean="0">
                <a:solidFill>
                  <a:srgbClr val="000000"/>
                </a:solidFill>
              </a:rPr>
              <a:t>)) &gt; |Min(Proj(X</a:t>
            </a:r>
            <a:r>
              <a:rPr lang="en-US" sz="3200" baseline="-25000" smtClean="0">
                <a:solidFill>
                  <a:srgbClr val="000000"/>
                </a:solidFill>
              </a:rPr>
              <a:t>i</a:t>
            </a:r>
            <a:r>
              <a:rPr lang="en-US" sz="3200" smtClean="0">
                <a:solidFill>
                  <a:srgbClr val="000000"/>
                </a:solidFill>
              </a:rPr>
              <a:t>))|</a:t>
            </a:r>
          </a:p>
          <a:p>
            <a:pPr algn="ctr"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(assumes 0 centered)</a:t>
            </a:r>
          </a:p>
        </p:txBody>
      </p:sp>
    </p:spTree>
    <p:extLst>
      <p:ext uri="{BB962C8B-B14F-4D97-AF65-F5344CB8AC3E}">
        <p14:creationId xmlns:p14="http://schemas.microsoft.com/office/powerpoint/2010/main" val="2378402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676400"/>
            <a:ext cx="7010400" cy="4951413"/>
          </a:xfrm>
          <a:noFill/>
        </p:spPr>
      </p:pic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1430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5:    SVD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Matrix-Image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Const. x Linear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Parab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x Cubic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Noise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29000" y="2667000"/>
            <a:ext cx="838200" cy="2895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29000" y="3886200"/>
            <a:ext cx="2057400" cy="1524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44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5:    Mystery #2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Structure:        Primal      -       Dual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Constant            Linear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Parabola             Cubic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Gaussian            Gaussian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Gaussian            Gaussian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Visible via either curves, or matrices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SVD (i.e.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ean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entering)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lways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0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SVD (i.e.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ean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entering)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lways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does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Mean???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SVD (i.e.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ean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entering)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lways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does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Mean???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efinition:  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Provides Most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seful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nsights into Data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Others???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5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Where SVD is Less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nformative: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Two Dimensional</a:t>
            </a:r>
            <a:endParaRPr lang="en-US" u="sng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Where SVD is Less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nformative: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Two Dimensional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Key is Subtraction of Mean is Bad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Mean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From PC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Mean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Less Informative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2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where SVD is Less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nformative: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Data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5063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1598" b="20209"/>
          <a:stretch>
            <a:fillRect/>
          </a:stretch>
        </p:blipFill>
        <p:spPr>
          <a:xfrm>
            <a:off x="838200" y="2590800"/>
            <a:ext cx="7267575" cy="3765550"/>
          </a:xfrm>
          <a:noFill/>
        </p:spPr>
      </p:pic>
    </p:spTree>
    <p:extLst>
      <p:ext uri="{BB962C8B-B14F-4D97-AF65-F5344CB8AC3E}">
        <p14:creationId xmlns:p14="http://schemas.microsoft.com/office/powerpoint/2010/main" val="334714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914400"/>
            <a:ext cx="84582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Mode of Variation (Centered at </a:t>
            </a:r>
            <a:r>
              <a:rPr lang="en-US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6087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1598" b="20209"/>
          <a:stretch>
            <a:fillRect/>
          </a:stretch>
        </p:blipFill>
        <p:spPr>
          <a:xfrm>
            <a:off x="838200" y="2286000"/>
            <a:ext cx="7267575" cy="376555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H="1">
            <a:off x="3810000" y="1447800"/>
            <a:ext cx="3810000" cy="2514600"/>
          </a:xfrm>
          <a:prstGeom prst="straightConnector1">
            <a:avLst/>
          </a:prstGeom>
          <a:ln w="254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248400" y="1447800"/>
            <a:ext cx="1371600" cy="2286000"/>
          </a:xfrm>
          <a:prstGeom prst="straightConnector1">
            <a:avLst/>
          </a:prstGeom>
          <a:ln w="254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67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914400"/>
            <a:ext cx="84582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Mode of Variation (Centered at </a:t>
            </a:r>
            <a:r>
              <a:rPr lang="en-US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Yields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seful (1-d)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ode of Variation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6087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1598" b="20209"/>
          <a:stretch>
            <a:fillRect/>
          </a:stretch>
        </p:blipFill>
        <p:spPr>
          <a:xfrm>
            <a:off x="838200" y="2286000"/>
            <a:ext cx="7267575" cy="376555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H="1">
            <a:off x="3810000" y="1981200"/>
            <a:ext cx="2286000" cy="1219200"/>
          </a:xfrm>
          <a:prstGeom prst="straightConnector1">
            <a:avLst/>
          </a:prstGeom>
          <a:ln w="254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96000" y="1981200"/>
            <a:ext cx="228600" cy="1371600"/>
          </a:xfrm>
          <a:prstGeom prst="straightConnector1">
            <a:avLst/>
          </a:prstGeom>
          <a:ln w="254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22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Issue:  for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 (recall         )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May be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uite Large,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Slow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Work with, and to Compute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About a Shortcut?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 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Singular Value Decomposition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(of (centered, scaled) Data Matrix        )</a:t>
            </a: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495970"/>
              </p:ext>
            </p:extLst>
          </p:nvPr>
        </p:nvGraphicFramePr>
        <p:xfrm>
          <a:off x="6172200" y="1143000"/>
          <a:ext cx="9144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4" imgW="685800" imgH="279360" progId="Equation.3">
                  <p:embed/>
                </p:oleObj>
              </mc:Choice>
              <mc:Fallback>
                <p:oleObj name="Equation" r:id="rId4" imgW="6858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143000"/>
                        <a:ext cx="91440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613959"/>
              </p:ext>
            </p:extLst>
          </p:nvPr>
        </p:nvGraphicFramePr>
        <p:xfrm>
          <a:off x="914400" y="1676400"/>
          <a:ext cx="381000" cy="567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6" imgW="139680" imgH="203040" progId="Equation.3">
                  <p:embed/>
                </p:oleObj>
              </mc:Choice>
              <mc:Fallback>
                <p:oleObj name="Equation" r:id="rId6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381000" cy="56761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944792"/>
              </p:ext>
            </p:extLst>
          </p:nvPr>
        </p:nvGraphicFramePr>
        <p:xfrm>
          <a:off x="5392738" y="1828800"/>
          <a:ext cx="9509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8" imgW="660240" imgH="279360" progId="Equation.3">
                  <p:embed/>
                </p:oleObj>
              </mc:Choice>
              <mc:Fallback>
                <p:oleObj name="Equation" r:id="rId8" imgW="660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38" y="1828800"/>
                        <a:ext cx="950912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3" name="Object 10"/>
          <p:cNvGraphicFramePr>
            <a:graphicFrameLocks noChangeAspect="1"/>
          </p:cNvGraphicFramePr>
          <p:nvPr/>
        </p:nvGraphicFramePr>
        <p:xfrm>
          <a:off x="6934200" y="5105400"/>
          <a:ext cx="51752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10" imgW="304560" imgH="317160" progId="Equation.3">
                  <p:embed/>
                </p:oleObj>
              </mc:Choice>
              <mc:Fallback>
                <p:oleObj name="Equation" r:id="rId10" imgW="30456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105400"/>
                        <a:ext cx="517525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54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3820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Mode of Variation (Centered at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Informative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econd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ode of Variation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7111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1598" b="20209"/>
          <a:stretch>
            <a:fillRect/>
          </a:stretch>
        </p:blipFill>
        <p:spPr>
          <a:xfrm>
            <a:off x="838200" y="2286000"/>
            <a:ext cx="7267575" cy="376555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H="1">
            <a:off x="3962400" y="1981200"/>
            <a:ext cx="2895600" cy="19812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867400" y="1981200"/>
            <a:ext cx="990600" cy="14478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06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SV1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mode of variation (centered at 0):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8135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1598" b="20209"/>
          <a:stretch>
            <a:fillRect/>
          </a:stretch>
        </p:blipFill>
        <p:spPr>
          <a:xfrm>
            <a:off x="838200" y="2286000"/>
            <a:ext cx="7267575" cy="3765550"/>
          </a:xfrm>
          <a:noFill/>
        </p:spPr>
      </p:pic>
      <p:cxnSp>
        <p:nvCxnSpPr>
          <p:cNvPr id="8" name="Straight Arrow Connector 7"/>
          <p:cNvCxnSpPr/>
          <p:nvPr/>
        </p:nvCxnSpPr>
        <p:spPr>
          <a:xfrm flipH="1">
            <a:off x="1371600" y="1447800"/>
            <a:ext cx="4419600" cy="3962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1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SV1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mode of variation (centered at 0):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Unintuitive major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 of variation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8135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1598" b="20209"/>
          <a:stretch>
            <a:fillRect/>
          </a:stretch>
        </p:blipFill>
        <p:spPr>
          <a:xfrm>
            <a:off x="838200" y="2286000"/>
            <a:ext cx="7267575" cy="3765550"/>
          </a:xfrm>
          <a:noFill/>
        </p:spPr>
      </p:pic>
      <p:cxnSp>
        <p:nvCxnSpPr>
          <p:cNvPr id="8" name="Straight Arrow Connector 7"/>
          <p:cNvCxnSpPr/>
          <p:nvPr/>
        </p:nvCxnSpPr>
        <p:spPr>
          <a:xfrm flipH="1">
            <a:off x="3276600" y="1981200"/>
            <a:ext cx="1676400" cy="2133600"/>
          </a:xfrm>
          <a:prstGeom prst="straightConnector1">
            <a:avLst/>
          </a:prstGeom>
          <a:ln w="254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53000" y="1981200"/>
            <a:ext cx="1066800" cy="1219200"/>
          </a:xfrm>
          <a:prstGeom prst="straightConnector1">
            <a:avLst/>
          </a:prstGeom>
          <a:ln w="254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4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SV2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mode of variation (centered at 0):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Unintuitive second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 of variation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9159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1598" b="20209"/>
          <a:stretch>
            <a:fillRect/>
          </a:stretch>
        </p:blipFill>
        <p:spPr>
          <a:xfrm>
            <a:off x="838200" y="2286000"/>
            <a:ext cx="7267575" cy="3765550"/>
          </a:xfrm>
          <a:noFill/>
        </p:spPr>
      </p:pic>
      <p:cxnSp>
        <p:nvCxnSpPr>
          <p:cNvPr id="8" name="Straight Arrow Connector 7"/>
          <p:cNvCxnSpPr/>
          <p:nvPr/>
        </p:nvCxnSpPr>
        <p:spPr>
          <a:xfrm flipH="1">
            <a:off x="1371600" y="1981200"/>
            <a:ext cx="5257800" cy="32004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248400" y="1981200"/>
            <a:ext cx="381000" cy="30480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28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SVD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 Give a Decomposition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Sum of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ieces Gives Data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4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SVD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 Give a Decomposition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Sum of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ieces Gives Data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Not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 Insights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Since Center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oint of Analysis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rom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enter Point of Data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SVD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 Give a Decomposition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Sum of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ieces Gives Data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Not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 Insights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Since Center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oint of Analysis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rom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enter Point of Data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Mean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Strongly Influences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the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mpression of Variation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0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Bottom Line on: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PCA   vs.   SVD   vs.   Dual PCA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5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Bottom Line on: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PCA   vs.   SVD   vs.   Dual PCA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These are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 Comparable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Each has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ituations Where it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Where it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Worst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1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Bottom Line on: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PCA   vs.   SVD   vs.   Dual PCA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These are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 Comparable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Each has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ituations Where it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Where it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Worst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Generally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hould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onsider All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8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Aside on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Row-Column Data Object Choice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Choice:    (~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Matlab,Linear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Algebra)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Choice:     (~SAS,R, Linear Models)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</a:t>
            </a:r>
            <a:r>
              <a:rPr lang="en-US" b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 When Discussing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 err="1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Col’ns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 Data Objects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&amp;</a:t>
            </a: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Rows as Data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Objects</a:t>
            </a:r>
            <a:endParaRPr lang="en-US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14"/>
          <p:cNvGraphicFramePr>
            <a:graphicFrameLocks noChangeAspect="1"/>
          </p:cNvGraphicFramePr>
          <p:nvPr/>
        </p:nvGraphicFramePr>
        <p:xfrm>
          <a:off x="4114800" y="3657600"/>
          <a:ext cx="4800600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4" imgW="2971800" imgH="1333440" progId="Equation.3">
                  <p:embed/>
                </p:oleObj>
              </mc:Choice>
              <mc:Fallback>
                <p:oleObj name="Equation" r:id="rId4" imgW="297180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57600"/>
                        <a:ext cx="4800600" cy="215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Line 16"/>
          <p:cNvSpPr>
            <a:spLocks noChangeShapeType="1"/>
          </p:cNvSpPr>
          <p:nvPr/>
        </p:nvSpPr>
        <p:spPr bwMode="auto">
          <a:xfrm>
            <a:off x="5181600" y="3962400"/>
            <a:ext cx="304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Line 17"/>
          <p:cNvSpPr>
            <a:spLocks noChangeShapeType="1"/>
          </p:cNvSpPr>
          <p:nvPr/>
        </p:nvSpPr>
        <p:spPr bwMode="auto">
          <a:xfrm>
            <a:off x="5181600" y="5410200"/>
            <a:ext cx="304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Line 18"/>
          <p:cNvSpPr>
            <a:spLocks noChangeShapeType="1"/>
          </p:cNvSpPr>
          <p:nvPr/>
        </p:nvSpPr>
        <p:spPr bwMode="auto">
          <a:xfrm>
            <a:off x="5181600" y="4724400"/>
            <a:ext cx="304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Bottom Line on: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PCA   vs.   SVD   vs.   Dual PCA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These are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 Comparable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Each has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ituations Where it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Where it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Worst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Generally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hould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onsider All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Choose on Basis of Insights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Reference:  Zhang, et al (2007)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1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Modern Mathematical Statistics: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Based on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asymptotic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analysis</a:t>
            </a:r>
          </a:p>
        </p:txBody>
      </p:sp>
      <p:pic>
        <p:nvPicPr>
          <p:cNvPr id="1029" name="Picture 5" descr="The Annals of Statis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76900"/>
            <a:ext cx="4038600" cy="622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73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Modern Mathematical Statistics: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Based on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asymptotic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analysis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I.e.  Uses limiting operations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Almost always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962400" y="2819400"/>
          <a:ext cx="6969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4" imgW="253800" imgH="279360" progId="Equation.3">
                  <p:embed/>
                </p:oleObj>
              </mc:Choice>
              <mc:Fallback>
                <p:oleObj name="Equation" r:id="rId4" imgW="2538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819400"/>
                        <a:ext cx="6969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017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305800" cy="51054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Modern Mathematical Statistics: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Based on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asymptotic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analysis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I.e.  Uses limiting operations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Almost always</a:t>
            </a:r>
          </a:p>
          <a:p>
            <a:pPr marL="0" indent="0" eaLnBrk="1" hangingPunct="1">
              <a:buFont typeface="Wingdings" pitchFamily="2" charset="2"/>
              <a:buChar char="§"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Workhorse Method for Much Insight: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Laws of Large Numbers (Consistency)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Central Limit Theorems (Quantify Errors)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962400" y="2819400"/>
          <a:ext cx="6969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4" imgW="253800" imgH="279360" progId="Equation.3">
                  <p:embed/>
                </p:oleObj>
              </mc:Choice>
              <mc:Fallback>
                <p:oleObj name="Equation" r:id="rId4" imgW="2538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819400"/>
                        <a:ext cx="6969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062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Modern Mathematical Statistics: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Based on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asymptotic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analysis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I.e.  Uses limiting operations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Almost always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Occasional </a:t>
            </a:r>
            <a:r>
              <a:rPr lang="en-US" dirty="0" smtClean="0">
                <a:solidFill>
                  <a:schemeClr val="hlink"/>
                </a:solidFill>
                <a:latin typeface="Arial" charset="0"/>
              </a:rPr>
              <a:t>misconceptions</a:t>
            </a:r>
            <a:endParaRPr lang="en-US" dirty="0" smtClean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962400" y="2819400"/>
          <a:ext cx="6969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4" imgW="253800" imgH="279360" progId="Equation.3">
                  <p:embed/>
                </p:oleObj>
              </mc:Choice>
              <mc:Fallback>
                <p:oleObj name="Equation" r:id="rId4" imgW="2538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819400"/>
                        <a:ext cx="6969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542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Modern Mathematical Statistics: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Based on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asymptotic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analysis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I.e.  Uses limiting operations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Almost always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Occasional </a:t>
            </a:r>
            <a:r>
              <a:rPr lang="en-US" dirty="0" smtClean="0">
                <a:solidFill>
                  <a:schemeClr val="hlink"/>
                </a:solidFill>
                <a:latin typeface="Arial" charset="0"/>
              </a:rPr>
              <a:t>misconceptions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Indicates behavior for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large samples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Thus only makes sense for “large” samples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962400" y="2819400"/>
          <a:ext cx="6969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4" imgW="253800" imgH="279360" progId="Equation.3">
                  <p:embed/>
                </p:oleObj>
              </mc:Choice>
              <mc:Fallback>
                <p:oleObj name="Equation" r:id="rId4" imgW="2538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819400"/>
                        <a:ext cx="6969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5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Modern Mathematical Statistics: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Based on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asymptotic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analysis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I.e.  Uses limiting operations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Almost always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Occasional </a:t>
            </a:r>
            <a:r>
              <a:rPr lang="en-US" dirty="0" smtClean="0">
                <a:solidFill>
                  <a:schemeClr val="hlink"/>
                </a:solidFill>
                <a:latin typeface="Arial" charset="0"/>
              </a:rPr>
              <a:t>misconceptions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Indicates behavior for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large samples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Thus only makes sense for “large” samples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Models phenomenon of “increasing data”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962400" y="2819400"/>
          <a:ext cx="6969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4" imgW="253800" imgH="279360" progId="Equation.3">
                  <p:embed/>
                </p:oleObj>
              </mc:Choice>
              <mc:Fallback>
                <p:oleObj name="Equation" r:id="rId4" imgW="2538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819400"/>
                        <a:ext cx="6969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125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Modern Mathematical Statistics: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  Based on </a:t>
            </a:r>
            <a:r>
              <a:rPr lang="en-US" i="1" smtClean="0">
                <a:solidFill>
                  <a:schemeClr val="bg2"/>
                </a:solidFill>
                <a:latin typeface="Arial" charset="0"/>
              </a:rPr>
              <a:t>asymptotic</a:t>
            </a:r>
            <a:r>
              <a:rPr lang="en-US" smtClean="0">
                <a:solidFill>
                  <a:schemeClr val="bg2"/>
                </a:solidFill>
                <a:latin typeface="Arial" charset="0"/>
              </a:rPr>
              <a:t> analysis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  I.e.  Uses limiting operations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  Almost always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  Occasional </a:t>
            </a:r>
            <a:r>
              <a:rPr lang="en-US" smtClean="0">
                <a:solidFill>
                  <a:schemeClr val="hlink"/>
                </a:solidFill>
                <a:latin typeface="Arial" charset="0"/>
              </a:rPr>
              <a:t>misconceptions</a:t>
            </a:r>
            <a:r>
              <a:rPr lang="en-US" smtClean="0">
                <a:solidFill>
                  <a:schemeClr val="bg2"/>
                </a:solidFill>
                <a:latin typeface="Arial" charset="0"/>
              </a:rPr>
              <a:t>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Indicates behavior for </a:t>
            </a:r>
            <a:r>
              <a:rPr lang="en-US" i="1" smtClean="0">
                <a:solidFill>
                  <a:schemeClr val="bg2"/>
                </a:solidFill>
                <a:latin typeface="Arial" charset="0"/>
              </a:rPr>
              <a:t>large samples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Thus only makes sense for “large” samples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Models phenomenon of “increasing data”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So other flavors are useless???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962400" y="2819400"/>
          <a:ext cx="6969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4" imgW="253800" imgH="279360" progId="Equation.3">
                  <p:embed/>
                </p:oleObj>
              </mc:Choice>
              <mc:Fallback>
                <p:oleObj name="Equation" r:id="rId4" imgW="2538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819400"/>
                        <a:ext cx="6969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31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5626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Modern Mathematical Statistics: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Based on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asymptotic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analysis</a:t>
            </a:r>
          </a:p>
        </p:txBody>
      </p:sp>
    </p:spTree>
    <p:extLst>
      <p:ext uri="{BB962C8B-B14F-4D97-AF65-F5344CB8AC3E}">
        <p14:creationId xmlns:p14="http://schemas.microsoft.com/office/powerpoint/2010/main" val="23320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5626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Modern Mathematical Statistics: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Based on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asymptotic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analysis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Real Reasons:</a:t>
            </a:r>
          </a:p>
          <a:p>
            <a:pPr marL="400050" lvl="1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Approximation provides insights</a:t>
            </a:r>
          </a:p>
        </p:txBody>
      </p:sp>
    </p:spTree>
    <p:extLst>
      <p:ext uri="{BB962C8B-B14F-4D97-AF65-F5344CB8AC3E}">
        <p14:creationId xmlns:p14="http://schemas.microsoft.com/office/powerpoint/2010/main" val="268123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2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85800" y="1066800"/>
                <a:ext cx="7772400" cy="5410200"/>
              </a:xfrm>
            </p:spPr>
            <p:txBody>
              <a:bodyPr/>
              <a:lstStyle/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Appears to be cool symmetry:</a:t>
                </a:r>
              </a:p>
              <a:p>
                <a:pPr algn="ctr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Primal     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      Dual</a:t>
                </a:r>
              </a:p>
              <a:p>
                <a:pPr algn="ctr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Loadings            Scores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</a:t>
                </a:r>
              </a:p>
              <a:p>
                <a:pPr algn="ctr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   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But, there is a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problem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with the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means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normalization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…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946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85800" y="1066800"/>
                <a:ext cx="7772400" cy="5410200"/>
              </a:xfrm>
              <a:blipFill rotWithShape="1">
                <a:blip r:embed="rId4"/>
                <a:stretch>
                  <a:fillRect l="-203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8" name="Object 10"/>
          <p:cNvGraphicFramePr>
            <a:graphicFrameLocks noChangeAspect="1"/>
          </p:cNvGraphicFramePr>
          <p:nvPr/>
        </p:nvGraphicFramePr>
        <p:xfrm>
          <a:off x="5791200" y="3657600"/>
          <a:ext cx="3746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5" imgW="241200" imgH="266400" progId="Equation.3">
                  <p:embed/>
                </p:oleObj>
              </mc:Choice>
              <mc:Fallback>
                <p:oleObj name="Equation" r:id="rId5" imgW="2412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657600"/>
                        <a:ext cx="3746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8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9" name="Object 15"/>
          <p:cNvGraphicFramePr>
            <a:graphicFrameLocks noChangeAspect="1"/>
          </p:cNvGraphicFramePr>
          <p:nvPr/>
        </p:nvGraphicFramePr>
        <p:xfrm>
          <a:off x="3505200" y="3657600"/>
          <a:ext cx="4349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7" imgW="266400" imgH="266400" progId="Equation.3">
                  <p:embed/>
                </p:oleObj>
              </mc:Choice>
              <mc:Fallback>
                <p:oleObj name="Equation" r:id="rId7" imgW="2664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657600"/>
                        <a:ext cx="4349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9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5626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Modern Mathematical Statistics: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Based on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asymptotic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analysis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Real Reasons:</a:t>
            </a:r>
          </a:p>
          <a:p>
            <a:pPr marL="400050" lvl="1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Approximation provides insights</a:t>
            </a:r>
          </a:p>
          <a:p>
            <a:pPr marL="400050" lvl="1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Can find simple underlying structure</a:t>
            </a:r>
          </a:p>
          <a:p>
            <a:pPr marL="400050" lvl="1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In complex situations</a:t>
            </a:r>
          </a:p>
        </p:txBody>
      </p:sp>
    </p:spTree>
    <p:extLst>
      <p:ext uri="{BB962C8B-B14F-4D97-AF65-F5344CB8AC3E}">
        <p14:creationId xmlns:p14="http://schemas.microsoft.com/office/powerpoint/2010/main" val="165725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5626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Modern Mathematical Statistics: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Based on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asymptotic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analysis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Real Reasons:</a:t>
            </a:r>
          </a:p>
          <a:p>
            <a:pPr marL="400050" lvl="1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Approximation provides insights</a:t>
            </a:r>
          </a:p>
          <a:p>
            <a:pPr marL="400050" lvl="1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Can find simple underlying structure</a:t>
            </a:r>
          </a:p>
          <a:p>
            <a:pPr marL="400050" lvl="1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In complex situations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Thus various flavors are fine:</a:t>
            </a:r>
          </a:p>
          <a:p>
            <a:pPr marL="0" indent="0" eaLnBrk="1" hangingPunct="1">
              <a:buFont typeface="Wingdings" pitchFamily="2" charset="2"/>
              <a:buChar char="§"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Char char="§"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514600" y="5105400"/>
          <a:ext cx="42545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4" imgW="1498320" imgH="291960" progId="Equation.3">
                  <p:embed/>
                </p:oleObj>
              </mc:Choice>
              <mc:Fallback>
                <p:oleObj name="Equation" r:id="rId4" imgW="14983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105400"/>
                        <a:ext cx="42545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677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5626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Modern Mathematical Statistics: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  Based on </a:t>
            </a:r>
            <a:r>
              <a:rPr lang="en-US" i="1" smtClean="0">
                <a:solidFill>
                  <a:schemeClr val="bg2"/>
                </a:solidFill>
                <a:latin typeface="Arial" charset="0"/>
              </a:rPr>
              <a:t>asymptotic</a:t>
            </a:r>
            <a:r>
              <a:rPr lang="en-US" smtClean="0">
                <a:solidFill>
                  <a:schemeClr val="bg2"/>
                </a:solidFill>
                <a:latin typeface="Arial" charset="0"/>
              </a:rPr>
              <a:t> analysis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  Real Reasons:</a:t>
            </a:r>
          </a:p>
          <a:p>
            <a:pPr marL="400050" lvl="1" indent="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Approximation provides insights</a:t>
            </a:r>
          </a:p>
          <a:p>
            <a:pPr marL="400050" lvl="1" indent="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Can find simple underlying structure</a:t>
            </a:r>
          </a:p>
          <a:p>
            <a:pPr marL="400050" lvl="1" indent="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In complex situations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Thus various flavors are fine:</a:t>
            </a:r>
          </a:p>
          <a:p>
            <a:pPr marL="0" indent="0" eaLnBrk="1" hangingPunct="1">
              <a:buFont typeface="Wingdings" pitchFamily="2" charset="2"/>
              <a:buChar char="§"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Char char="§"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Even desirable!  (find additional insights)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514600" y="5105400"/>
          <a:ext cx="42545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4" imgW="1498320" imgH="291960" progId="Equation.3">
                  <p:embed/>
                </p:oleObj>
              </mc:Choice>
              <mc:Fallback>
                <p:oleObj name="Equation" r:id="rId4" imgW="14983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105400"/>
                        <a:ext cx="42545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32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Personal Observations: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world is…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98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Personal Observations: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world is…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Surprising (many times!)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[Think I’ve got it, and then …]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42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Personal Observations: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world is…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Surprising (many times!)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[Think I’ve got it, and then …]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Mathematically Beautiful (?)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7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Personal Observations: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world is…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Surprising (many times!)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[Think I’ve got it, and then …]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Mathematically Beautiful (?)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Practically Relevant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53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410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Study Ideas From: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Hall,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and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Neeman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(2005)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16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410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For       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dim’al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Standard Normal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dist’n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: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524000" y="1219200"/>
          <a:ext cx="3778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2" name="Equation" r:id="rId4" imgW="228600" imgH="279360" progId="Equation.3">
                  <p:embed/>
                </p:oleObj>
              </mc:Choice>
              <mc:Fallback>
                <p:oleObj name="Equation" r:id="rId4" imgW="228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19200"/>
                        <a:ext cx="3778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3124200" y="2057400"/>
          <a:ext cx="3200400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3" name="Equation" r:id="rId6" imgW="2590560" imgH="1320480" progId="Equation.3">
                  <p:embed/>
                </p:oleObj>
              </mc:Choice>
              <mc:Fallback>
                <p:oleObj name="Equation" r:id="rId6" imgW="259056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057400"/>
                        <a:ext cx="3200400" cy="163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046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410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For       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dim’al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Standard Normal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dist’n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: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Where are Data?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Near Peak of Density?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sz="1600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sz="1600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sz="1600" dirty="0">
                <a:solidFill>
                  <a:schemeClr val="bg2"/>
                </a:solidFill>
                <a:latin typeface="Arial" charset="0"/>
              </a:rPr>
              <a:t>                                                                                    Thanks to:  psycnet.apa.org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524000" y="1219200"/>
          <a:ext cx="3778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Equation" r:id="rId4" imgW="228600" imgH="279360" progId="Equation.3">
                  <p:embed/>
                </p:oleObj>
              </mc:Choice>
              <mc:Fallback>
                <p:oleObj name="Equation" r:id="rId4" imgW="228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19200"/>
                        <a:ext cx="3778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3124200" y="2057400"/>
          <a:ext cx="3200400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Equation" r:id="rId6" imgW="2590560" imgH="1320480" progId="Equation.3">
                  <p:embed/>
                </p:oleObj>
              </mc:Choice>
              <mc:Fallback>
                <p:oleObj name="Equation" r:id="rId6" imgW="259056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057400"/>
                        <a:ext cx="3200400" cy="163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1" name="Picture 7" descr="https://encrypted-tbn1.gstatic.com/images?q=tbn:ANd9GcT9fokErCSWqHo3mPTmglRopXaKC7g0FRji7nLjiA1y5AUYlK-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43400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4800600" y="4572000"/>
            <a:ext cx="2643188" cy="914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66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/ Dual PCA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219200"/>
            <a:ext cx="3276600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“Data Matrix”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Analysis: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Columns are data vectors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4191000" y="1752600"/>
          <a:ext cx="44958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4" imgW="1549080" imgH="1168200" progId="Equation.3">
                  <p:embed/>
                </p:oleObj>
              </mc:Choice>
              <mc:Fallback>
                <p:oleObj name="Equation" r:id="rId4" imgW="154908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752600"/>
                        <a:ext cx="449580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6019800" y="1371600"/>
            <a:ext cx="762000" cy="4267200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4343400" y="1371600"/>
            <a:ext cx="762000" cy="4267200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7696200" y="1371600"/>
            <a:ext cx="762000" cy="4267200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3124200" y="4114800"/>
            <a:ext cx="12192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V="1">
            <a:off x="3124200" y="4038600"/>
            <a:ext cx="4572000" cy="609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V="1">
            <a:off x="3124200" y="4038600"/>
            <a:ext cx="2895600" cy="609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94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410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For       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dim’al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Standard Normal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dist’n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: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Euclidean Distance to Origin (as             )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(measure how close to peak)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524000" y="1219200"/>
          <a:ext cx="3778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3" name="Equation" r:id="rId4" imgW="228600" imgH="279360" progId="Equation.3">
                  <p:embed/>
                </p:oleObj>
              </mc:Choice>
              <mc:Fallback>
                <p:oleObj name="Equation" r:id="rId4" imgW="228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19200"/>
                        <a:ext cx="3778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553200" y="3962400"/>
          <a:ext cx="128428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4" name="Equation" r:id="rId6" imgW="469800" imgH="177480" progId="Equation.3">
                  <p:embed/>
                </p:oleObj>
              </mc:Choice>
              <mc:Fallback>
                <p:oleObj name="Equation" r:id="rId6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962400"/>
                        <a:ext cx="128428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3124200" y="2057400"/>
          <a:ext cx="3200400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5" name="Equation" r:id="rId8" imgW="2590560" imgH="1320480" progId="Equation.3">
                  <p:embed/>
                </p:oleObj>
              </mc:Choice>
              <mc:Fallback>
                <p:oleObj name="Equation" r:id="rId8" imgW="259056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057400"/>
                        <a:ext cx="3200400" cy="163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293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410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For        dim’al </a:t>
            </a:r>
            <a:r>
              <a:rPr lang="en-US" i="1" smtClean="0">
                <a:solidFill>
                  <a:schemeClr val="bg2"/>
                </a:solidFill>
                <a:latin typeface="Arial" charset="0"/>
              </a:rPr>
              <a:t>Standard Normal</a:t>
            </a:r>
            <a:r>
              <a:rPr lang="en-US" smtClean="0">
                <a:solidFill>
                  <a:schemeClr val="bg2"/>
                </a:solidFill>
                <a:latin typeface="Arial" charset="0"/>
              </a:rPr>
              <a:t> dist’n: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Euclidean Distance to Origin (as             ):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524000" y="1219200"/>
          <a:ext cx="3778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name="Equation" r:id="rId4" imgW="228600" imgH="279360" progId="Equation.3">
                  <p:embed/>
                </p:oleObj>
              </mc:Choice>
              <mc:Fallback>
                <p:oleObj name="Equation" r:id="rId4" imgW="228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19200"/>
                        <a:ext cx="3778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553200" y="3962400"/>
          <a:ext cx="128428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Equation" r:id="rId6" imgW="469800" imgH="177480" progId="Equation.3">
                  <p:embed/>
                </p:oleObj>
              </mc:Choice>
              <mc:Fallback>
                <p:oleObj name="Equation" r:id="rId6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962400"/>
                        <a:ext cx="128428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3124200" y="2057400"/>
          <a:ext cx="3200400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name="Equation" r:id="rId8" imgW="2590560" imgH="1320480" progId="Equation.3">
                  <p:embed/>
                </p:oleObj>
              </mc:Choice>
              <mc:Fallback>
                <p:oleObj name="Equation" r:id="rId8" imgW="259056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057400"/>
                        <a:ext cx="3200400" cy="163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030948"/>
              </p:ext>
            </p:extLst>
          </p:nvPr>
        </p:nvGraphicFramePr>
        <p:xfrm>
          <a:off x="1447800" y="4556125"/>
          <a:ext cx="63246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name="Equation" r:id="rId10" imgW="2400120" imgH="330120" progId="Equation.3">
                  <p:embed/>
                </p:oleObj>
              </mc:Choice>
              <mc:Fallback>
                <p:oleObj name="Equation" r:id="rId10" imgW="2400120" imgH="3301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556125"/>
                        <a:ext cx="6324600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250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410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For        dim’al </a:t>
            </a:r>
            <a:r>
              <a:rPr lang="en-US" i="1" smtClean="0">
                <a:solidFill>
                  <a:schemeClr val="bg2"/>
                </a:solidFill>
                <a:latin typeface="Arial" charset="0"/>
              </a:rPr>
              <a:t>Standard Normal</a:t>
            </a:r>
            <a:r>
              <a:rPr lang="en-US" smtClean="0">
                <a:solidFill>
                  <a:schemeClr val="bg2"/>
                </a:solidFill>
                <a:latin typeface="Arial" charset="0"/>
              </a:rPr>
              <a:t> dist’n: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Euclidean Distance to Origin (as             ):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524000" y="1219200"/>
          <a:ext cx="3778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7" name="Equation" r:id="rId4" imgW="228600" imgH="279360" progId="Equation.3">
                  <p:embed/>
                </p:oleObj>
              </mc:Choice>
              <mc:Fallback>
                <p:oleObj name="Equation" r:id="rId4" imgW="228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19200"/>
                        <a:ext cx="3778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553200" y="3962400"/>
          <a:ext cx="128428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8" name="Equation" r:id="rId6" imgW="469800" imgH="177480" progId="Equation.3">
                  <p:embed/>
                </p:oleObj>
              </mc:Choice>
              <mc:Fallback>
                <p:oleObj name="Equation" r:id="rId6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962400"/>
                        <a:ext cx="128428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3124200" y="2057400"/>
          <a:ext cx="3200400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9" name="Equation" r:id="rId8" imgW="2590560" imgH="1320480" progId="Equation.3">
                  <p:embed/>
                </p:oleObj>
              </mc:Choice>
              <mc:Fallback>
                <p:oleObj name="Equation" r:id="rId8" imgW="259056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057400"/>
                        <a:ext cx="3200400" cy="163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174621"/>
              </p:ext>
            </p:extLst>
          </p:nvPr>
        </p:nvGraphicFramePr>
        <p:xfrm>
          <a:off x="2819400" y="5632450"/>
          <a:ext cx="32766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0" name="Equation" r:id="rId10" imgW="2044440" imgH="431640" progId="Equation.3">
                  <p:embed/>
                </p:oleObj>
              </mc:Choice>
              <mc:Fallback>
                <p:oleObj name="Equation" r:id="rId10" imgW="2044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632450"/>
                        <a:ext cx="32766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030948"/>
              </p:ext>
            </p:extLst>
          </p:nvPr>
        </p:nvGraphicFramePr>
        <p:xfrm>
          <a:off x="1447800" y="4556125"/>
          <a:ext cx="63246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1" name="Equation" r:id="rId12" imgW="2400120" imgH="330120" progId="Equation.3">
                  <p:embed/>
                </p:oleObj>
              </mc:Choice>
              <mc:Fallback>
                <p:oleObj name="Equation" r:id="rId12" imgW="2400120" imgH="33012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556125"/>
                        <a:ext cx="6324600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61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As                ,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Char char="-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Data lie roughly on surface of sphere,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with radius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5122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371600" y="1219200"/>
          <a:ext cx="14478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Equation" r:id="rId4" imgW="876240" imgH="279360" progId="Equation.3">
                  <p:embed/>
                </p:oleObj>
              </mc:Choice>
              <mc:Fallback>
                <p:oleObj name="Equation" r:id="rId4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219200"/>
                        <a:ext cx="14478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2819400" y="1981200"/>
          <a:ext cx="32004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Equation" r:id="rId6" imgW="2044440" imgH="431640" progId="Equation.3">
                  <p:embed/>
                </p:oleObj>
              </mc:Choice>
              <mc:Fallback>
                <p:oleObj name="Equation" r:id="rId6" imgW="2044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981200"/>
                        <a:ext cx="32004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8"/>
          <p:cNvGraphicFramePr>
            <a:graphicFrameLocks noChangeAspect="1"/>
          </p:cNvGraphicFramePr>
          <p:nvPr/>
        </p:nvGraphicFramePr>
        <p:xfrm>
          <a:off x="5715000" y="3624263"/>
          <a:ext cx="6858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Equation" r:id="rId8" imgW="444240" imgH="342720" progId="Equation.3">
                  <p:embed/>
                </p:oleObj>
              </mc:Choice>
              <mc:Fallback>
                <p:oleObj name="Equation" r:id="rId8" imgW="4442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624263"/>
                        <a:ext cx="6858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21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As                ,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Char char="-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Data lie roughly on surface of sphere,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with radius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- Yet origin is point of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highest density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???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5122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371600" y="1219200"/>
          <a:ext cx="14478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Equation" r:id="rId4" imgW="876240" imgH="279360" progId="Equation.3">
                  <p:embed/>
                </p:oleObj>
              </mc:Choice>
              <mc:Fallback>
                <p:oleObj name="Equation" r:id="rId4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219200"/>
                        <a:ext cx="14478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2819400" y="1981200"/>
          <a:ext cx="32004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Equation" r:id="rId6" imgW="2044440" imgH="431640" progId="Equation.3">
                  <p:embed/>
                </p:oleObj>
              </mc:Choice>
              <mc:Fallback>
                <p:oleObj name="Equation" r:id="rId6" imgW="2044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981200"/>
                        <a:ext cx="32004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8"/>
          <p:cNvGraphicFramePr>
            <a:graphicFrameLocks noChangeAspect="1"/>
          </p:cNvGraphicFramePr>
          <p:nvPr/>
        </p:nvGraphicFramePr>
        <p:xfrm>
          <a:off x="5715000" y="3624263"/>
          <a:ext cx="6858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Equation" r:id="rId8" imgW="444240" imgH="342720" progId="Equation.3">
                  <p:embed/>
                </p:oleObj>
              </mc:Choice>
              <mc:Fallback>
                <p:oleObj name="Equation" r:id="rId8" imgW="4442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624263"/>
                        <a:ext cx="6858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93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As                ,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Char char="-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Data lie roughly on surface of sphere,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with radius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- Yet origin is point of </a:t>
            </a:r>
            <a:r>
              <a:rPr lang="en-US" i="1" smtClean="0">
                <a:solidFill>
                  <a:schemeClr val="bg2"/>
                </a:solidFill>
                <a:latin typeface="Arial" charset="0"/>
              </a:rPr>
              <a:t>highest density</a:t>
            </a:r>
            <a:r>
              <a:rPr lang="en-US" smtClean="0">
                <a:solidFill>
                  <a:schemeClr val="bg2"/>
                </a:solidFill>
                <a:latin typeface="Arial" charset="0"/>
              </a:rPr>
              <a:t>???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- Paradox resolved by: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" charset="0"/>
              </a:rPr>
              <a:t>density w. r. t. Lebesgue Measure</a:t>
            </a:r>
            <a:r>
              <a:rPr lang="en-US" smtClean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5122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371600" y="1219200"/>
          <a:ext cx="14478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Equation" r:id="rId4" imgW="876240" imgH="279360" progId="Equation.3">
                  <p:embed/>
                </p:oleObj>
              </mc:Choice>
              <mc:Fallback>
                <p:oleObj name="Equation" r:id="rId4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219200"/>
                        <a:ext cx="14478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2819400" y="1981200"/>
          <a:ext cx="32004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0" name="Equation" r:id="rId6" imgW="2044440" imgH="431640" progId="Equation.3">
                  <p:embed/>
                </p:oleObj>
              </mc:Choice>
              <mc:Fallback>
                <p:oleObj name="Equation" r:id="rId6" imgW="2044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981200"/>
                        <a:ext cx="32004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8"/>
          <p:cNvGraphicFramePr>
            <a:graphicFrameLocks noChangeAspect="1"/>
          </p:cNvGraphicFramePr>
          <p:nvPr/>
        </p:nvGraphicFramePr>
        <p:xfrm>
          <a:off x="5715000" y="3624263"/>
          <a:ext cx="6858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Equation" r:id="rId8" imgW="444240" imgH="342720" progId="Equation.3">
                  <p:embed/>
                </p:oleObj>
              </mc:Choice>
              <mc:Fallback>
                <p:oleObj name="Equation" r:id="rId8" imgW="4442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624263"/>
                        <a:ext cx="6858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9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- Paradox resolved by: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density w. r. t.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</a:rPr>
              <a:t>Lebesgue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 Measure</a:t>
            </a:r>
          </a:p>
        </p:txBody>
      </p:sp>
    </p:spTree>
    <p:extLst>
      <p:ext uri="{BB962C8B-B14F-4D97-AF65-F5344CB8AC3E}">
        <p14:creationId xmlns:p14="http://schemas.microsoft.com/office/powerpoint/2010/main" val="205001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density w. r. t. </a:t>
                </a:r>
                <a:r>
                  <a:rPr lang="en-US" i="1" dirty="0" err="1" smtClean="0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Measure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 Consider Volume of Unit Sphere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13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density w. r. t. </a:t>
                </a:r>
                <a:r>
                  <a:rPr lang="en-US" i="1" dirty="0" err="1" smtClean="0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Measure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 Consider Volume of Unit Sphere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i="1" dirty="0" smtClean="0">
                  <a:solidFill>
                    <a:schemeClr val="bg2"/>
                  </a:solidFill>
                  <a:latin typeface="Arial" charset="0"/>
                  <a:ea typeface="Cambria Math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Find As: Integral In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Sph’l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Coordinates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𝐽𝑑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011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density w. r. t. </a:t>
                </a:r>
                <a:r>
                  <a:rPr lang="en-US" i="1" dirty="0" err="1" smtClean="0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Measure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 Consider Volume of Unit Sphere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i="1" dirty="0" smtClean="0">
                  <a:solidFill>
                    <a:schemeClr val="bg2"/>
                  </a:solidFill>
                  <a:latin typeface="Arial" charset="0"/>
                  <a:ea typeface="Cambria Math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Find As: Integral In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Sph’l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Coordinates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𝐽𝑑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Look At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</a:rPr>
                  <a:t>Integrand w.r.t.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/>
          <p:cNvSpPr/>
          <p:nvPr/>
        </p:nvSpPr>
        <p:spPr>
          <a:xfrm rot="16200000">
            <a:off x="4610100" y="3543300"/>
            <a:ext cx="533400" cy="2438400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4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/ Dual PCA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219200"/>
            <a:ext cx="3276600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“Data Matrix”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Analysis: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Rows are data vectors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4191000" y="1752600"/>
          <a:ext cx="44958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4" imgW="1549080" imgH="1168200" progId="Equation.3">
                  <p:embed/>
                </p:oleObj>
              </mc:Choice>
              <mc:Fallback>
                <p:oleObj name="Equation" r:id="rId4" imgW="154908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752600"/>
                        <a:ext cx="449580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Oval 6"/>
          <p:cNvSpPr>
            <a:spLocks noChangeArrowheads="1"/>
          </p:cNvSpPr>
          <p:nvPr/>
        </p:nvSpPr>
        <p:spPr bwMode="auto">
          <a:xfrm>
            <a:off x="3810000" y="1752600"/>
            <a:ext cx="5334000" cy="685800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Line 8"/>
          <p:cNvSpPr>
            <a:spLocks noChangeShapeType="1"/>
          </p:cNvSpPr>
          <p:nvPr/>
        </p:nvSpPr>
        <p:spPr bwMode="auto">
          <a:xfrm flipV="1">
            <a:off x="2286000" y="2209800"/>
            <a:ext cx="1600200" cy="30480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7" name="Oval 11"/>
          <p:cNvSpPr>
            <a:spLocks noChangeArrowheads="1"/>
          </p:cNvSpPr>
          <p:nvPr/>
        </p:nvSpPr>
        <p:spPr bwMode="auto">
          <a:xfrm>
            <a:off x="3810000" y="3124200"/>
            <a:ext cx="5334000" cy="685800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8" name="Oval 12"/>
          <p:cNvSpPr>
            <a:spLocks noChangeArrowheads="1"/>
          </p:cNvSpPr>
          <p:nvPr/>
        </p:nvSpPr>
        <p:spPr bwMode="auto">
          <a:xfrm>
            <a:off x="3810000" y="4495800"/>
            <a:ext cx="5334000" cy="685800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9" name="Line 13"/>
          <p:cNvSpPr>
            <a:spLocks noChangeShapeType="1"/>
          </p:cNvSpPr>
          <p:nvPr/>
        </p:nvSpPr>
        <p:spPr bwMode="auto">
          <a:xfrm flipV="1">
            <a:off x="2286000" y="3581400"/>
            <a:ext cx="1600200" cy="16764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30" name="Line 14"/>
          <p:cNvSpPr>
            <a:spLocks noChangeShapeType="1"/>
          </p:cNvSpPr>
          <p:nvPr/>
        </p:nvSpPr>
        <p:spPr bwMode="auto">
          <a:xfrm flipV="1">
            <a:off x="2286000" y="4953000"/>
            <a:ext cx="1676400" cy="304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51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density w. r. t. </a:t>
                </a:r>
                <a:r>
                  <a:rPr lang="en-US" i="1" dirty="0" err="1" smtClean="0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Measure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 Consider Volume of Unit Sphere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i="1" dirty="0" smtClean="0">
                  <a:solidFill>
                    <a:schemeClr val="bg2"/>
                  </a:solidFill>
                  <a:latin typeface="Arial" charset="0"/>
                  <a:ea typeface="Cambria Math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Find As: Integral In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Sph’l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Coordinates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𝐽𝑑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Look At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</a:rPr>
                  <a:t>Integrand w.r.t.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</a:rPr>
                  <a:t>  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Can Show: Puts ~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A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ll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W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eight Near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𝑟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432" b="-5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/>
          <p:cNvSpPr/>
          <p:nvPr/>
        </p:nvSpPr>
        <p:spPr>
          <a:xfrm rot="16200000">
            <a:off x="4610100" y="3543300"/>
            <a:ext cx="533400" cy="2438400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density w. r. t. </a:t>
                </a:r>
                <a:r>
                  <a:rPr lang="en-US" i="1" dirty="0" err="1" smtClean="0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Measure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endParaRPr lang="en-US" i="1" dirty="0">
                  <a:solidFill>
                    <a:schemeClr val="bg2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ü"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Measure Pushes Mass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</a:rPr>
                  <a:t>Out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Density Pulls Data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</a:rPr>
                  <a:t>In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Is The Balance Point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2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6106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As                ,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i="1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Important Philosophical Consequence</a:t>
            </a:r>
            <a:endParaRPr lang="en-US" dirty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5122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54312260"/>
              </p:ext>
            </p:extLst>
          </p:nvPr>
        </p:nvGraphicFramePr>
        <p:xfrm>
          <a:off x="1447800" y="990600"/>
          <a:ext cx="14478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0" name="Equation" r:id="rId4" imgW="876240" imgH="279360" progId="Equation.3">
                  <p:embed/>
                </p:oleObj>
              </mc:Choice>
              <mc:Fallback>
                <p:oleObj name="Equation" r:id="rId4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990600"/>
                        <a:ext cx="14478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060081"/>
              </p:ext>
            </p:extLst>
          </p:nvPr>
        </p:nvGraphicFramePr>
        <p:xfrm>
          <a:off x="4343400" y="838200"/>
          <a:ext cx="32004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1" name="Equation" r:id="rId6" imgW="2044440" imgH="431640" progId="Equation.3">
                  <p:embed/>
                </p:oleObj>
              </mc:Choice>
              <mc:Fallback>
                <p:oleObj name="Equation" r:id="rId6" imgW="2044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838200"/>
                        <a:ext cx="32004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670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6106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As                ,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i="1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Important Philosophical Consequence: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∄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“Average People”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054975" cy="5105400"/>
              </a:xfrm>
              <a:blipFill rotWithShape="1">
                <a:blip r:embed="rId4"/>
                <a:stretch>
                  <a:fillRect l="-1968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22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281843533"/>
              </p:ext>
            </p:extLst>
          </p:nvPr>
        </p:nvGraphicFramePr>
        <p:xfrm>
          <a:off x="1447800" y="990600"/>
          <a:ext cx="14478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6" name="Equation" r:id="rId5" imgW="876240" imgH="279360" progId="Equation.3">
                  <p:embed/>
                </p:oleObj>
              </mc:Choice>
              <mc:Fallback>
                <p:oleObj name="Equation" r:id="rId5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990600"/>
                        <a:ext cx="14478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820628"/>
              </p:ext>
            </p:extLst>
          </p:nvPr>
        </p:nvGraphicFramePr>
        <p:xfrm>
          <a:off x="4343400" y="838200"/>
          <a:ext cx="32004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7" name="Equation" r:id="rId7" imgW="2044440" imgH="431640" progId="Equation.3">
                  <p:embed/>
                </p:oleObj>
              </mc:Choice>
              <mc:Fallback>
                <p:oleObj name="Equation" r:id="rId7" imgW="2044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838200"/>
                        <a:ext cx="32004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554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6106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As                ,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i="1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Important Philosophical Consequence: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∄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“Average People”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Parents Lament: 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Why Can’t I Have Average Children?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054975" cy="5105400"/>
              </a:xfrm>
              <a:blipFill rotWithShape="1">
                <a:blip r:embed="rId4"/>
                <a:stretch>
                  <a:fillRect l="-1968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22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819225467"/>
              </p:ext>
            </p:extLst>
          </p:nvPr>
        </p:nvGraphicFramePr>
        <p:xfrm>
          <a:off x="1447800" y="990600"/>
          <a:ext cx="14478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4" name="Equation" r:id="rId5" imgW="876240" imgH="279360" progId="Equation.3">
                  <p:embed/>
                </p:oleObj>
              </mc:Choice>
              <mc:Fallback>
                <p:oleObj name="Equation" r:id="rId5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990600"/>
                        <a:ext cx="14478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531510"/>
              </p:ext>
            </p:extLst>
          </p:nvPr>
        </p:nvGraphicFramePr>
        <p:xfrm>
          <a:off x="4343400" y="838200"/>
          <a:ext cx="32004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5" name="Equation" r:id="rId7" imgW="2044440" imgH="431640" progId="Equation.3">
                  <p:embed/>
                </p:oleObj>
              </mc:Choice>
              <mc:Fallback>
                <p:oleObj name="Equation" r:id="rId7" imgW="2044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838200"/>
                        <a:ext cx="32004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96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6106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As                ,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i="1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Important Philosophical Consequence: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∄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“Average People”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Parents Lament: 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Why Can’t I Have Average Children?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Theorem:   Impossible (over many factors)!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054975" cy="5105400"/>
              </a:xfrm>
              <a:blipFill rotWithShape="1">
                <a:blip r:embed="rId4"/>
                <a:stretch>
                  <a:fillRect l="-1968" t="-1432" r="-379" b="-1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22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342706513"/>
              </p:ext>
            </p:extLst>
          </p:nvPr>
        </p:nvGraphicFramePr>
        <p:xfrm>
          <a:off x="1447800" y="990600"/>
          <a:ext cx="14478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8" name="Equation" r:id="rId5" imgW="876240" imgH="279360" progId="Equation.3">
                  <p:embed/>
                </p:oleObj>
              </mc:Choice>
              <mc:Fallback>
                <p:oleObj name="Equation" r:id="rId5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990600"/>
                        <a:ext cx="14478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289921"/>
              </p:ext>
            </p:extLst>
          </p:nvPr>
        </p:nvGraphicFramePr>
        <p:xfrm>
          <a:off x="4343400" y="838200"/>
          <a:ext cx="32004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9" name="Equation" r:id="rId7" imgW="2044440" imgH="431640" progId="Equation.3">
                  <p:embed/>
                </p:oleObj>
              </mc:Choice>
              <mc:Fallback>
                <p:oleObj name="Equation" r:id="rId7" imgW="2044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838200"/>
                        <a:ext cx="32004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09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914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61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For     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dim’al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Standard Normal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dist’n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: 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indep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. of 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Euclidean Dist. Between        and     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371600" y="1447800"/>
          <a:ext cx="3524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5" name="Equation" r:id="rId4" imgW="228600" imgH="279360" progId="Equation.3">
                  <p:embed/>
                </p:oleObj>
              </mc:Choice>
              <mc:Fallback>
                <p:oleObj name="Equation" r:id="rId4" imgW="228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447800"/>
                        <a:ext cx="3524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6"/>
          <p:cNvGraphicFramePr>
            <a:graphicFrameLocks noChangeAspect="1"/>
          </p:cNvGraphicFramePr>
          <p:nvPr/>
        </p:nvGraphicFramePr>
        <p:xfrm>
          <a:off x="5562600" y="2057400"/>
          <a:ext cx="26670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6" name="Equation" r:id="rId6" imgW="1790640" imgH="380880" progId="Equation.3">
                  <p:embed/>
                </p:oleObj>
              </mc:Choice>
              <mc:Fallback>
                <p:oleObj name="Equation" r:id="rId6" imgW="17906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057400"/>
                        <a:ext cx="26670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8"/>
          <p:cNvGraphicFramePr>
            <a:graphicFrameLocks noChangeAspect="1"/>
          </p:cNvGraphicFramePr>
          <p:nvPr/>
        </p:nvGraphicFramePr>
        <p:xfrm>
          <a:off x="2971800" y="2057400"/>
          <a:ext cx="5445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7" name="Equation" r:id="rId8" imgW="330120" imgH="355320" progId="Equation.3">
                  <p:embed/>
                </p:oleObj>
              </mc:Choice>
              <mc:Fallback>
                <p:oleObj name="Equation" r:id="rId8" imgW="3301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057400"/>
                        <a:ext cx="5445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9"/>
          <p:cNvGraphicFramePr>
            <a:graphicFrameLocks noChangeAspect="1"/>
          </p:cNvGraphicFramePr>
          <p:nvPr/>
        </p:nvGraphicFramePr>
        <p:xfrm>
          <a:off x="5257800" y="2895600"/>
          <a:ext cx="457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8" name="Equation" r:id="rId10" imgW="330120" imgH="355320" progId="Equation.3">
                  <p:embed/>
                </p:oleObj>
              </mc:Choice>
              <mc:Fallback>
                <p:oleObj name="Equation" r:id="rId10" imgW="3301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895600"/>
                        <a:ext cx="457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10"/>
          <p:cNvGraphicFramePr>
            <a:graphicFrameLocks noChangeAspect="1"/>
          </p:cNvGraphicFramePr>
          <p:nvPr/>
        </p:nvGraphicFramePr>
        <p:xfrm>
          <a:off x="6934200" y="28321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9" name="Equation" r:id="rId11" imgW="355320" imgH="355320" progId="Equation.3">
                  <p:embed/>
                </p:oleObj>
              </mc:Choice>
              <mc:Fallback>
                <p:oleObj name="Equation" r:id="rId11" imgW="3553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83210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925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914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61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For      dim’al </a:t>
            </a:r>
            <a:r>
              <a:rPr lang="en-US" i="1" smtClean="0">
                <a:solidFill>
                  <a:schemeClr val="bg2"/>
                </a:solidFill>
                <a:latin typeface="Arial" charset="0"/>
              </a:rPr>
              <a:t>Standard Normal</a:t>
            </a:r>
            <a:r>
              <a:rPr lang="en-US" smtClean="0">
                <a:solidFill>
                  <a:schemeClr val="bg2"/>
                </a:solidFill>
                <a:latin typeface="Arial" charset="0"/>
              </a:rPr>
              <a:t> dist’n: 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indep. of 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Euclidean Dist. Between        and     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(as               ):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Distance tends to </a:t>
            </a:r>
            <a:r>
              <a:rPr lang="en-US" i="1" smtClean="0">
                <a:solidFill>
                  <a:schemeClr val="bg2"/>
                </a:solidFill>
                <a:latin typeface="Arial" charset="0"/>
              </a:rPr>
              <a:t>non-random</a:t>
            </a:r>
            <a:r>
              <a:rPr lang="en-US" smtClean="0">
                <a:solidFill>
                  <a:schemeClr val="bg2"/>
                </a:solidFill>
                <a:latin typeface="Arial" charset="0"/>
              </a:rPr>
              <a:t> constant: 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371600" y="1447800"/>
          <a:ext cx="3524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6" name="Equation" r:id="rId4" imgW="228600" imgH="279360" progId="Equation.3">
                  <p:embed/>
                </p:oleObj>
              </mc:Choice>
              <mc:Fallback>
                <p:oleObj name="Equation" r:id="rId4" imgW="228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447800"/>
                        <a:ext cx="3524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447800" y="3581400"/>
          <a:ext cx="13716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7" name="Equation" r:id="rId6" imgW="876240" imgH="279360" progId="Equation.3">
                  <p:embed/>
                </p:oleObj>
              </mc:Choice>
              <mc:Fallback>
                <p:oleObj name="Equation" r:id="rId6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581400"/>
                        <a:ext cx="137160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6"/>
          <p:cNvGraphicFramePr>
            <a:graphicFrameLocks noChangeAspect="1"/>
          </p:cNvGraphicFramePr>
          <p:nvPr/>
        </p:nvGraphicFramePr>
        <p:xfrm>
          <a:off x="5562600" y="2057400"/>
          <a:ext cx="26670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8" name="Equation" r:id="rId8" imgW="1790640" imgH="380880" progId="Equation.3">
                  <p:embed/>
                </p:oleObj>
              </mc:Choice>
              <mc:Fallback>
                <p:oleObj name="Equation" r:id="rId8" imgW="17906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057400"/>
                        <a:ext cx="26670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7"/>
          <p:cNvGraphicFramePr>
            <a:graphicFrameLocks noChangeAspect="1"/>
          </p:cNvGraphicFramePr>
          <p:nvPr/>
        </p:nvGraphicFramePr>
        <p:xfrm>
          <a:off x="2895600" y="5334000"/>
          <a:ext cx="44196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9" name="Equation" r:id="rId10" imgW="2920680" imgH="431640" progId="Equation.3">
                  <p:embed/>
                </p:oleObj>
              </mc:Choice>
              <mc:Fallback>
                <p:oleObj name="Equation" r:id="rId10" imgW="2920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34000"/>
                        <a:ext cx="441960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8"/>
          <p:cNvGraphicFramePr>
            <a:graphicFrameLocks noChangeAspect="1"/>
          </p:cNvGraphicFramePr>
          <p:nvPr/>
        </p:nvGraphicFramePr>
        <p:xfrm>
          <a:off x="2971800" y="2057400"/>
          <a:ext cx="5445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0" name="Equation" r:id="rId12" imgW="330120" imgH="355320" progId="Equation.3">
                  <p:embed/>
                </p:oleObj>
              </mc:Choice>
              <mc:Fallback>
                <p:oleObj name="Equation" r:id="rId12" imgW="3301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057400"/>
                        <a:ext cx="5445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9"/>
          <p:cNvGraphicFramePr>
            <a:graphicFrameLocks noChangeAspect="1"/>
          </p:cNvGraphicFramePr>
          <p:nvPr/>
        </p:nvGraphicFramePr>
        <p:xfrm>
          <a:off x="5257800" y="2895600"/>
          <a:ext cx="457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1" name="Equation" r:id="rId14" imgW="330120" imgH="355320" progId="Equation.3">
                  <p:embed/>
                </p:oleObj>
              </mc:Choice>
              <mc:Fallback>
                <p:oleObj name="Equation" r:id="rId14" imgW="3301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895600"/>
                        <a:ext cx="457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10"/>
          <p:cNvGraphicFramePr>
            <a:graphicFrameLocks noChangeAspect="1"/>
          </p:cNvGraphicFramePr>
          <p:nvPr/>
        </p:nvGraphicFramePr>
        <p:xfrm>
          <a:off x="6934200" y="28321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2" name="Equation" r:id="rId15" imgW="355320" imgH="355320" progId="Equation.3">
                  <p:embed/>
                </p:oleObj>
              </mc:Choice>
              <mc:Fallback>
                <p:oleObj name="Equation" r:id="rId15" imgW="3553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83210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70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914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717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Distance tends to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non-random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constant: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Factor        , since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2209800" y="1981200"/>
          <a:ext cx="4724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Equation" r:id="rId4" imgW="2920680" imgH="431640" progId="Equation.3">
                  <p:embed/>
                </p:oleObj>
              </mc:Choice>
              <mc:Fallback>
                <p:oleObj name="Equation" r:id="rId4" imgW="2920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981200"/>
                        <a:ext cx="47244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9"/>
          <p:cNvGraphicFramePr>
            <a:graphicFrameLocks noChangeAspect="1"/>
          </p:cNvGraphicFramePr>
          <p:nvPr/>
        </p:nvGraphicFramePr>
        <p:xfrm>
          <a:off x="2971800" y="3371850"/>
          <a:ext cx="57150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name="Equation" r:id="rId6" imgW="2171520" imgH="291960" progId="Equation.3">
                  <p:embed/>
                </p:oleObj>
              </mc:Choice>
              <mc:Fallback>
                <p:oleObj name="Equation" r:id="rId6" imgW="21715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371850"/>
                        <a:ext cx="57150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13"/>
          <p:cNvGraphicFramePr>
            <a:graphicFrameLocks noChangeAspect="1"/>
          </p:cNvGraphicFramePr>
          <p:nvPr/>
        </p:nvGraphicFramePr>
        <p:xfrm>
          <a:off x="2209800" y="2895600"/>
          <a:ext cx="62547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Equation" r:id="rId8" imgW="241200" imgH="215640" progId="Equation.3">
                  <p:embed/>
                </p:oleObj>
              </mc:Choice>
              <mc:Fallback>
                <p:oleObj name="Equation" r:id="rId8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95600"/>
                        <a:ext cx="625475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951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914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717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Distance tends to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non-random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constant: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Factor        , since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Can extend to</a:t>
            </a:r>
          </a:p>
        </p:txBody>
      </p:sp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2209800" y="1981200"/>
          <a:ext cx="4724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2" name="Equation" r:id="rId4" imgW="2920680" imgH="431640" progId="Equation.3">
                  <p:embed/>
                </p:oleObj>
              </mc:Choice>
              <mc:Fallback>
                <p:oleObj name="Equation" r:id="rId4" imgW="2920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981200"/>
                        <a:ext cx="47244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1"/>
          <p:cNvGraphicFramePr>
            <a:graphicFrameLocks noChangeAspect="1"/>
          </p:cNvGraphicFramePr>
          <p:nvPr/>
        </p:nvGraphicFramePr>
        <p:xfrm>
          <a:off x="3429000" y="4495800"/>
          <a:ext cx="155098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3" name="Equation" r:id="rId6" imgW="571320" imgH="241200" progId="Equation.3">
                  <p:embed/>
                </p:oleObj>
              </mc:Choice>
              <mc:Fallback>
                <p:oleObj name="Equation" r:id="rId6" imgW="571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495800"/>
                        <a:ext cx="1550988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9"/>
          <p:cNvGraphicFramePr>
            <a:graphicFrameLocks noChangeAspect="1"/>
          </p:cNvGraphicFramePr>
          <p:nvPr/>
        </p:nvGraphicFramePr>
        <p:xfrm>
          <a:off x="2971800" y="3371850"/>
          <a:ext cx="57150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4" name="Equation" r:id="rId8" imgW="2171520" imgH="291960" progId="Equation.3">
                  <p:embed/>
                </p:oleObj>
              </mc:Choice>
              <mc:Fallback>
                <p:oleObj name="Equation" r:id="rId8" imgW="21715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371850"/>
                        <a:ext cx="57150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13"/>
          <p:cNvGraphicFramePr>
            <a:graphicFrameLocks noChangeAspect="1"/>
          </p:cNvGraphicFramePr>
          <p:nvPr/>
        </p:nvGraphicFramePr>
        <p:xfrm>
          <a:off x="2209800" y="2895600"/>
          <a:ext cx="62547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5" name="Equation" r:id="rId10" imgW="241200" imgH="215640" progId="Equation.3">
                  <p:embed/>
                </p:oleObj>
              </mc:Choice>
              <mc:Fallback>
                <p:oleObj name="Equation" r:id="rId10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95600"/>
                        <a:ext cx="625475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86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889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143000"/>
                <a:ext cx="81534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 1:</a:t>
                </a:r>
              </a:p>
              <a:p>
                <a:pPr eaLnBrk="1" hangingPunct="1"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Random Sums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of Curves, (Primal Space):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* Constant Shift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* Linear 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* Quadratic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Cubic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hosen as Orthonormal Basis)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Plus (Small)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Gaussian Noise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=40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08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143000"/>
                <a:ext cx="8153400" cy="5257800"/>
              </a:xfrm>
              <a:blipFill rotWithShape="1">
                <a:blip r:embed="rId4"/>
                <a:stretch>
                  <a:fillRect l="-2319" t="-1508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8900" name="Rectangle 5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8901" name="Object 4"/>
          <p:cNvGraphicFramePr>
            <a:graphicFrameLocks noChangeAspect="1"/>
          </p:cNvGraphicFramePr>
          <p:nvPr/>
        </p:nvGraphicFramePr>
        <p:xfrm>
          <a:off x="1295400" y="2362200"/>
          <a:ext cx="7620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5" imgW="571320" imgH="330120" progId="Equation.3">
                  <p:embed/>
                </p:oleObj>
              </mc:Choice>
              <mc:Fallback>
                <p:oleObj name="Equation" r:id="rId5" imgW="5713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362200"/>
                        <a:ext cx="7620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8903" name="Object 6"/>
          <p:cNvGraphicFramePr>
            <a:graphicFrameLocks noChangeAspect="1"/>
          </p:cNvGraphicFramePr>
          <p:nvPr/>
        </p:nvGraphicFramePr>
        <p:xfrm>
          <a:off x="1600200" y="2971800"/>
          <a:ext cx="2746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Equation" r:id="rId7" imgW="190440" imgH="266400" progId="Equation.3">
                  <p:embed/>
                </p:oleObj>
              </mc:Choice>
              <mc:Fallback>
                <p:oleObj name="Equation" r:id="rId7" imgW="1904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971800"/>
                        <a:ext cx="274638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4" name="Rectangle 9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8905" name="Object 8"/>
          <p:cNvGraphicFramePr>
            <a:graphicFrameLocks noChangeAspect="1"/>
          </p:cNvGraphicFramePr>
          <p:nvPr/>
        </p:nvGraphicFramePr>
        <p:xfrm>
          <a:off x="1371600" y="3505200"/>
          <a:ext cx="5651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Equation" r:id="rId9" imgW="406080" imgH="330120" progId="Equation.3">
                  <p:embed/>
                </p:oleObj>
              </mc:Choice>
              <mc:Fallback>
                <p:oleObj name="Equation" r:id="rId9" imgW="4060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05200"/>
                        <a:ext cx="56515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30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914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717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Distance tends to </a:t>
            </a:r>
            <a:r>
              <a:rPr lang="en-US" i="1" smtClean="0">
                <a:solidFill>
                  <a:schemeClr val="bg2"/>
                </a:solidFill>
                <a:latin typeface="Arial" charset="0"/>
              </a:rPr>
              <a:t>non-random</a:t>
            </a:r>
            <a:r>
              <a:rPr lang="en-US" smtClean="0">
                <a:solidFill>
                  <a:schemeClr val="bg2"/>
                </a:solidFill>
                <a:latin typeface="Arial" charset="0"/>
              </a:rPr>
              <a:t> constant: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Factor        , since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Can extend to 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Where do they all go???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(we can only perceive 3 dim’ns) </a:t>
            </a:r>
          </a:p>
        </p:txBody>
      </p:sp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2209800" y="1981200"/>
          <a:ext cx="4724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6" name="Equation" r:id="rId4" imgW="2920680" imgH="431640" progId="Equation.3">
                  <p:embed/>
                </p:oleObj>
              </mc:Choice>
              <mc:Fallback>
                <p:oleObj name="Equation" r:id="rId4" imgW="2920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981200"/>
                        <a:ext cx="47244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1"/>
          <p:cNvGraphicFramePr>
            <a:graphicFrameLocks noChangeAspect="1"/>
          </p:cNvGraphicFramePr>
          <p:nvPr/>
        </p:nvGraphicFramePr>
        <p:xfrm>
          <a:off x="3429000" y="4495800"/>
          <a:ext cx="155098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7" name="Equation" r:id="rId6" imgW="571320" imgH="241200" progId="Equation.3">
                  <p:embed/>
                </p:oleObj>
              </mc:Choice>
              <mc:Fallback>
                <p:oleObj name="Equation" r:id="rId6" imgW="571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495800"/>
                        <a:ext cx="1550988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9"/>
          <p:cNvGraphicFramePr>
            <a:graphicFrameLocks noChangeAspect="1"/>
          </p:cNvGraphicFramePr>
          <p:nvPr/>
        </p:nvGraphicFramePr>
        <p:xfrm>
          <a:off x="2971800" y="3371850"/>
          <a:ext cx="57150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8" name="Equation" r:id="rId8" imgW="2171520" imgH="291960" progId="Equation.3">
                  <p:embed/>
                </p:oleObj>
              </mc:Choice>
              <mc:Fallback>
                <p:oleObj name="Equation" r:id="rId8" imgW="21715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371850"/>
                        <a:ext cx="57150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13"/>
          <p:cNvGraphicFramePr>
            <a:graphicFrameLocks noChangeAspect="1"/>
          </p:cNvGraphicFramePr>
          <p:nvPr/>
        </p:nvGraphicFramePr>
        <p:xfrm>
          <a:off x="2209800" y="2895600"/>
          <a:ext cx="62547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9" name="Equation" r:id="rId10" imgW="241200" imgH="215640" progId="Equation.3">
                  <p:embed/>
                </p:oleObj>
              </mc:Choice>
              <mc:Fallback>
                <p:oleObj name="Equation" r:id="rId10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95600"/>
                        <a:ext cx="625475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834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914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717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Ever Wonder Why?</a:t>
            </a: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(we can only perceive 3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dim’ns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)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657600" y="2438400"/>
            <a:ext cx="152400" cy="3200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7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914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717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Ever Wonder Why?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Perceptual System from Ancestors</a:t>
            </a:r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They Needed to Find Food</a:t>
            </a:r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Food Exists in    3-d   World</a:t>
            </a: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(we can only perceive 3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dim’ns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)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657600" y="2438400"/>
            <a:ext cx="152400" cy="3200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1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4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3619500"/>
            <a:ext cx="43243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3820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820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5626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For     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dim’al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Standard Normal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dist’n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:</a:t>
            </a:r>
          </a:p>
          <a:p>
            <a:pPr marL="0" indent="0" algn="ctr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indep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. of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High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dim’al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Angles   (as               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As Vectors From Origin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bg2"/>
                </a:solidFill>
                <a:latin typeface="Arial" charset="0"/>
              </a:rPr>
              <a:t>               Thanks to</a:t>
            </a:r>
            <a:r>
              <a:rPr lang="en-US" sz="1600" dirty="0">
                <a:solidFill>
                  <a:schemeClr val="bg2"/>
                </a:solidFill>
                <a:latin typeface="Arial" charset="0"/>
              </a:rPr>
              <a:t>:  members.tripod.com</a:t>
            </a:r>
            <a:endParaRPr lang="en-US" sz="1600" dirty="0" smtClean="0"/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757755823"/>
              </p:ext>
            </p:extLst>
          </p:nvPr>
        </p:nvGraphicFramePr>
        <p:xfrm>
          <a:off x="1371600" y="1143000"/>
          <a:ext cx="3524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3" name="Equation" r:id="rId5" imgW="228600" imgH="279360" progId="Equation.3">
                  <p:embed/>
                </p:oleObj>
              </mc:Choice>
              <mc:Fallback>
                <p:oleObj name="Equation" r:id="rId5" imgW="228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3524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105400" y="2743200"/>
          <a:ext cx="14017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4" name="Equation" r:id="rId7" imgW="876240" imgH="279360" progId="Equation.3">
                  <p:embed/>
                </p:oleObj>
              </mc:Choice>
              <mc:Fallback>
                <p:oleObj name="Equation" r:id="rId7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743200"/>
                        <a:ext cx="140176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5486400" y="1676400"/>
          <a:ext cx="27432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5" name="Equation" r:id="rId9" imgW="1790640" imgH="380880" progId="Equation.3">
                  <p:embed/>
                </p:oleObj>
              </mc:Choice>
              <mc:Fallback>
                <p:oleObj name="Equation" r:id="rId9" imgW="17906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676400"/>
                        <a:ext cx="27432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8"/>
          <p:cNvGraphicFramePr>
            <a:graphicFrameLocks noChangeAspect="1"/>
          </p:cNvGraphicFramePr>
          <p:nvPr/>
        </p:nvGraphicFramePr>
        <p:xfrm>
          <a:off x="3200400" y="1676400"/>
          <a:ext cx="5429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6" name="Equation" r:id="rId11" imgW="330120" imgH="355320" progId="Equation.3">
                  <p:embed/>
                </p:oleObj>
              </mc:Choice>
              <mc:Fallback>
                <p:oleObj name="Equation" r:id="rId11" imgW="3301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76400"/>
                        <a:ext cx="54292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011442" y="4191000"/>
                <a:ext cx="480324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442" y="4191000"/>
                <a:ext cx="480324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066977" y="5238750"/>
                <a:ext cx="485646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977" y="5238750"/>
                <a:ext cx="485646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8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3820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820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5626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For     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dim’al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Standard Normal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dist’n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:</a:t>
            </a:r>
          </a:p>
          <a:p>
            <a:pPr marL="0" indent="0" algn="ctr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indep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. of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High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dim’al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Angles   (as               ):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52959807"/>
              </p:ext>
            </p:extLst>
          </p:nvPr>
        </p:nvGraphicFramePr>
        <p:xfrm>
          <a:off x="1371600" y="1143000"/>
          <a:ext cx="3524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2" name="Equation" r:id="rId4" imgW="228600" imgH="279360" progId="Equation.3">
                  <p:embed/>
                </p:oleObj>
              </mc:Choice>
              <mc:Fallback>
                <p:oleObj name="Equation" r:id="rId4" imgW="228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3524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105400" y="2743200"/>
          <a:ext cx="14017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3" name="Equation" r:id="rId6" imgW="876240" imgH="279360" progId="Equation.3">
                  <p:embed/>
                </p:oleObj>
              </mc:Choice>
              <mc:Fallback>
                <p:oleObj name="Equation" r:id="rId6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743200"/>
                        <a:ext cx="140176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5486400" y="1676400"/>
          <a:ext cx="27432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4" name="Equation" r:id="rId8" imgW="1790640" imgH="380880" progId="Equation.3">
                  <p:embed/>
                </p:oleObj>
              </mc:Choice>
              <mc:Fallback>
                <p:oleObj name="Equation" r:id="rId8" imgW="17906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676400"/>
                        <a:ext cx="27432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7"/>
          <p:cNvGraphicFramePr>
            <a:graphicFrameLocks noChangeAspect="1"/>
          </p:cNvGraphicFramePr>
          <p:nvPr/>
        </p:nvGraphicFramePr>
        <p:xfrm>
          <a:off x="2362200" y="3422650"/>
          <a:ext cx="54959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5" name="Equation" r:id="rId10" imgW="3886200" imgH="444240" progId="Equation.3">
                  <p:embed/>
                </p:oleObj>
              </mc:Choice>
              <mc:Fallback>
                <p:oleObj name="Equation" r:id="rId10" imgW="3886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422650"/>
                        <a:ext cx="549592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8"/>
          <p:cNvGraphicFramePr>
            <a:graphicFrameLocks noChangeAspect="1"/>
          </p:cNvGraphicFramePr>
          <p:nvPr/>
        </p:nvGraphicFramePr>
        <p:xfrm>
          <a:off x="3200400" y="1676400"/>
          <a:ext cx="5429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6" name="Equation" r:id="rId12" imgW="330120" imgH="355320" progId="Equation.3">
                  <p:embed/>
                </p:oleObj>
              </mc:Choice>
              <mc:Fallback>
                <p:oleObj name="Equation" r:id="rId12" imgW="3301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76400"/>
                        <a:ext cx="54292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49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3820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820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5626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For     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dim’al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Standard Normal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dist’n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:</a:t>
            </a:r>
          </a:p>
          <a:p>
            <a:pPr marL="0" indent="0" algn="ctr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indep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. of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High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dim’al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Angles   (as               ):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-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Everything is orthogonal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???</a:t>
            </a:r>
            <a:endParaRPr lang="en-US" sz="2800" dirty="0" smtClean="0"/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66886237"/>
              </p:ext>
            </p:extLst>
          </p:nvPr>
        </p:nvGraphicFramePr>
        <p:xfrm>
          <a:off x="1371600" y="1143000"/>
          <a:ext cx="3524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4" name="Equation" r:id="rId4" imgW="228600" imgH="279360" progId="Equation.3">
                  <p:embed/>
                </p:oleObj>
              </mc:Choice>
              <mc:Fallback>
                <p:oleObj name="Equation" r:id="rId4" imgW="228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3524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105400" y="2743200"/>
          <a:ext cx="14017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5" name="Equation" r:id="rId6" imgW="876240" imgH="279360" progId="Equation.3">
                  <p:embed/>
                </p:oleObj>
              </mc:Choice>
              <mc:Fallback>
                <p:oleObj name="Equation" r:id="rId6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743200"/>
                        <a:ext cx="140176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5486400" y="1676400"/>
          <a:ext cx="27432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6" name="Equation" r:id="rId8" imgW="1790640" imgH="380880" progId="Equation.3">
                  <p:embed/>
                </p:oleObj>
              </mc:Choice>
              <mc:Fallback>
                <p:oleObj name="Equation" r:id="rId8" imgW="17906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676400"/>
                        <a:ext cx="27432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7"/>
          <p:cNvGraphicFramePr>
            <a:graphicFrameLocks noChangeAspect="1"/>
          </p:cNvGraphicFramePr>
          <p:nvPr/>
        </p:nvGraphicFramePr>
        <p:xfrm>
          <a:off x="2362200" y="3422650"/>
          <a:ext cx="54959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7" name="Equation" r:id="rId10" imgW="3886200" imgH="444240" progId="Equation.3">
                  <p:embed/>
                </p:oleObj>
              </mc:Choice>
              <mc:Fallback>
                <p:oleObj name="Equation" r:id="rId10" imgW="3886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422650"/>
                        <a:ext cx="549592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8"/>
          <p:cNvGraphicFramePr>
            <a:graphicFrameLocks noChangeAspect="1"/>
          </p:cNvGraphicFramePr>
          <p:nvPr/>
        </p:nvGraphicFramePr>
        <p:xfrm>
          <a:off x="3200400" y="1676400"/>
          <a:ext cx="5429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8" name="Equation" r:id="rId12" imgW="330120" imgH="355320" progId="Equation.3">
                  <p:embed/>
                </p:oleObj>
              </mc:Choice>
              <mc:Fallback>
                <p:oleObj name="Equation" r:id="rId12" imgW="3301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76400"/>
                        <a:ext cx="54292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91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3820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820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5626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For     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dim’al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Standard Normal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dist’n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:</a:t>
            </a:r>
          </a:p>
          <a:p>
            <a:pPr marL="0" indent="0" algn="ctr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indep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. of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High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dim’al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Angles   (as               ):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-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Everything is orthogonal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???</a:t>
            </a:r>
          </a:p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- Where do they all go???</a:t>
            </a:r>
          </a:p>
          <a:p>
            <a:pPr marL="0" indent="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(again our perceptual limitations)</a:t>
            </a:r>
            <a:endParaRPr lang="en-US" sz="2800" dirty="0" smtClean="0"/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75886900"/>
              </p:ext>
            </p:extLst>
          </p:nvPr>
        </p:nvGraphicFramePr>
        <p:xfrm>
          <a:off x="1371600" y="1143000"/>
          <a:ext cx="3524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1" name="Equation" r:id="rId4" imgW="228600" imgH="279360" progId="Equation.3">
                  <p:embed/>
                </p:oleObj>
              </mc:Choice>
              <mc:Fallback>
                <p:oleObj name="Equation" r:id="rId4" imgW="228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3524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105400" y="2743200"/>
          <a:ext cx="14017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2" name="Equation" r:id="rId6" imgW="876240" imgH="279360" progId="Equation.3">
                  <p:embed/>
                </p:oleObj>
              </mc:Choice>
              <mc:Fallback>
                <p:oleObj name="Equation" r:id="rId6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743200"/>
                        <a:ext cx="140176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5486400" y="1676400"/>
          <a:ext cx="27432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3" name="Equation" r:id="rId8" imgW="1790640" imgH="380880" progId="Equation.3">
                  <p:embed/>
                </p:oleObj>
              </mc:Choice>
              <mc:Fallback>
                <p:oleObj name="Equation" r:id="rId8" imgW="17906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676400"/>
                        <a:ext cx="27432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7"/>
          <p:cNvGraphicFramePr>
            <a:graphicFrameLocks noChangeAspect="1"/>
          </p:cNvGraphicFramePr>
          <p:nvPr/>
        </p:nvGraphicFramePr>
        <p:xfrm>
          <a:off x="2362200" y="3422650"/>
          <a:ext cx="54959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4" name="Equation" r:id="rId10" imgW="3886200" imgH="444240" progId="Equation.3">
                  <p:embed/>
                </p:oleObj>
              </mc:Choice>
              <mc:Fallback>
                <p:oleObj name="Equation" r:id="rId10" imgW="3886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422650"/>
                        <a:ext cx="549592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8"/>
          <p:cNvGraphicFramePr>
            <a:graphicFrameLocks noChangeAspect="1"/>
          </p:cNvGraphicFramePr>
          <p:nvPr/>
        </p:nvGraphicFramePr>
        <p:xfrm>
          <a:off x="3200400" y="1676400"/>
          <a:ext cx="5429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5" name="Equation" r:id="rId12" imgW="330120" imgH="355320" progId="Equation.3">
                  <p:embed/>
                </p:oleObj>
              </mc:Choice>
              <mc:Fallback>
                <p:oleObj name="Equation" r:id="rId12" imgW="3301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76400"/>
                        <a:ext cx="54292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108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3820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820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5626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For      dim’al </a:t>
            </a:r>
            <a:r>
              <a:rPr lang="en-US" i="1" smtClean="0">
                <a:solidFill>
                  <a:schemeClr val="bg2"/>
                </a:solidFill>
                <a:latin typeface="Arial" charset="0"/>
              </a:rPr>
              <a:t>Standard Normal</a:t>
            </a:r>
            <a:r>
              <a:rPr lang="en-US" smtClean="0">
                <a:solidFill>
                  <a:schemeClr val="bg2"/>
                </a:solidFill>
                <a:latin typeface="Arial" charset="0"/>
              </a:rPr>
              <a:t> dist’n:</a:t>
            </a:r>
          </a:p>
          <a:p>
            <a:pPr marL="0" indent="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indep. of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High dim’al Angles   (as               ):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 - </a:t>
            </a:r>
            <a:r>
              <a:rPr lang="en-US" i="1" smtClean="0">
                <a:solidFill>
                  <a:schemeClr val="bg2"/>
                </a:solidFill>
                <a:latin typeface="Arial" charset="0"/>
              </a:rPr>
              <a:t>Everything is orthogonal</a:t>
            </a:r>
            <a:r>
              <a:rPr lang="en-US" smtClean="0">
                <a:solidFill>
                  <a:schemeClr val="bg2"/>
                </a:solidFill>
                <a:latin typeface="Arial" charset="0"/>
              </a:rPr>
              <a:t>???</a:t>
            </a:r>
          </a:p>
          <a:p>
            <a:pPr marL="0" indent="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 - Where do they all go???</a:t>
            </a:r>
          </a:p>
          <a:p>
            <a:pPr marL="0" indent="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(again our perceptual limitations)</a:t>
            </a:r>
          </a:p>
          <a:p>
            <a:pPr marL="0" indent="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 - Again 1st order structure is </a:t>
            </a:r>
            <a:r>
              <a:rPr lang="en-US" i="1" smtClean="0">
                <a:solidFill>
                  <a:schemeClr val="bg2"/>
                </a:solidFill>
                <a:latin typeface="Arial" charset="0"/>
              </a:rPr>
              <a:t>non-random</a:t>
            </a:r>
            <a:r>
              <a:rPr lang="en-US" sz="2800" smtClean="0"/>
              <a:t> </a:t>
            </a: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084875908"/>
              </p:ext>
            </p:extLst>
          </p:nvPr>
        </p:nvGraphicFramePr>
        <p:xfrm>
          <a:off x="1371600" y="1143000"/>
          <a:ext cx="3524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5" name="Equation" r:id="rId4" imgW="228600" imgH="279360" progId="Equation.3">
                  <p:embed/>
                </p:oleObj>
              </mc:Choice>
              <mc:Fallback>
                <p:oleObj name="Equation" r:id="rId4" imgW="228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3524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105400" y="2743200"/>
          <a:ext cx="14017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6" name="Equation" r:id="rId6" imgW="876240" imgH="279360" progId="Equation.3">
                  <p:embed/>
                </p:oleObj>
              </mc:Choice>
              <mc:Fallback>
                <p:oleObj name="Equation" r:id="rId6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743200"/>
                        <a:ext cx="140176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5486400" y="1676400"/>
          <a:ext cx="27432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7" name="Equation" r:id="rId8" imgW="1790640" imgH="380880" progId="Equation.3">
                  <p:embed/>
                </p:oleObj>
              </mc:Choice>
              <mc:Fallback>
                <p:oleObj name="Equation" r:id="rId8" imgW="17906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676400"/>
                        <a:ext cx="27432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7"/>
          <p:cNvGraphicFramePr>
            <a:graphicFrameLocks noChangeAspect="1"/>
          </p:cNvGraphicFramePr>
          <p:nvPr/>
        </p:nvGraphicFramePr>
        <p:xfrm>
          <a:off x="2362200" y="3422650"/>
          <a:ext cx="54959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8" name="Equation" r:id="rId10" imgW="3886200" imgH="444240" progId="Equation.3">
                  <p:embed/>
                </p:oleObj>
              </mc:Choice>
              <mc:Fallback>
                <p:oleObj name="Equation" r:id="rId10" imgW="3886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422650"/>
                        <a:ext cx="549592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8"/>
          <p:cNvGraphicFramePr>
            <a:graphicFrameLocks noChangeAspect="1"/>
          </p:cNvGraphicFramePr>
          <p:nvPr/>
        </p:nvGraphicFramePr>
        <p:xfrm>
          <a:off x="3200400" y="1676400"/>
          <a:ext cx="5429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9" name="Equation" r:id="rId12" imgW="330120" imgH="355320" progId="Equation.3">
                  <p:embed/>
                </p:oleObj>
              </mc:Choice>
              <mc:Fallback>
                <p:oleObj name="Equation" r:id="rId12" imgW="3301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76400"/>
                        <a:ext cx="54292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46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Asy’s: Geometrical Represent’n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4343400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Assume 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                                    ,  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let 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Study Subspace Generated by Data</a:t>
            </a:r>
          </a:p>
        </p:txBody>
      </p:sp>
      <p:graphicFrame>
        <p:nvGraphicFramePr>
          <p:cNvPr id="9219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851845496"/>
              </p:ext>
            </p:extLst>
          </p:nvPr>
        </p:nvGraphicFramePr>
        <p:xfrm>
          <a:off x="4495800" y="1458912"/>
          <a:ext cx="914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name="Equation" r:id="rId4" imgW="876240" imgH="279360" progId="Equation.3">
                  <p:embed/>
                </p:oleObj>
              </mc:Choice>
              <mc:Fallback>
                <p:oleObj name="Equation" r:id="rId4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458912"/>
                        <a:ext cx="9144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1600200" y="1371600"/>
          <a:ext cx="22860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9" name="Equation" r:id="rId6" imgW="2527200" imgH="380880" progId="Equation.3">
                  <p:embed/>
                </p:oleObj>
              </mc:Choice>
              <mc:Fallback>
                <p:oleObj name="Equation" r:id="rId6" imgW="2527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371600"/>
                        <a:ext cx="22860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Hall, Marron &amp; Neeman (2005)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867400" y="2895600"/>
            <a:ext cx="1828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85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Asy’s: Geometrical Represent’n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4343400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Assume 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                                    ,  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let 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Study Subspace Generated by Data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err="1" smtClean="0">
                <a:solidFill>
                  <a:schemeClr val="bg2"/>
                </a:solidFill>
                <a:latin typeface="Arial" charset="0"/>
              </a:rPr>
              <a:t>Hyperplane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through 0,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        of	dimension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819400" y="2667000"/>
          <a:ext cx="28733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1" name="Equation" r:id="rId4" imgW="126720" imgH="139680" progId="Equation.3">
                  <p:embed/>
                </p:oleObj>
              </mc:Choice>
              <mc:Fallback>
                <p:oleObj name="Equation" r:id="rId4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667000"/>
                        <a:ext cx="287338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75646710"/>
              </p:ext>
            </p:extLst>
          </p:nvPr>
        </p:nvGraphicFramePr>
        <p:xfrm>
          <a:off x="4495800" y="1458912"/>
          <a:ext cx="914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2" name="Equation" r:id="rId6" imgW="876240" imgH="279360" progId="Equation.3">
                  <p:embed/>
                </p:oleObj>
              </mc:Choice>
              <mc:Fallback>
                <p:oleObj name="Equation" r:id="rId6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458912"/>
                        <a:ext cx="9144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1600200" y="1371600"/>
          <a:ext cx="22860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3" name="Equation" r:id="rId8" imgW="2527200" imgH="380880" progId="Equation.3">
                  <p:embed/>
                </p:oleObj>
              </mc:Choice>
              <mc:Fallback>
                <p:oleObj name="Equation" r:id="rId8" imgW="2527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371600"/>
                        <a:ext cx="22860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Hall, Marron &amp; Neeman (2005)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200400" y="2362200"/>
            <a:ext cx="44958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8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6597</TotalTime>
  <Words>4495</Words>
  <Application>Microsoft Office PowerPoint</Application>
  <PresentationFormat>On-screen Show (4:3)</PresentationFormat>
  <Paragraphs>1227</Paragraphs>
  <Slides>163</Slides>
  <Notes>163</Notes>
  <HiddenSlides>0</HiddenSlides>
  <MMClips>5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163</vt:i4>
      </vt:variant>
    </vt:vector>
  </HeadingPairs>
  <TitlesOfParts>
    <vt:vector size="170" baseType="lpstr">
      <vt:lpstr>1_Default Design</vt:lpstr>
      <vt:lpstr>5_Default Design</vt:lpstr>
      <vt:lpstr>6_Default Design</vt:lpstr>
      <vt:lpstr>Default Design</vt:lpstr>
      <vt:lpstr>2_Default Design</vt:lpstr>
      <vt:lpstr>13_Default Design</vt:lpstr>
      <vt:lpstr>Equation</vt:lpstr>
      <vt:lpstr>Statistics – O. R. 891 Object Oriented Data Analysis</vt:lpstr>
      <vt:lpstr>PCA Simulation</vt:lpstr>
      <vt:lpstr>PCA &amp; Graphical Displays</vt:lpstr>
      <vt:lpstr>Alternate PCA Computation</vt:lpstr>
      <vt:lpstr>Alternate PCA Computation</vt:lpstr>
      <vt:lpstr>Alternate PCA Computation</vt:lpstr>
      <vt:lpstr>Primal / Dual PCA</vt:lpstr>
      <vt:lpstr>Primal /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HDLSS Asymptotics</vt:lpstr>
      <vt:lpstr>HDLSS Asymptotics</vt:lpstr>
      <vt:lpstr>HDLSS Asymptotics</vt:lpstr>
      <vt:lpstr>HDLSS Asymptotics</vt:lpstr>
      <vt:lpstr>HDLSS Asymptotics</vt:lpstr>
      <vt:lpstr>HDLSS Asymptotics</vt:lpstr>
      <vt:lpstr>HDLSS Asymptotics</vt:lpstr>
      <vt:lpstr>HDLSS Asymptotics</vt:lpstr>
      <vt:lpstr>HDLSS Asymptotics</vt:lpstr>
      <vt:lpstr>HDLSS Asymptotics</vt:lpstr>
      <vt:lpstr>HDLSS Asymptotics</vt:lpstr>
      <vt:lpstr>HDLSS Asymptotics</vt:lpstr>
      <vt:lpstr>HDLSS Asymptotics</vt:lpstr>
      <vt:lpstr>HDLSS Asymptotics</vt:lpstr>
      <vt:lpstr>HDLSS Asymptotics</vt:lpstr>
      <vt:lpstr>HDLSS Asymptotics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Asy’s: Geometrical Represent’n</vt:lpstr>
      <vt:lpstr>HDLSS Asy’s: Geometrical Represent’n</vt:lpstr>
      <vt:lpstr>HDLSS Asy’s: Geometrical Represent’n</vt:lpstr>
      <vt:lpstr>HDLSS Asy’s: Geometrical Represent’n</vt:lpstr>
      <vt:lpstr>HDLSS Asy’s: Geometrical Represent’n</vt:lpstr>
      <vt:lpstr>HDLSS Asy’s: Geometrical Represent’n</vt:lpstr>
      <vt:lpstr>HDLSS Asy’s: Geometrical Represent’n</vt:lpstr>
      <vt:lpstr>HDLSS Asy’s: Geometrical Represent’n</vt:lpstr>
      <vt:lpstr>HDLSS Asy’s: Geometrical Represent’n</vt:lpstr>
      <vt:lpstr>HDLSS Asy’s: Geometrical Represent’n</vt:lpstr>
      <vt:lpstr>HDLSS Asy’s: Geometrical Represent’n</vt:lpstr>
      <vt:lpstr>HDLSS Asy’s: Geometrical Represen’tion</vt:lpstr>
      <vt:lpstr>HDLSS Asy’s: Geometrical Represen’tion</vt:lpstr>
      <vt:lpstr>HDLSS Asy’s: Geometrical Represen’tion</vt:lpstr>
      <vt:lpstr>HDLSS Asy’s: Geometrical Represen’tion</vt:lpstr>
      <vt:lpstr>HDLSS Asy’s: Geometrical Represen’tion</vt:lpstr>
      <vt:lpstr>HDLSS Asy’s: Geometrical Represen’tion</vt:lpstr>
      <vt:lpstr>HDLSS Asy’s: Geometrical Represen’tion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Asy’s: Geometrical Represen’tion</vt:lpstr>
      <vt:lpstr>HDLSS Asy’s: Geometrical Represen’tion</vt:lpstr>
      <vt:lpstr>HDLSS Asy’s: Geometrical Represen’tion</vt:lpstr>
      <vt:lpstr>HDLSS Asy’s: Geometrical Represen’tion</vt:lpstr>
      <vt:lpstr>HDLSS Asy’s: Geometrical Represen’tion</vt:lpstr>
      <vt:lpstr>HDLSS Asy’s: Geometrical Represen’tion</vt:lpstr>
      <vt:lpstr>HDLSS Asy’s: Geometrical Represen’tion</vt:lpstr>
      <vt:lpstr>HDLSS Asy’s: Geometrical Represen’tion</vt:lpstr>
      <vt:lpstr>HDLSS Asy’s: Geometrical Represen’tion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Lenovo User</cp:lastModifiedBy>
  <cp:revision>402</cp:revision>
  <dcterms:created xsi:type="dcterms:W3CDTF">2001-06-08T01:38:43Z</dcterms:created>
  <dcterms:modified xsi:type="dcterms:W3CDTF">2012-10-04T19:28:18Z</dcterms:modified>
</cp:coreProperties>
</file>