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76" r:id="rId2"/>
    <p:sldMasterId id="2147484090" r:id="rId3"/>
    <p:sldMasterId id="2147484116" r:id="rId4"/>
    <p:sldMasterId id="2147484128" r:id="rId5"/>
  </p:sldMasterIdLst>
  <p:notesMasterIdLst>
    <p:notesMasterId r:id="rId150"/>
  </p:notesMasterIdLst>
  <p:sldIdLst>
    <p:sldId id="262" r:id="rId6"/>
    <p:sldId id="2171" r:id="rId7"/>
    <p:sldId id="2172" r:id="rId8"/>
    <p:sldId id="2173" r:id="rId9"/>
    <p:sldId id="2174" r:id="rId10"/>
    <p:sldId id="2036" r:id="rId11"/>
    <p:sldId id="2037" r:id="rId12"/>
    <p:sldId id="2039" r:id="rId13"/>
    <p:sldId id="2038" r:id="rId14"/>
    <p:sldId id="2040" r:id="rId15"/>
    <p:sldId id="2041" r:id="rId16"/>
    <p:sldId id="2042" r:id="rId17"/>
    <p:sldId id="2043" r:id="rId18"/>
    <p:sldId id="2044" r:id="rId19"/>
    <p:sldId id="2045" r:id="rId20"/>
    <p:sldId id="2027" r:id="rId21"/>
    <p:sldId id="2028" r:id="rId22"/>
    <p:sldId id="2029" r:id="rId23"/>
    <p:sldId id="2030" r:id="rId24"/>
    <p:sldId id="2031" r:id="rId25"/>
    <p:sldId id="2032" r:id="rId26"/>
    <p:sldId id="2033" r:id="rId27"/>
    <p:sldId id="2034" r:id="rId28"/>
    <p:sldId id="2035" r:id="rId29"/>
    <p:sldId id="1883" r:id="rId30"/>
    <p:sldId id="2012" r:id="rId31"/>
    <p:sldId id="2011" r:id="rId32"/>
    <p:sldId id="2013" r:id="rId33"/>
    <p:sldId id="2015" r:id="rId34"/>
    <p:sldId id="2014" r:id="rId35"/>
    <p:sldId id="1885" r:id="rId36"/>
    <p:sldId id="2017" r:id="rId37"/>
    <p:sldId id="2016" r:id="rId38"/>
    <p:sldId id="1886" r:id="rId39"/>
    <p:sldId id="2019" r:id="rId40"/>
    <p:sldId id="2018" r:id="rId41"/>
    <p:sldId id="2022" r:id="rId42"/>
    <p:sldId id="2046" r:id="rId43"/>
    <p:sldId id="2021" r:id="rId44"/>
    <p:sldId id="2047" r:id="rId45"/>
    <p:sldId id="2050" r:id="rId46"/>
    <p:sldId id="2048" r:id="rId47"/>
    <p:sldId id="2049" r:id="rId48"/>
    <p:sldId id="2023" r:id="rId49"/>
    <p:sldId id="2026" r:id="rId50"/>
    <p:sldId id="2025" r:id="rId51"/>
    <p:sldId id="2024" r:id="rId52"/>
    <p:sldId id="1890" r:id="rId53"/>
    <p:sldId id="2051" r:id="rId54"/>
    <p:sldId id="2053" r:id="rId55"/>
    <p:sldId id="2081" r:id="rId56"/>
    <p:sldId id="2055" r:id="rId57"/>
    <p:sldId id="2058" r:id="rId58"/>
    <p:sldId id="2063" r:id="rId59"/>
    <p:sldId id="2064" r:id="rId60"/>
    <p:sldId id="2072" r:id="rId61"/>
    <p:sldId id="2080" r:id="rId62"/>
    <p:sldId id="2082" r:id="rId63"/>
    <p:sldId id="2083" r:id="rId64"/>
    <p:sldId id="2084" r:id="rId65"/>
    <p:sldId id="2085" r:id="rId66"/>
    <p:sldId id="2086" r:id="rId67"/>
    <p:sldId id="2090" r:id="rId68"/>
    <p:sldId id="2091" r:id="rId69"/>
    <p:sldId id="2092" r:id="rId70"/>
    <p:sldId id="2093" r:id="rId71"/>
    <p:sldId id="2094" r:id="rId72"/>
    <p:sldId id="2095" r:id="rId73"/>
    <p:sldId id="2096" r:id="rId74"/>
    <p:sldId id="2097" r:id="rId75"/>
    <p:sldId id="2098" r:id="rId76"/>
    <p:sldId id="2099" r:id="rId77"/>
    <p:sldId id="2100" r:id="rId78"/>
    <p:sldId id="2102" r:id="rId79"/>
    <p:sldId id="2101" r:id="rId80"/>
    <p:sldId id="2088" r:id="rId81"/>
    <p:sldId id="2052" r:id="rId82"/>
    <p:sldId id="1892" r:id="rId83"/>
    <p:sldId id="2103" r:id="rId84"/>
    <p:sldId id="2104" r:id="rId85"/>
    <p:sldId id="2105" r:id="rId86"/>
    <p:sldId id="2108" r:id="rId87"/>
    <p:sldId id="2107" r:id="rId88"/>
    <p:sldId id="2106" r:id="rId89"/>
    <p:sldId id="1895" r:id="rId90"/>
    <p:sldId id="2110" r:id="rId91"/>
    <p:sldId id="2111" r:id="rId92"/>
    <p:sldId id="2109" r:id="rId93"/>
    <p:sldId id="1896" r:id="rId94"/>
    <p:sldId id="2112" r:id="rId95"/>
    <p:sldId id="2113" r:id="rId96"/>
    <p:sldId id="2114" r:id="rId97"/>
    <p:sldId id="2115" r:id="rId98"/>
    <p:sldId id="2116" r:id="rId99"/>
    <p:sldId id="1898" r:id="rId100"/>
    <p:sldId id="2117" r:id="rId101"/>
    <p:sldId id="2118" r:id="rId102"/>
    <p:sldId id="2123" r:id="rId103"/>
    <p:sldId id="2119" r:id="rId104"/>
    <p:sldId id="2120" r:id="rId105"/>
    <p:sldId id="2121" r:id="rId106"/>
    <p:sldId id="2122" r:id="rId107"/>
    <p:sldId id="1900" r:id="rId108"/>
    <p:sldId id="2124" r:id="rId109"/>
    <p:sldId id="2125" r:id="rId110"/>
    <p:sldId id="2126" r:id="rId111"/>
    <p:sldId id="2127" r:id="rId112"/>
    <p:sldId id="2128" r:id="rId113"/>
    <p:sldId id="2129" r:id="rId114"/>
    <p:sldId id="2130" r:id="rId115"/>
    <p:sldId id="1901" r:id="rId116"/>
    <p:sldId id="1930" r:id="rId117"/>
    <p:sldId id="2132" r:id="rId118"/>
    <p:sldId id="2131" r:id="rId119"/>
    <p:sldId id="2133" r:id="rId120"/>
    <p:sldId id="1932" r:id="rId121"/>
    <p:sldId id="2138" r:id="rId122"/>
    <p:sldId id="2137" r:id="rId123"/>
    <p:sldId id="2136" r:id="rId124"/>
    <p:sldId id="2135" r:id="rId125"/>
    <p:sldId id="2134" r:id="rId126"/>
    <p:sldId id="1933" r:id="rId127"/>
    <p:sldId id="2139" r:id="rId128"/>
    <p:sldId id="2140" r:id="rId129"/>
    <p:sldId id="1935" r:id="rId130"/>
    <p:sldId id="2141" r:id="rId131"/>
    <p:sldId id="2142" r:id="rId132"/>
    <p:sldId id="2143" r:id="rId133"/>
    <p:sldId id="2144" r:id="rId134"/>
    <p:sldId id="2145" r:id="rId135"/>
    <p:sldId id="1937" r:id="rId136"/>
    <p:sldId id="2147" r:id="rId137"/>
    <p:sldId id="2146" r:id="rId138"/>
    <p:sldId id="1938" r:id="rId139"/>
    <p:sldId id="2149" r:id="rId140"/>
    <p:sldId id="2150" r:id="rId141"/>
    <p:sldId id="1939" r:id="rId142"/>
    <p:sldId id="1940" r:id="rId143"/>
    <p:sldId id="2148" r:id="rId144"/>
    <p:sldId id="1941" r:id="rId145"/>
    <p:sldId id="2151" r:id="rId146"/>
    <p:sldId id="1942" r:id="rId147"/>
    <p:sldId id="1943" r:id="rId148"/>
    <p:sldId id="1945" r:id="rId1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00"/>
    <a:srgbClr val="00FF00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1" d="100"/>
          <a:sy n="101" d="100"/>
        </p:scale>
        <p:origin x="-2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tableStyles" Target="tableStyles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5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51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5.wmf"/><Relationship Id="rId4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3.wmf"/><Relationship Id="rId1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3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63.wmf"/><Relationship Id="rId1" Type="http://schemas.openxmlformats.org/officeDocument/2006/relationships/image" Target="../media/image61.wmf"/><Relationship Id="rId6" Type="http://schemas.openxmlformats.org/officeDocument/2006/relationships/image" Target="../media/image64.wmf"/><Relationship Id="rId5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63.wmf"/><Relationship Id="rId1" Type="http://schemas.openxmlformats.org/officeDocument/2006/relationships/image" Target="../media/image61.wmf"/><Relationship Id="rId6" Type="http://schemas.openxmlformats.org/officeDocument/2006/relationships/image" Target="../media/image64.wmf"/><Relationship Id="rId5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6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60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60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7568B3-F171-46D0-BDDD-150CAC852C2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49A44-5003-4F24-9EAE-5CC9FC5BF1E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49A44-5003-4F24-9EAE-5CC9FC5BF1E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49A44-5003-4F24-9EAE-5CC9FC5BF1E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DD8749-A9D1-409E-AFC1-7641717F1AD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DD8749-A9D1-409E-AFC1-7641717F1AD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DD8749-A9D1-409E-AFC1-7641717F1AD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DD8749-A9D1-409E-AFC1-7641717F1AD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DD8749-A9D1-409E-AFC1-7641717F1AD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DD8749-A9D1-409E-AFC1-7641717F1AD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DD8749-A9D1-409E-AFC1-7641717F1AD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724E0-07DD-4F94-93E4-4D8F8F30CE1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49A44-5003-4F24-9EAE-5CC9FC5BF1E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3D93DB-54F6-453D-8603-E85569B988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D967BE-C627-4650-9E1E-FA3B1A2E80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D967BE-C627-4650-9E1E-FA3B1A2E80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D967BE-C627-4650-9E1E-FA3B1A2E80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D967BE-C627-4650-9E1E-FA3B1A2E80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1F08BCE-A660-4619-8A2C-D08477E2B4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1F08BCE-A660-4619-8A2C-D08477E2B4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1F08BCE-A660-4619-8A2C-D08477E2B4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1F08BCE-A660-4619-8A2C-D08477E2B4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D6BB64-9DA7-4971-B49A-9154DFFDBDB1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1F08BCE-A660-4619-8A2C-D08477E2B4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1F08BCE-A660-4619-8A2C-D08477E2B4B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EC0A804-8B45-4D4B-A60F-51FEF7BBAF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EC0A804-8B45-4D4B-A60F-51FEF7BBAF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DD8749-A9D1-409E-AFC1-7641717F1AD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050D57-F754-46BE-8A0C-2EE3A250DB2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050D57-F754-46BE-8A0C-2EE3A250DB2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050D57-F754-46BE-8A0C-2EE3A250DB2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050D57-F754-46BE-8A0C-2EE3A250DB2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050D57-F754-46BE-8A0C-2EE3A250DB2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129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41D1F-D682-454D-8FAF-1DEBE9129A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050D57-F754-46BE-8A0C-2EE3A250DB28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0240AC-215C-417A-9786-5B5DB4D17A2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0240AC-215C-417A-9786-5B5DB4D17A2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50240AC-215C-417A-9786-5B5DB4D17A2C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2DA2DB-AAEC-4DEC-BE72-D45E380D2CE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2DA2DB-AAEC-4DEC-BE72-D45E380D2CE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2DA2DB-AAEC-4DEC-BE72-D45E380D2CE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BE86C1B-03E8-4792-9656-D3A53519E8A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22458F-46E1-4DD1-A7BA-ECD2459DB43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2DA2DB-AAEC-4DEC-BE72-D45E380D2CE0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139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4D68D9-CC6E-4883-B547-3E6B1C4D8E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65641A7-466B-43C6-8CE6-9F725B85587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65641A7-466B-43C6-8CE6-9F725B85587B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71A65C1-CF82-4AE9-BD15-6D0A1902DD6D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C72852-E319-466E-A866-C93A45CED6B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B300EF-BE8A-4ABE-944A-025947A512C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144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C4AF4F-BC1A-43E0-B2A3-338FA8D81C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900CD-0AF6-4FEE-BCB2-915C6BEB62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C900CD-0AF6-4FEE-BCB2-915C6BEB62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BA9E0-819B-4314-8CC1-C3A4CB3B7B4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4E88A0-CB00-41AD-A4A1-DA51D1F5D71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F2C89B-586D-4E36-8B91-DA30926AE56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005CDE-EA6F-4BC3-9E8A-5E4AC5D89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79C4B-F1DE-4C67-854B-545652A4E71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E4ED7F-EE3F-4C21-878F-0D61F31003F7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49736D-B5F9-4538-8007-71E0143E9160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2D5BC-A776-4F2C-A249-0A80EAA54E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2D5BC-A776-4F2C-A249-0A80EAA54E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2D5BC-A776-4F2C-A249-0A80EAA54E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01C15-F51F-4EB3-8EBF-42DEAF67CE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01C15-F51F-4EB3-8EBF-42DEAF67CE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01C15-F51F-4EB3-8EBF-42DEAF67CE0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6B7CA-18F6-451B-B3B1-D03D18C2EE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6B7CA-18F6-451B-B3B1-D03D18C2EE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6B7CA-18F6-451B-B3B1-D03D18C2EED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0706E-C721-4E96-BEC8-61E87E23D6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0706E-C721-4E96-BEC8-61E87E23D6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0706E-C721-4E96-BEC8-61E87E23D6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F97CA6-5DCC-412A-9F85-EAF85980AF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59316-1AFF-49E1-BEB7-8D2BF876FAB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80CFC2-B0B6-459E-BF60-3AD5C2A007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80CFC2-B0B6-459E-BF60-3AD5C2A007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1BBA6-AC20-4913-B511-2C1A621E556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0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0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C9BE-11A5-4D92-A5AB-078BACD7BE4F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5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5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495F8-932A-49BE-B09E-7094EE77EE42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6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6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E2E7B-664A-40E2-AF82-29DC8AC47B86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9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9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6574-8661-44B9-9E3A-6567F6C857EF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4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6D333-15CD-4B6E-8E6A-67643B59402C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1A16C9-D763-46F4-A028-6E90DC96AEB6}" type="slidenum">
              <a:rPr lang="en-US" sz="1200" smtClean="0"/>
              <a:pPr eaLnBrk="1" hangingPunct="1"/>
              <a:t>58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/>
              <a:pPr algn="r" eaLnBrk="1" hangingPunct="1"/>
              <a:t>59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D7939-3A09-4F93-9C89-9E303F8B28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30F283-D5C1-4E91-AE95-15D516FEF1D7}" type="slidenum">
              <a:rPr lang="en-US" sz="1200"/>
              <a:pPr algn="r" eaLnBrk="1" hangingPunct="1"/>
              <a:t>60</a:t>
            </a:fld>
            <a:endParaRPr lang="en-US" sz="12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81FAAF9-A7D5-48FD-87E4-93D69D1E8693}" type="slidenum">
              <a:rPr lang="en-US" sz="1200"/>
              <a:pPr algn="r" eaLnBrk="1" hangingPunct="1"/>
              <a:t>61</a:t>
            </a:fld>
            <a:endParaRPr lang="en-US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62</a:t>
            </a:fld>
            <a:endParaRPr lang="en-US" sz="12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63</a:t>
            </a:fld>
            <a:endParaRPr lang="en-US" sz="12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64</a:t>
            </a:fld>
            <a:endParaRPr lang="en-US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65</a:t>
            </a:fld>
            <a:endParaRPr lang="en-US" sz="12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66</a:t>
            </a:fld>
            <a:endParaRPr lang="en-US" sz="12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67</a:t>
            </a:fld>
            <a:endParaRPr lang="en-US" sz="12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68</a:t>
            </a:fld>
            <a:endParaRPr lang="en-US" sz="12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69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D5937A-3C90-45CE-9F86-3AB5D716F9F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70</a:t>
            </a:fld>
            <a:endParaRPr lang="en-US" sz="120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71</a:t>
            </a:fld>
            <a:endParaRPr lang="en-US" sz="120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8D3FCE4-A813-4BF8-B3B1-8504C4E3DFCE}" type="slidenum">
              <a:rPr lang="en-US" sz="1200"/>
              <a:pPr algn="r" eaLnBrk="1" hangingPunct="1"/>
              <a:t>72</a:t>
            </a:fld>
            <a:endParaRPr lang="en-US" sz="120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>
                <a:solidFill>
                  <a:prstClr val="black"/>
                </a:solidFill>
              </a:rPr>
              <a:pPr algn="r" eaLnBrk="1" hangingPunct="1"/>
              <a:t>73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>
                <a:solidFill>
                  <a:prstClr val="black"/>
                </a:solidFill>
              </a:rPr>
              <a:pPr algn="r" eaLnBrk="1" hangingPunct="1"/>
              <a:t>74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9F9852-8A25-4161-AD4B-42A2A915A874}" type="slidenum">
              <a:rPr lang="en-US" sz="1200">
                <a:solidFill>
                  <a:prstClr val="black"/>
                </a:solidFill>
              </a:rPr>
              <a:pPr algn="r" eaLnBrk="1" hangingPunct="1"/>
              <a:t>75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94DB13-A86F-4432-B2C2-AA7264806DFA}" type="slidenum">
              <a:rPr lang="en-US" sz="1200"/>
              <a:pPr algn="r" eaLnBrk="1" hangingPunct="1"/>
              <a:t>76</a:t>
            </a:fld>
            <a:endParaRPr lang="en-US" sz="120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80CFC2-B0B6-459E-BF60-3AD5C2A007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C6F3E7-68A9-47C3-A5B5-14D26505C7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C6F3E7-68A9-47C3-A5B5-14D26505C7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B4E2C4-7AF3-4D9D-BD10-1C7CBEBC881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C6F3E7-68A9-47C3-A5B5-14D26505C7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EF24D-925D-4E7B-9F56-F09CF09002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EF24D-925D-4E7B-9F56-F09CF09002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EF24D-925D-4E7B-9F56-F09CF09002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EF24D-925D-4E7B-9F56-F09CF09002B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9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FD978F-1597-46F1-B25B-1F3309A9FDF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9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FD978F-1597-46F1-B25B-1F3309A9FDF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9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FD978F-1597-46F1-B25B-1F3309A9FDF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9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0FD978F-1597-46F1-B25B-1F3309A9FDF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BF799C-C6B0-4DD7-A8D8-5800E5EA02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332FD-0F87-4AEC-A132-9F713B6120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BF799C-C6B0-4DD7-A8D8-5800E5EA02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BF799C-C6B0-4DD7-A8D8-5800E5EA02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BF799C-C6B0-4DD7-A8D8-5800E5EA02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BF799C-C6B0-4DD7-A8D8-5800E5EA02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BF799C-C6B0-4DD7-A8D8-5800E5EA02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49A44-5003-4F24-9EAE-5CC9FC5BF1E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49A44-5003-4F24-9EAE-5CC9FC5BF1E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49A44-5003-4F24-9EAE-5CC9FC5BF1E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49A44-5003-4F24-9EAE-5CC9FC5BF1E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49A44-5003-4F24-9EAE-5CC9FC5BF1E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2B18A-7DA5-41AA-BCEC-CD1CE15655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0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9D56-32F0-47FC-8E55-9E4F1ECF32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3527D-19CC-49FC-B15B-7CA69AE351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9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5809-F6A6-44FB-A7A0-1BB6BA4194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4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3B82-17A8-4A01-8ECF-9EB752044B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70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34187-DF6C-484C-AB75-7DE10A6D3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6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FB3F-0D86-4D04-9BBA-91AEF37669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8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621F-8633-47BE-87F1-FA6DA1DFB56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65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181E-3409-4E6E-8C2F-DA44955AA8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47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2BEE-F3A2-4A09-B8EC-004806CE8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13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21B4-D4C3-4C9D-871F-687AB56B434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4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13D8-C4E8-4E66-A244-3065062D15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23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26827-E8D6-47AC-BBA9-9FC58EDCA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C551-2194-435A-98AC-944BFDE5F12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306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7E40-4783-49D7-BFCD-60F97E1F5C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08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60CE-78BD-4017-8B99-9E986F5ECF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1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D87B-21BC-4036-998D-5FC50814ED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75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2620A-3303-46F5-9C98-E0D05A9C65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8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05A20-72BE-43EC-85D9-2933463C70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55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6EC0E-BEB5-4CE8-A91B-F8385826E7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3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3261-54DA-4B0A-8946-FF81D0794E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15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CDFAB-06DB-4095-A722-9D6080F022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36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5920-7244-4C5C-9515-D089121C80A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67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8F62-AE97-4EBF-805C-AD94B1FD5A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80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3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2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85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42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27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83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44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7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35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04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7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988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877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3880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9269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4804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0294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5928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5844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854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9961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507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7332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149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3511715-0A23-4248-82AF-E5D425EC44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991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42197D2-0E80-447B-8F82-603E06776C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58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773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9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44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3.wmf"/><Relationship Id="rId5" Type="http://schemas.openxmlformats.org/officeDocument/2006/relationships/image" Target="../media/image21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9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3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1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3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48.wmf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48.wmf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56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5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5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58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9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9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9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93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65.wmf"/><Relationship Id="rId5" Type="http://schemas.openxmlformats.org/officeDocument/2006/relationships/image" Target="../media/image61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10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0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65.wmf"/><Relationship Id="rId5" Type="http://schemas.openxmlformats.org/officeDocument/2006/relationships/image" Target="../media/image61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11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1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1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1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9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18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19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120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77.xml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6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78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3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79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7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80.wmf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3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79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7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83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0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83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83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notesSlide" Target="../notesSlides/notesSlide88.xml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83.wmf"/><Relationship Id="rId4" Type="http://schemas.openxmlformats.org/officeDocument/2006/relationships/image" Target="../media/image88.png"/><Relationship Id="rId9" Type="http://schemas.openxmlformats.org/officeDocument/2006/relationships/oleObject" Target="../embeddings/oleObject147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22" Type="http://schemas.openxmlformats.org/officeDocument/2006/relationships/image" Target="../media/image19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smtClean="0"/>
              <a:t>Statistics – O. R. 891</a:t>
            </a:r>
            <a:br>
              <a:rPr lang="en-US" smtClean="0"/>
            </a:br>
            <a:r>
              <a:rPr lang="en-US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J. S. </a:t>
            </a:r>
            <a:r>
              <a:rPr lang="en-US" dirty="0" err="1" smtClean="0"/>
              <a:t>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6094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9143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Centered Data        </a:t>
            </a:r>
            <a:r>
              <a:rPr lang="en-US" sz="2800" dirty="0" smtClean="0">
                <a:solidFill>
                  <a:srgbClr val="FF00FF"/>
                </a:solidFill>
              </a:rPr>
              <a:t>PC1 Projection</a:t>
            </a:r>
            <a:r>
              <a:rPr lang="en-US" sz="2800" dirty="0" smtClean="0">
                <a:solidFill>
                  <a:srgbClr val="0000FF"/>
                </a:solidFill>
              </a:rPr>
              <a:t>        </a:t>
            </a:r>
            <a:r>
              <a:rPr lang="en-US" sz="2800" dirty="0" smtClean="0">
                <a:solidFill>
                  <a:srgbClr val="00FFFF"/>
                </a:solidFill>
              </a:rPr>
              <a:t>Residual</a:t>
            </a:r>
          </a:p>
          <a:p>
            <a:pPr eaLnBrk="1" hangingPunct="1"/>
            <a:r>
              <a:rPr lang="en-US" sz="2800" dirty="0" smtClean="0">
                <a:solidFill>
                  <a:srgbClr val="00FFFF"/>
                </a:solidFill>
              </a:rPr>
              <a:t>      </a:t>
            </a:r>
            <a:r>
              <a:rPr lang="en-US" sz="2800" dirty="0" smtClean="0">
                <a:solidFill>
                  <a:srgbClr val="FF00FF"/>
                </a:solidFill>
              </a:rPr>
              <a:t>                 Best 1-d </a:t>
            </a:r>
            <a:r>
              <a:rPr lang="en-US" sz="2800" dirty="0" err="1" smtClean="0">
                <a:solidFill>
                  <a:srgbClr val="FF00FF"/>
                </a:solidFill>
              </a:rPr>
              <a:t>Approx’s</a:t>
            </a:r>
            <a:r>
              <a:rPr lang="en-US" sz="2800" dirty="0" smtClean="0">
                <a:solidFill>
                  <a:srgbClr val="FF00FF"/>
                </a:solidFill>
              </a:rPr>
              <a:t> of Data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3200400" y="3886200"/>
            <a:ext cx="1333500" cy="25146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533900" y="4114800"/>
            <a:ext cx="2019300" cy="2286000"/>
          </a:xfrm>
          <a:prstGeom prst="line">
            <a:avLst/>
          </a:prstGeom>
          <a:noFill/>
          <a:ln w="158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8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Polynomials: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Constant Shift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Quadratic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Cubic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789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2438400" y="4724400"/>
            <a:ext cx="2438400" cy="1295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52600" y="4991100"/>
            <a:ext cx="2819400" cy="381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Polynomials: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Constant Shift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Quadratic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Cubic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(Swap Since Mean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had Quad. Power)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789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447800"/>
            <a:ext cx="2362200" cy="4267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Look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Random,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Drawn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Gaussian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789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2363337" y="2819400"/>
            <a:ext cx="5561463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63337" y="4191000"/>
            <a:ext cx="5561463" cy="762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63337" y="4000500"/>
            <a:ext cx="5561463" cy="1905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63337" y="4191000"/>
            <a:ext cx="5561463" cy="1752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 Curves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as Data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048000" y="1600200"/>
            <a:ext cx="1676400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eaLnBrk="1" hangingPunct="1">
              <a:buFontTx/>
              <a:buNone/>
            </a:pPr>
            <a:endParaRPr lang="en-US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is 54%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Variation!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(Since Smooth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 Tend to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Stay High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505200" y="1295400"/>
            <a:ext cx="2286000" cy="2209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2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Eigenvectors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Random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276600" y="2743200"/>
            <a:ext cx="1524000" cy="1447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76600" y="3886200"/>
            <a:ext cx="1524000" cy="304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4191000"/>
            <a:ext cx="1524000" cy="685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Eigenvectors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Random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Scores Look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Smooth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2209800" y="2743200"/>
            <a:ext cx="5791200" cy="3124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09800" y="3886200"/>
            <a:ext cx="5715000" cy="1981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9800" y="5029200"/>
            <a:ext cx="5715000" cy="838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6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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 Dual Scores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(and vice versa)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</p:spTree>
    <p:extLst>
      <p:ext uri="{BB962C8B-B14F-4D97-AF65-F5344CB8AC3E}">
        <p14:creationId xmlns:p14="http://schemas.microsoft.com/office/powerpoint/2010/main" val="40095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3 Major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048000" y="1828800"/>
            <a:ext cx="48768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0" y="3505200"/>
            <a:ext cx="1828800" cy="2514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0" y="3505200"/>
            <a:ext cx="4876800" cy="2514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3 Major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(Since Dual Mean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Captured 1 Comp.,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Const. Shift,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recall ~ 56% in primal)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10000" y="1524000"/>
            <a:ext cx="2057400" cy="4267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2-d Toy Example</a:t>
            </a:r>
          </a:p>
          <a:p>
            <a:pPr algn="ctr" eaLnBrk="1" hangingPunct="1"/>
            <a:r>
              <a:rPr lang="en-US" sz="2800" smtClean="0">
                <a:solidFill>
                  <a:srgbClr val="000000"/>
                </a:solidFill>
                <a:sym typeface="Wingdings" pitchFamily="2" charset="2"/>
              </a:rPr>
              <a:t>Feature Space               Object Space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12489" b="21472"/>
          <a:stretch>
            <a:fillRect/>
          </a:stretch>
        </p:blipFill>
        <p:spPr>
          <a:xfrm>
            <a:off x="1143000" y="1905000"/>
            <a:ext cx="6886575" cy="3530600"/>
          </a:xfrm>
          <a:noFill/>
        </p:spPr>
      </p:pic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85800" y="5257800"/>
            <a:ext cx="81534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FF"/>
                </a:solidFill>
              </a:rPr>
              <a:t>Residuals from Mean</a:t>
            </a:r>
            <a:r>
              <a:rPr lang="en-US" sz="2800" smtClean="0">
                <a:solidFill>
                  <a:srgbClr val="000000"/>
                </a:solidFill>
              </a:rPr>
              <a:t> =  Data – </a:t>
            </a:r>
            <a:r>
              <a:rPr lang="en-US" sz="2800" smtClean="0">
                <a:solidFill>
                  <a:srgbClr val="00FF00"/>
                </a:solidFill>
              </a:rPr>
              <a:t>Mean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Most of Variation  =  92%    is </a:t>
            </a:r>
            <a:r>
              <a:rPr lang="en-US" sz="2800" smtClean="0">
                <a:solidFill>
                  <a:srgbClr val="00FF00"/>
                </a:solidFill>
              </a:rPr>
              <a:t>Mean Variation  SS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</a:rPr>
              <a:t>Remaining Variation  =  8%    is </a:t>
            </a:r>
            <a:r>
              <a:rPr lang="en-US" sz="2800" smtClean="0">
                <a:solidFill>
                  <a:srgbClr val="0000FF"/>
                </a:solidFill>
              </a:rPr>
              <a:t>Resid. Var.  SS</a:t>
            </a:r>
            <a:r>
              <a:rPr lang="en-US" sz="280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 flipV="1">
            <a:off x="3657600" y="3810000"/>
            <a:ext cx="3505200" cy="2590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1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endParaRPr lang="en-US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Fraction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of Squares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789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sp>
        <p:nvSpPr>
          <p:cNvPr id="2" name="Rounded Rectangle 1"/>
          <p:cNvSpPr/>
          <p:nvPr/>
        </p:nvSpPr>
        <p:spPr>
          <a:xfrm>
            <a:off x="5638800" y="2286000"/>
            <a:ext cx="685800" cy="228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  vs.  Dual PCA</a:t>
            </a: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Centering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an Important Issue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7010400" cy="4951413"/>
          </a:xfr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90600"/>
            <a:ext cx="81534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Scatterplot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3 PCs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Smooth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7010400" cy="4951413"/>
          </a:xfr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90600"/>
            <a:ext cx="81534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Scatterplot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3 PCs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Smooth</a:t>
            </a:r>
          </a:p>
          <a:p>
            <a:pPr eaLnBrk="1" hangingPunct="1">
              <a:buFontTx/>
              <a:buNone/>
            </a:pPr>
            <a:endParaRPr lang="en-US" sz="1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Reminiscent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Structure?</a:t>
            </a:r>
          </a:p>
          <a:p>
            <a:pPr eaLnBrk="1" hangingPunct="1">
              <a:buFontTx/>
              <a:buNone/>
            </a:pPr>
            <a:endParaRPr lang="en-US" sz="1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Spectral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Data)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90800" y="3657600"/>
            <a:ext cx="3429000" cy="533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8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7010400" cy="4951413"/>
          </a:xfr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90600"/>
            <a:ext cx="81534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Scatterplot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3 PCs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Smooth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Very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Random?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38400" y="2438400"/>
            <a:ext cx="4953000" cy="1752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7010400" cy="4951413"/>
          </a:xfr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90600"/>
            <a:ext cx="81534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Scatterplot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3 PCs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Smooth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Very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(Note: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but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Magnified)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28800" y="3048000"/>
            <a:ext cx="5334000" cy="2209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28800" y="3048000"/>
            <a:ext cx="4038600" cy="2209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of Analysis: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Decomposition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of Analysis: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Decomposition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ubtract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Mean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Viewed as a Serious Competitor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of Analysis: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Decomposition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ubtract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Mean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Viewed as a Serious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ompetitor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Advantage: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ives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 Mean Square Approximation of Data Matrix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of Analysis: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Decomposition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ubtract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Mean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Viewed as a Serious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ompetitor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Advantage: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ives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 Mean Square Approximation of Data Matrix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Primal PCA: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bout Col. Mean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22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Eigenvalues Provide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toms of SS </a:t>
            </a:r>
            <a:r>
              <a:rPr lang="en-US" sz="3200" i="1" dirty="0" err="1" smtClean="0">
                <a:solidFill>
                  <a:srgbClr val="000000"/>
                </a:solidFill>
                <a:sym typeface="Wingdings" pitchFamily="2" charset="2"/>
              </a:rPr>
              <a:t>Decompos’n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Useful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are: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log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   vs. 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Cumulative Power Spectrum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             vs.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Note PCA Gives SS’s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for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F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ree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(As 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Eigenval’s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), 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But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atch Factors of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23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24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25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26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27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28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705600" y="6019800"/>
          <a:ext cx="914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929" name="Equation" r:id="rId16" imgW="774364" imgH="342751" progId="Equation.3">
                  <p:embed/>
                </p:oleObj>
              </mc:Choice>
              <mc:Fallback>
                <p:oleObj name="Equation" r:id="rId16" imgW="774364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019800"/>
                        <a:ext cx="914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22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of Analysis: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Decomposition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ubtract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Mean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Viewed as a Serious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ompetitor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Advantage: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ives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 Mean Square Approximation of Data Matrix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Primal PCA: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bout Col. Mean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Dual PCA: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about Row Mean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Type of Analysis: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Decomposition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ubtract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Mean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Viewed as a Serious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ompetitor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Advantage: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ives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 Mean Square Approximation of Data Matrix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Primal PCA: 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est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bout Col. Mean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 Dual PCA:  best about Row Mean</a:t>
            </a:r>
          </a:p>
          <a:p>
            <a:pPr algn="ctr"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Difference in Means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Critical!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524000"/>
            <a:ext cx="7467600" cy="5275263"/>
          </a:xfr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Curves view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to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524000"/>
            <a:ext cx="7467600" cy="5275263"/>
          </a:xfr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Curves view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“Offset”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Looks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Like Dual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Mean,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etc.)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4876800"/>
            <a:ext cx="1219200" cy="533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7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(Reminder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Above)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</p:spTree>
    <p:extLst>
      <p:ext uri="{BB962C8B-B14F-4D97-AF65-F5344CB8AC3E}">
        <p14:creationId xmlns:p14="http://schemas.microsoft.com/office/powerpoint/2010/main" val="16221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47800"/>
            <a:ext cx="7467600" cy="5275263"/>
          </a:xfr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Mesh-Image View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Views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Pairs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4267200"/>
            <a:ext cx="990600" cy="1143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438400" y="4114800"/>
            <a:ext cx="1066800" cy="145576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9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47800"/>
            <a:ext cx="7467600" cy="5275263"/>
          </a:xfr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Mesh-Image View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Decomposition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Constant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x Gaussian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67000" y="3574576"/>
            <a:ext cx="1524000" cy="1835624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3574576"/>
            <a:ext cx="1524000" cy="387824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47800"/>
            <a:ext cx="7467600" cy="5275263"/>
          </a:xfr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Mesh-Image View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Decomposition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Gauss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x Gauss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4114800"/>
            <a:ext cx="1752600" cy="1295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33800" y="4114800"/>
            <a:ext cx="1752600" cy="1706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2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47800"/>
            <a:ext cx="7467600" cy="5275263"/>
          </a:xfr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Mesh-Image View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Decomposition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Gauss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x Gauss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x Gauss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62400" y="4762500"/>
            <a:ext cx="4495800" cy="8001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890" y="4114800"/>
            <a:ext cx="4355910" cy="6477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47800"/>
            <a:ext cx="7467600" cy="5275263"/>
          </a:xfr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Mesh-Image View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Decomposition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Modes of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x Gauss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x Gauss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x Gauss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Cubic x Gauss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57600" y="5334000"/>
            <a:ext cx="3429000" cy="228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57600" y="4114800"/>
            <a:ext cx="3276600" cy="1219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8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43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Reduced Rank Representation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Reconstruct Using </a:t>
            </a:r>
            <a:r>
              <a:rPr lang="en-US" sz="3200" i="1" dirty="0">
                <a:solidFill>
                  <a:srgbClr val="000000"/>
                </a:solidFill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</a:rPr>
              <a:t>nly</a:t>
            </a:r>
            <a:r>
              <a:rPr lang="en-US" sz="3200" dirty="0" smtClean="0">
                <a:solidFill>
                  <a:srgbClr val="000000"/>
                </a:solidFill>
              </a:rPr>
              <a:t>                Terms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ssuming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ecreasing Eigenvalues)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Gives:   Rank        </a:t>
            </a:r>
            <a:r>
              <a:rPr lang="en-US" sz="3200" i="1" dirty="0">
                <a:solidFill>
                  <a:srgbClr val="000000"/>
                </a:solidFill>
              </a:rPr>
              <a:t>A</a:t>
            </a:r>
            <a:r>
              <a:rPr lang="en-US" sz="3200" i="1" dirty="0" smtClean="0">
                <a:solidFill>
                  <a:srgbClr val="000000"/>
                </a:solidFill>
              </a:rPr>
              <a:t>pproximation</a:t>
            </a:r>
            <a:r>
              <a:rPr lang="en-US" sz="3200" dirty="0" smtClean="0">
                <a:solidFill>
                  <a:srgbClr val="000000"/>
                </a:solidFill>
              </a:rPr>
              <a:t> of Data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Key to PCA </a:t>
            </a:r>
            <a:r>
              <a:rPr lang="en-US" sz="3200" i="1" dirty="0">
                <a:solidFill>
                  <a:srgbClr val="000000"/>
                </a:solidFill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</a:rPr>
              <a:t>imension Reduction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3505200" y="2057400"/>
          <a:ext cx="30845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41" name="Equation" r:id="rId4" imgW="2095200" imgH="774360" progId="Equation.3">
                  <p:embed/>
                </p:oleObj>
              </mc:Choice>
              <mc:Fallback>
                <p:oleObj name="Equation" r:id="rId4" imgW="2095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3084513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95544"/>
              </p:ext>
            </p:extLst>
          </p:nvPr>
        </p:nvGraphicFramePr>
        <p:xfrm>
          <a:off x="4876800" y="3276600"/>
          <a:ext cx="15240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42" name="Equation" r:id="rId6" imgW="545760" imgH="215640" progId="Equation.3">
                  <p:embed/>
                </p:oleObj>
              </mc:Choice>
              <mc:Fallback>
                <p:oleObj name="Equation" r:id="rId6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15240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005929"/>
              </p:ext>
            </p:extLst>
          </p:nvPr>
        </p:nvGraphicFramePr>
        <p:xfrm>
          <a:off x="3200400" y="4572000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43" name="Equation" r:id="rId8" imgW="203040" imgH="279360" progId="Equation.3">
                  <p:embed/>
                </p:oleObj>
              </mc:Choice>
              <mc:Fallback>
                <p:oleObj name="Equation" r:id="rId8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72000"/>
                        <a:ext cx="3127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3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447800"/>
            <a:ext cx="7467600" cy="5275263"/>
          </a:xfr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Mesh-Image View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is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Ordering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Wrong?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3048000"/>
            <a:ext cx="4648200" cy="2514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3048000"/>
            <a:ext cx="6019800" cy="2514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is SVD mode ordering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wrong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Well, not expected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 is need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is SVD mode ordering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wrong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Well, not expected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 is need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Present in space of column curves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approximate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row Gaussians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is SVD mode ordering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wrong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Well, not expected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Key is need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Present in space of column curves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approximate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row Gaussians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orthogonalization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of SVD (both rows and columns) gave mixture of the poly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1534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 2:    All Primal, GS Noise 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Investigate Impact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Orthogonality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For Polynomial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Coeff’s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4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4 Components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153400" cy="5257800"/>
              </a:xfrm>
              <a:blipFill rotWithShape="1">
                <a:blip r:embed="rId3"/>
                <a:stretch>
                  <a:fillRect l="-2319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52800" y="3962400"/>
            <a:ext cx="381000" cy="1447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4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1534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 2:    All Primal, GS Noise 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Investigate Impact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Orthogonality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For Polynomial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Coeff’s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4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Originally Used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N(0,1)s</a:t>
                </a: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(Rows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Indep’t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so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𝑐𝑜𝑣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≈0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153400" cy="5257800"/>
              </a:xfrm>
              <a:blipFill rotWithShape="1">
                <a:blip r:embed="rId3"/>
                <a:stretch>
                  <a:fillRect l="-2319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1534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 2:    All Primal, GS Noise 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Investigate Impact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Orthogonality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For Polynomial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Coeff’s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4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 Rows Exactly Orthogonal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𝑐𝑜𝑣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),</a:t>
                </a: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Using Gram-Schmidt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Orthonormalization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(on these rows)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153400" cy="5257800"/>
              </a:xfrm>
              <a:blipFill rotWithShape="1">
                <a:blip r:embed="rId3"/>
                <a:stretch>
                  <a:fillRect l="-2319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791200" y="914400"/>
            <a:ext cx="685800" cy="5334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3"/>
          </p:cNvCxnSpPr>
          <p:nvPr/>
        </p:nvCxnSpPr>
        <p:spPr>
          <a:xfrm flipH="1">
            <a:off x="2819400" y="1369685"/>
            <a:ext cx="3072233" cy="3430915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5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2:  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048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76400"/>
            <a:ext cx="7010400" cy="4951413"/>
          </a:xfrm>
          <a:noFill/>
        </p:spPr>
      </p:pic>
    </p:spTree>
    <p:extLst>
      <p:ext uri="{BB962C8B-B14F-4D97-AF65-F5344CB8AC3E}">
        <p14:creationId xmlns:p14="http://schemas.microsoft.com/office/powerpoint/2010/main" val="23841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with Earlier Toy Example 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151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76400"/>
            <a:ext cx="7010400" cy="4951413"/>
          </a:xfrm>
          <a:noFill/>
        </p:spPr>
      </p:pic>
    </p:spTree>
    <p:extLst>
      <p:ext uri="{BB962C8B-B14F-4D97-AF65-F5344CB8AC3E}">
        <p14:creationId xmlns:p14="http://schemas.microsoft.com/office/powerpoint/2010/main" val="8757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2:    All Primal, GS Noise 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impression:  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Amazingly similar to original data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(used same seeds of random # generators)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u="sng" dirty="0" smtClean="0">
                <a:solidFill>
                  <a:srgbClr val="000000"/>
                </a:solidFill>
              </a:rPr>
              <a:t>Choice of     </a:t>
            </a:r>
            <a:r>
              <a:rPr lang="en-US" sz="3200" dirty="0" smtClean="0">
                <a:solidFill>
                  <a:srgbClr val="000000"/>
                </a:solidFill>
              </a:rPr>
              <a:t>   in Reduced Rank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r>
              <a:rPr lang="en-US" sz="3200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Generally </a:t>
            </a:r>
            <a:r>
              <a:rPr lang="en-US" sz="3200" i="1" dirty="0">
                <a:solidFill>
                  <a:srgbClr val="000000"/>
                </a:solidFill>
              </a:rPr>
              <a:t>V</a:t>
            </a:r>
            <a:r>
              <a:rPr lang="en-US" sz="3200" i="1" dirty="0" smtClean="0">
                <a:solidFill>
                  <a:srgbClr val="000000"/>
                </a:solidFill>
              </a:rPr>
              <a:t>ery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lippery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roblem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SCREE Plot (</a:t>
            </a:r>
            <a:r>
              <a:rPr lang="en-US" sz="3200" dirty="0" err="1" smtClean="0">
                <a:solidFill>
                  <a:srgbClr val="000000"/>
                </a:solidFill>
              </a:rPr>
              <a:t>Kruskal</a:t>
            </a:r>
            <a:r>
              <a:rPr lang="en-US" sz="3200" dirty="0" smtClean="0">
                <a:solidFill>
                  <a:srgbClr val="000000"/>
                </a:solidFill>
              </a:rPr>
              <a:t> 1964):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i="1" dirty="0" smtClean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i="1" dirty="0">
                <a:solidFill>
                  <a:srgbClr val="000000"/>
                </a:solidFill>
              </a:rPr>
              <a:t>K</a:t>
            </a:r>
            <a:r>
              <a:rPr lang="en-US" sz="3200" i="1" dirty="0" smtClean="0">
                <a:solidFill>
                  <a:srgbClr val="000000"/>
                </a:solidFill>
              </a:rPr>
              <a:t>nee</a:t>
            </a:r>
            <a:r>
              <a:rPr lang="en-US" sz="3200" dirty="0" smtClean="0">
                <a:solidFill>
                  <a:srgbClr val="000000"/>
                </a:solidFill>
              </a:rPr>
              <a:t> in </a:t>
            </a:r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ower Spectrum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056031"/>
              </p:ext>
            </p:extLst>
          </p:nvPr>
        </p:nvGraphicFramePr>
        <p:xfrm>
          <a:off x="2362200" y="1371600"/>
          <a:ext cx="314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23" name="Equation" r:id="rId4" imgW="203040" imgH="279360" progId="Equation.3">
                  <p:embed/>
                </p:oleObj>
              </mc:Choice>
              <mc:Fallback>
                <p:oleObj name="Equation" r:id="rId4" imgW="203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314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025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2" t="11598" r="6316" b="71637"/>
          <a:stretch>
            <a:fillRect/>
          </a:stretch>
        </p:blipFill>
        <p:spPr>
          <a:xfrm>
            <a:off x="5867400" y="3962400"/>
            <a:ext cx="2744788" cy="2439988"/>
          </a:xfrm>
          <a:noFill/>
        </p:spPr>
      </p:pic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590800" y="3886200"/>
            <a:ext cx="3429000" cy="2819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6019800" y="6019800"/>
            <a:ext cx="9144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V="1">
            <a:off x="6019800" y="6172200"/>
            <a:ext cx="10668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2: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Column Curves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as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Excellent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Recovery of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Orthonormal Basis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3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sp>
        <p:nvSpPr>
          <p:cNvPr id="2" name="Left Brace 1"/>
          <p:cNvSpPr/>
          <p:nvPr/>
        </p:nvSpPr>
        <p:spPr>
          <a:xfrm>
            <a:off x="3886200" y="2133600"/>
            <a:ext cx="685800" cy="4724400"/>
          </a:xfrm>
          <a:prstGeom prst="leftBrac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362200" y="4495800"/>
            <a:ext cx="1524000" cy="12192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2: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Column Curves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as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Explanation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(of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omponents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Wrong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rder)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was Correct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253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</p:spTree>
    <p:extLst>
      <p:ext uri="{BB962C8B-B14F-4D97-AF65-F5344CB8AC3E}">
        <p14:creationId xmlns:p14="http://schemas.microsoft.com/office/powerpoint/2010/main" val="15097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2: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Row Curves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as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have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 Mean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Scores Look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uch Better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(Expected Poly’s)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5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sp>
        <p:nvSpPr>
          <p:cNvPr id="8" name="Left Brace 7"/>
          <p:cNvSpPr/>
          <p:nvPr/>
        </p:nvSpPr>
        <p:spPr>
          <a:xfrm>
            <a:off x="7467600" y="2133599"/>
            <a:ext cx="228600" cy="3554413"/>
          </a:xfrm>
          <a:prstGeom prst="leftBrac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1"/>
          </p:cNvCxnSpPr>
          <p:nvPr/>
        </p:nvCxnSpPr>
        <p:spPr>
          <a:xfrm flipH="1">
            <a:off x="3276600" y="3910806"/>
            <a:ext cx="4191000" cy="1499394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43300" y="1524000"/>
            <a:ext cx="2400300" cy="2386806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76400"/>
            <a:ext cx="7010400" cy="4951413"/>
          </a:xfr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2: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Scatterplot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Polys Beautifully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Symmetric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Like Chem.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Spectra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GS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Made the Diff.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Just Noise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676400"/>
            <a:ext cx="7010400" cy="4951413"/>
          </a:xfr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2: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Matrix-Image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Good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Effects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Have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4 Comp’s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Good Order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Better to Not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Subtract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Mean?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 smtClean="0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4582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SCREE Plot </a:t>
            </a:r>
            <a:r>
              <a:rPr lang="en-US" sz="3200" dirty="0">
                <a:solidFill>
                  <a:srgbClr val="000000"/>
                </a:solidFill>
              </a:rPr>
              <a:t>D</a:t>
            </a:r>
            <a:r>
              <a:rPr lang="en-US" sz="3200" dirty="0" smtClean="0">
                <a:solidFill>
                  <a:srgbClr val="000000"/>
                </a:solidFill>
              </a:rPr>
              <a:t>rawbacks: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What is a Knee?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 What if There are Several?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Knees Depend on </a:t>
            </a:r>
            <a:r>
              <a:rPr lang="en-US" sz="3200" i="1" dirty="0">
                <a:solidFill>
                  <a:srgbClr val="000000"/>
                </a:solidFill>
              </a:rPr>
              <a:t>S</a:t>
            </a:r>
            <a:r>
              <a:rPr lang="en-US" sz="3200" i="1" dirty="0" smtClean="0">
                <a:solidFill>
                  <a:srgbClr val="000000"/>
                </a:solidFill>
              </a:rPr>
              <a:t>caling</a:t>
            </a:r>
            <a:r>
              <a:rPr lang="en-US" sz="3200" dirty="0" smtClean="0">
                <a:solidFill>
                  <a:srgbClr val="000000"/>
                </a:solidFill>
              </a:rPr>
              <a:t>  (Power?  log?)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Personal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uggestions: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</a:rPr>
              <a:t>Find </a:t>
            </a:r>
            <a:r>
              <a:rPr lang="en-US" sz="3200" dirty="0">
                <a:solidFill>
                  <a:srgbClr val="000000"/>
                </a:solidFill>
              </a:rPr>
              <a:t>A</a:t>
            </a:r>
            <a:r>
              <a:rPr lang="en-US" sz="3200" dirty="0" smtClean="0">
                <a:solidFill>
                  <a:srgbClr val="000000"/>
                </a:solidFill>
              </a:rPr>
              <a:t>uxiliary </a:t>
            </a:r>
            <a:r>
              <a:rPr lang="en-US" sz="3200" dirty="0">
                <a:solidFill>
                  <a:srgbClr val="000000"/>
                </a:solidFill>
              </a:rPr>
              <a:t>C</a:t>
            </a:r>
            <a:r>
              <a:rPr lang="en-US" sz="3200" dirty="0" smtClean="0">
                <a:solidFill>
                  <a:srgbClr val="000000"/>
                </a:solidFill>
              </a:rPr>
              <a:t>utoffs (</a:t>
            </a: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nter-Rater Variation)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0000"/>
                </a:solidFill>
              </a:rPr>
              <a:t>Use the </a:t>
            </a: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ull Range (</a:t>
            </a:r>
            <a:r>
              <a:rPr lang="en-US" sz="3200" dirty="0" err="1" smtClean="0">
                <a:solidFill>
                  <a:srgbClr val="000000"/>
                </a:solidFill>
              </a:rPr>
              <a:t>ala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S</a:t>
            </a:r>
            <a:r>
              <a:rPr lang="en-US" sz="3200" dirty="0" smtClean="0">
                <a:solidFill>
                  <a:srgbClr val="000000"/>
                </a:solidFill>
              </a:rPr>
              <a:t>cale Space)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Mean Vector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Eigenvectors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Simulate data from Corresponding Normal 	Distribution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00" name="Equation" r:id="rId4" imgW="241200" imgH="406080" progId="Equation.3">
                  <p:embed/>
                </p:oleObj>
              </mc:Choice>
              <mc:Fallback>
                <p:oleObj name="Equation" r:id="rId4" imgW="24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01" name="Equation" r:id="rId6" imgW="520560" imgH="241200" progId="Equation.3">
                  <p:embed/>
                </p:oleObj>
              </mc:Choice>
              <mc:Fallback>
                <p:oleObj name="Equation" r:id="rId6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702" name="Equation" r:id="rId8" imgW="1041120" imgH="380880" progId="Equation.3">
                  <p:embed/>
                </p:oleObj>
              </mc:Choice>
              <mc:Fallback>
                <p:oleObj name="Equation" r:id="rId8" imgW="1041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0100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Idea:  given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Mean Vector 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Eigenvectors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Eigenvalues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Simulate data from Corresponding Normal 	Distribution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Approach:  Invert PCA Data </a:t>
            </a:r>
            <a:r>
              <a:rPr lang="en-US" sz="3200" dirty="0" err="1" smtClean="0">
                <a:solidFill>
                  <a:srgbClr val="000000"/>
                </a:solidFill>
              </a:rPr>
              <a:t>Represent’n</a:t>
            </a:r>
            <a:endParaRPr lang="en-US" sz="32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                                         where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00200" y="5638800"/>
          <a:ext cx="3048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68" name="Equation" r:id="rId4" imgW="2603160" imgH="774360" progId="Equation.3">
                  <p:embed/>
                </p:oleObj>
              </mc:Choice>
              <mc:Fallback>
                <p:oleObj name="Equation" r:id="rId4" imgW="26031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38800"/>
                        <a:ext cx="3048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6781800" y="5791200"/>
          <a:ext cx="19621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69" name="Equation" r:id="rId6" imgW="1447560" imgH="406080" progId="Equation.3">
                  <p:embed/>
                </p:oleObj>
              </mc:Choice>
              <mc:Fallback>
                <p:oleObj name="Equation" r:id="rId6" imgW="1447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791200"/>
                        <a:ext cx="19621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3657600" y="1828800"/>
          <a:ext cx="4254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70" name="Equation" r:id="rId8" imgW="241200" imgH="406080" progId="Equation.3">
                  <p:embed/>
                </p:oleObj>
              </mc:Choice>
              <mc:Fallback>
                <p:oleObj name="Equation" r:id="rId8" imgW="241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42545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3733800" y="2514600"/>
          <a:ext cx="1538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71" name="Equation" r:id="rId10" imgW="520560" imgH="241200" progId="Equation.3">
                  <p:embed/>
                </p:oleObj>
              </mc:Choice>
              <mc:Fallback>
                <p:oleObj name="Equation" r:id="rId10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53828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70" name="Object 12"/>
          <p:cNvGraphicFramePr>
            <a:graphicFrameLocks noChangeAspect="1"/>
          </p:cNvGraphicFramePr>
          <p:nvPr/>
        </p:nvGraphicFramePr>
        <p:xfrm>
          <a:off x="3962400" y="32766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72" name="Equation" r:id="rId12" imgW="1041120" imgH="380880" progId="Equation.3">
                  <p:embed/>
                </p:oleObj>
              </mc:Choice>
              <mc:Fallback>
                <p:oleObj name="Equation" r:id="rId12" imgW="10411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14208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1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Small caution on PC directions &amp; plotting: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PCA directions (may) have sign flip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Mathematically no difference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Numerically caused artifact of round off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  Can have large graphical impact</a:t>
            </a:r>
          </a:p>
        </p:txBody>
      </p:sp>
    </p:spTree>
    <p:extLst>
      <p:ext uri="{BB962C8B-B14F-4D97-AF65-F5344CB8AC3E}">
        <p14:creationId xmlns:p14="http://schemas.microsoft.com/office/powerpoint/2010/main" val="3469034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02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Now: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 Scheduled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Posted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(Google:  </a:t>
            </a:r>
            <a:r>
              <a:rPr lang="en-US" dirty="0" smtClean="0"/>
              <a:t>“</a:t>
            </a:r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/>
              <a:t>891 </a:t>
            </a:r>
            <a:r>
              <a:rPr lang="en-US" dirty="0" err="1" smtClean="0"/>
              <a:t>marron</a:t>
            </a:r>
            <a:r>
              <a:rPr lang="en-US" dirty="0" smtClean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92399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Toy Example   (1 point moved)</a:t>
            </a:r>
          </a:p>
        </p:txBody>
      </p:sp>
      <p:pic>
        <p:nvPicPr>
          <p:cNvPr id="114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95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Toy Example   (1 point moved)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Important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Point: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Constant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55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Original Data   (arbitrary PC flip)</a:t>
            </a: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73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Point Moved Data   (arbitrary PC flip)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Much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Harder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To See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Moving</a:t>
            </a: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Point</a:t>
            </a:r>
          </a:p>
        </p:txBody>
      </p:sp>
      <p:pic>
        <p:nvPicPr>
          <p:cNvPr id="1177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0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How to “fix directions”?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Personal approach:</a:t>
            </a:r>
          </a:p>
          <a:p>
            <a:pPr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Use  ± 1 flip that gives: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Max(Proj(X</a:t>
            </a:r>
            <a:r>
              <a:rPr lang="en-US" sz="3200" baseline="-25000" smtClean="0">
                <a:solidFill>
                  <a:srgbClr val="000000"/>
                </a:solidFill>
              </a:rPr>
              <a:t>i</a:t>
            </a:r>
            <a:r>
              <a:rPr lang="en-US" sz="3200" smtClean="0">
                <a:solidFill>
                  <a:srgbClr val="000000"/>
                </a:solidFill>
              </a:rPr>
              <a:t>)) &gt; |Min(Proj(X</a:t>
            </a:r>
            <a:r>
              <a:rPr lang="en-US" sz="3200" baseline="-25000" smtClean="0">
                <a:solidFill>
                  <a:srgbClr val="000000"/>
                </a:solidFill>
              </a:rPr>
              <a:t>i</a:t>
            </a:r>
            <a:r>
              <a:rPr lang="en-US" sz="3200" smtClean="0">
                <a:solidFill>
                  <a:srgbClr val="000000"/>
                </a:solidFill>
              </a:rPr>
              <a:t>))|</a:t>
            </a:r>
          </a:p>
          <a:p>
            <a:pPr algn="ctr" eaLnBrk="1" hangingPunct="1">
              <a:lnSpc>
                <a:spcPct val="130000"/>
              </a:lnSpc>
            </a:pPr>
            <a:endParaRPr lang="en-US" sz="320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sz="3200" smtClean="0">
                <a:solidFill>
                  <a:srgbClr val="000000"/>
                </a:solidFill>
              </a:rPr>
              <a:t>(assumes 0 centered)</a:t>
            </a:r>
          </a:p>
        </p:txBody>
      </p:sp>
    </p:spTree>
    <p:extLst>
      <p:ext uri="{BB962C8B-B14F-4D97-AF65-F5344CB8AC3E}">
        <p14:creationId xmlns:p14="http://schemas.microsoft.com/office/powerpoint/2010/main" val="41524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Issue: 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 (recall         )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May be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uite Large,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477321"/>
              </p:ext>
            </p:extLst>
          </p:nvPr>
        </p:nvGraphicFramePr>
        <p:xfrm>
          <a:off x="6172200" y="1143000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23" name="Equation" r:id="rId4" imgW="685800" imgH="279360" progId="Equation.3">
                  <p:embed/>
                </p:oleObj>
              </mc:Choice>
              <mc:Fallback>
                <p:oleObj name="Equation" r:id="rId4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143000"/>
                        <a:ext cx="914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273789"/>
              </p:ext>
            </p:extLst>
          </p:nvPr>
        </p:nvGraphicFramePr>
        <p:xfrm>
          <a:off x="914400" y="1676400"/>
          <a:ext cx="381000" cy="56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24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81000" cy="5676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601128"/>
              </p:ext>
            </p:extLst>
          </p:nvPr>
        </p:nvGraphicFramePr>
        <p:xfrm>
          <a:off x="5392738" y="1828800"/>
          <a:ext cx="9509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25" name="Equation" r:id="rId8" imgW="660240" imgH="279360" progId="Equation.3">
                  <p:embed/>
                </p:oleObj>
              </mc:Choice>
              <mc:Fallback>
                <p:oleObj name="Equation" r:id="rId8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828800"/>
                        <a:ext cx="9509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Issue: 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 (recall         )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May be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uite Large,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Work with, and to Compute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About a Shortcut?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679"/>
              </p:ext>
            </p:extLst>
          </p:nvPr>
        </p:nvGraphicFramePr>
        <p:xfrm>
          <a:off x="6172200" y="1143000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3" name="Equation" r:id="rId4" imgW="685800" imgH="279360" progId="Equation.3">
                  <p:embed/>
                </p:oleObj>
              </mc:Choice>
              <mc:Fallback>
                <p:oleObj name="Equation" r:id="rId4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143000"/>
                        <a:ext cx="914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497651"/>
              </p:ext>
            </p:extLst>
          </p:nvPr>
        </p:nvGraphicFramePr>
        <p:xfrm>
          <a:off x="914400" y="1676400"/>
          <a:ext cx="381000" cy="56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4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81000" cy="5676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007004"/>
              </p:ext>
            </p:extLst>
          </p:nvPr>
        </p:nvGraphicFramePr>
        <p:xfrm>
          <a:off x="5392738" y="1828800"/>
          <a:ext cx="9509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345" name="Equation" r:id="rId8" imgW="660240" imgH="279360" progId="Equation.3">
                  <p:embed/>
                </p:oleObj>
              </mc:Choice>
              <mc:Fallback>
                <p:oleObj name="Equation" r:id="rId8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828800"/>
                        <a:ext cx="9509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Issue: 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 (recall         )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May be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uite Large,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Work with, and to Compute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About a Shortcut?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(of (centered, scaled) Data Matrix        )</a:t>
            </a: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0334"/>
              </p:ext>
            </p:extLst>
          </p:nvPr>
        </p:nvGraphicFramePr>
        <p:xfrm>
          <a:off x="6172200" y="1143000"/>
          <a:ext cx="91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98" name="Equation" r:id="rId4" imgW="685800" imgH="279360" progId="Equation.3">
                  <p:embed/>
                </p:oleObj>
              </mc:Choice>
              <mc:Fallback>
                <p:oleObj name="Equation" r:id="rId4" imgW="6858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143000"/>
                        <a:ext cx="914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92507"/>
              </p:ext>
            </p:extLst>
          </p:nvPr>
        </p:nvGraphicFramePr>
        <p:xfrm>
          <a:off x="914400" y="1676400"/>
          <a:ext cx="381000" cy="567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99" name="Equation" r:id="rId6" imgW="139680" imgH="203040" progId="Equation.3">
                  <p:embed/>
                </p:oleObj>
              </mc:Choice>
              <mc:Fallback>
                <p:oleObj name="Equation" r:id="rId6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81000" cy="5676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53150"/>
              </p:ext>
            </p:extLst>
          </p:nvPr>
        </p:nvGraphicFramePr>
        <p:xfrm>
          <a:off x="5392738" y="1828800"/>
          <a:ext cx="9509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00" name="Equation" r:id="rId8" imgW="660240" imgH="279360" progId="Equation.3">
                  <p:embed/>
                </p:oleObj>
              </mc:Choice>
              <mc:Fallback>
                <p:oleObj name="Equation" r:id="rId8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1828800"/>
                        <a:ext cx="9509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2293" name="Object 10"/>
          <p:cNvGraphicFramePr>
            <a:graphicFrameLocks noChangeAspect="1"/>
          </p:cNvGraphicFramePr>
          <p:nvPr/>
        </p:nvGraphicFramePr>
        <p:xfrm>
          <a:off x="6934200" y="5105400"/>
          <a:ext cx="517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01" name="Equation" r:id="rId10" imgW="304560" imgH="317160" progId="Equation.3">
                  <p:embed/>
                </p:oleObj>
              </mc:Choice>
              <mc:Fallback>
                <p:oleObj name="Equation" r:id="rId10" imgW="3045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517525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1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13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756567"/>
              </p:ext>
            </p:extLst>
          </p:nvPr>
        </p:nvGraphicFramePr>
        <p:xfrm>
          <a:off x="6435725" y="1066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29" name="Equation" r:id="rId4" imgW="1257120" imgH="342720" progId="Equation.3">
                  <p:embed/>
                </p:oleObj>
              </mc:Choice>
              <mc:Fallback>
                <p:oleObj name="Equation" r:id="rId4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1066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         Unitary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         Unitary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 of singular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3314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69845999"/>
              </p:ext>
            </p:extLst>
          </p:nvPr>
        </p:nvGraphicFramePr>
        <p:xfrm>
          <a:off x="2057400" y="3256967"/>
          <a:ext cx="381000" cy="47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08" name="Equation" r:id="rId4" imgW="241200" imgH="266400" progId="Equation.3">
                  <p:embed/>
                </p:oleObj>
              </mc:Choice>
              <mc:Fallback>
                <p:oleObj name="Equation" r:id="rId4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56967"/>
                        <a:ext cx="381000" cy="476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82107"/>
              </p:ext>
            </p:extLst>
          </p:nvPr>
        </p:nvGraphicFramePr>
        <p:xfrm>
          <a:off x="2057400" y="2582682"/>
          <a:ext cx="381000" cy="43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09" name="Equation" r:id="rId6" imgW="266400" imgH="266400" progId="Equation.3">
                  <p:embed/>
                </p:oleObj>
              </mc:Choice>
              <mc:Fallback>
                <p:oleObj name="Equation" r:id="rId6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82682"/>
                        <a:ext cx="381000" cy="4399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271743"/>
              </p:ext>
            </p:extLst>
          </p:nvPr>
        </p:nvGraphicFramePr>
        <p:xfrm>
          <a:off x="6435725" y="1066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10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1066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80836118"/>
              </p:ext>
            </p:extLst>
          </p:nvPr>
        </p:nvGraphicFramePr>
        <p:xfrm>
          <a:off x="2039101" y="3886200"/>
          <a:ext cx="399299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11" name="Equation" r:id="rId10" imgW="215640" imgH="279360" progId="Equation.3">
                  <p:embed/>
                </p:oleObj>
              </mc:Choice>
              <mc:Fallback>
                <p:oleObj name="Equation" r:id="rId10" imgW="215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101" y="3886200"/>
                        <a:ext cx="399299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08679"/>
              </p:ext>
            </p:extLst>
          </p:nvPr>
        </p:nvGraphicFramePr>
        <p:xfrm>
          <a:off x="3048000" y="2590800"/>
          <a:ext cx="7747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12" name="Equation" r:id="rId12" imgW="660240" imgH="279360" progId="Equation.3">
                  <p:embed/>
                </p:oleObj>
              </mc:Choice>
              <mc:Fallback>
                <p:oleObj name="Equation" r:id="rId12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90800"/>
                        <a:ext cx="7747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174695"/>
              </p:ext>
            </p:extLst>
          </p:nvPr>
        </p:nvGraphicFramePr>
        <p:xfrm>
          <a:off x="3048000" y="3359150"/>
          <a:ext cx="825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13" name="Equation" r:id="rId14" imgW="609480" imgH="215640" progId="Equation.3">
                  <p:embed/>
                </p:oleObj>
              </mc:Choice>
              <mc:Fallback>
                <p:oleObj name="Equation" r:id="rId14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59150"/>
                        <a:ext cx="8255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 smtClean="0"/>
              <a:t>Now: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 Scheduled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Posted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/>
              <a:t>(Google:  </a:t>
            </a:r>
            <a:r>
              <a:rPr lang="en-US" dirty="0" smtClean="0"/>
              <a:t>“</a:t>
            </a:r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/>
              <a:t>891 </a:t>
            </a:r>
            <a:r>
              <a:rPr lang="en-US" dirty="0" err="1" smtClean="0"/>
              <a:t>marron</a:t>
            </a:r>
            <a:r>
              <a:rPr lang="en-US" dirty="0" smtClean="0"/>
              <a:t>”)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Please Send (Tentative) Titles</a:t>
            </a:r>
          </a:p>
        </p:txBody>
      </p:sp>
    </p:spTree>
    <p:extLst>
      <p:ext uri="{BB962C8B-B14F-4D97-AF65-F5344CB8AC3E}">
        <p14:creationId xmlns:p14="http://schemas.microsoft.com/office/powerpoint/2010/main" val="675409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         Unitary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         Unitary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diag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matrix of singular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Assume:   decreasing singular values</a:t>
            </a:r>
          </a:p>
        </p:txBody>
      </p:sp>
      <p:graphicFrame>
        <p:nvGraphicFramePr>
          <p:cNvPr id="13314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19328888"/>
              </p:ext>
            </p:extLst>
          </p:nvPr>
        </p:nvGraphicFramePr>
        <p:xfrm>
          <a:off x="2057400" y="3256967"/>
          <a:ext cx="381000" cy="476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63" name="Equation" r:id="rId4" imgW="241200" imgH="266400" progId="Equation.3">
                  <p:embed/>
                </p:oleObj>
              </mc:Choice>
              <mc:Fallback>
                <p:oleObj name="Equation" r:id="rId4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56967"/>
                        <a:ext cx="381000" cy="476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04208"/>
              </p:ext>
            </p:extLst>
          </p:nvPr>
        </p:nvGraphicFramePr>
        <p:xfrm>
          <a:off x="2057400" y="2582682"/>
          <a:ext cx="381000" cy="43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64" name="Equation" r:id="rId6" imgW="266400" imgH="266400" progId="Equation.3">
                  <p:embed/>
                </p:oleObj>
              </mc:Choice>
              <mc:Fallback>
                <p:oleObj name="Equation" r:id="rId6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82682"/>
                        <a:ext cx="381000" cy="4399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974649"/>
              </p:ext>
            </p:extLst>
          </p:nvPr>
        </p:nvGraphicFramePr>
        <p:xfrm>
          <a:off x="6435725" y="1066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65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1066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35734211"/>
              </p:ext>
            </p:extLst>
          </p:nvPr>
        </p:nvGraphicFramePr>
        <p:xfrm>
          <a:off x="2039101" y="3886200"/>
          <a:ext cx="399299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66" name="Equation" r:id="rId10" imgW="215640" imgH="279360" progId="Equation.3">
                  <p:embed/>
                </p:oleObj>
              </mc:Choice>
              <mc:Fallback>
                <p:oleObj name="Equation" r:id="rId10" imgW="215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101" y="3886200"/>
                        <a:ext cx="399299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382962"/>
              </p:ext>
            </p:extLst>
          </p:nvPr>
        </p:nvGraphicFramePr>
        <p:xfrm>
          <a:off x="3048000" y="2590800"/>
          <a:ext cx="7747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67" name="Equation" r:id="rId12" imgW="660240" imgH="279360" progId="Equation.3">
                  <p:embed/>
                </p:oleObj>
              </mc:Choice>
              <mc:Fallback>
                <p:oleObj name="Equation" r:id="rId12" imgW="660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90800"/>
                        <a:ext cx="7747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44996"/>
              </p:ext>
            </p:extLst>
          </p:nvPr>
        </p:nvGraphicFramePr>
        <p:xfrm>
          <a:off x="3048000" y="3359150"/>
          <a:ext cx="8255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68" name="Equation" r:id="rId14" imgW="609480" imgH="215640" progId="Equation.3">
                  <p:embed/>
                </p:oleObj>
              </mc:Choice>
              <mc:Fallback>
                <p:oleObj name="Equation" r:id="rId14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359150"/>
                        <a:ext cx="8255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0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20" name="Object 20"/>
          <p:cNvGraphicFramePr>
            <a:graphicFrameLocks noChangeAspect="1"/>
          </p:cNvGraphicFramePr>
          <p:nvPr/>
        </p:nvGraphicFramePr>
        <p:xfrm>
          <a:off x="4953000" y="5334000"/>
          <a:ext cx="27035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569" name="Equation" r:id="rId16" imgW="1815840" imgH="380880" progId="Equation.3">
                  <p:embed/>
                </p:oleObj>
              </mc:Choice>
              <mc:Fallback>
                <p:oleObj name="Equation" r:id="rId16" imgW="18158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34000"/>
                        <a:ext cx="270351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8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 to Eigen-Analysis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89011"/>
              </p:ext>
            </p:extLst>
          </p:nvPr>
        </p:nvGraphicFramePr>
        <p:xfrm>
          <a:off x="7148512" y="1676400"/>
          <a:ext cx="3190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90" name="Equation" r:id="rId4" imgW="215640" imgH="330120" progId="Equation.3">
                  <p:embed/>
                </p:oleObj>
              </mc:Choice>
              <mc:Fallback>
                <p:oleObj name="Equation" r:id="rId4" imgW="215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2" y="1676400"/>
                        <a:ext cx="3190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91" name="Equation" r:id="rId6" imgW="1180800" imgH="330120" progId="Equation.3">
                  <p:embed/>
                </p:oleObj>
              </mc:Choice>
              <mc:Fallback>
                <p:oleObj name="Equation" r:id="rId6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914400" y="2590800"/>
          <a:ext cx="74882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92" name="Equation" r:id="rId8" imgW="2552400" imgH="241200" progId="Equation.3">
                  <p:embed/>
                </p:oleObj>
              </mc:Choice>
              <mc:Fallback>
                <p:oleObj name="Equation" r:id="rId8" imgW="255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748823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 to Eigen-Analysis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have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igenvector Matrix 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38016"/>
              </p:ext>
            </p:extLst>
          </p:nvPr>
        </p:nvGraphicFramePr>
        <p:xfrm>
          <a:off x="7148512" y="1676400"/>
          <a:ext cx="3190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98" name="Equation" r:id="rId4" imgW="215640" imgH="330120" progId="Equation.3">
                  <p:embed/>
                </p:oleObj>
              </mc:Choice>
              <mc:Fallback>
                <p:oleObj name="Equation" r:id="rId4" imgW="215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2" y="1676400"/>
                        <a:ext cx="3190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499" name="Equation" r:id="rId6" imgW="1180800" imgH="330120" progId="Equation.3">
                  <p:embed/>
                </p:oleObj>
              </mc:Choice>
              <mc:Fallback>
                <p:oleObj name="Equation" r:id="rId6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914400" y="2590800"/>
          <a:ext cx="74882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00" name="Equation" r:id="rId8" imgW="2552400" imgH="241200" progId="Equation.3">
                  <p:embed/>
                </p:oleObj>
              </mc:Choice>
              <mc:Fallback>
                <p:oleObj name="Equation" r:id="rId8" imgW="255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748823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14"/>
          <p:cNvGraphicFramePr>
            <a:graphicFrameLocks noChangeAspect="1"/>
          </p:cNvGraphicFramePr>
          <p:nvPr/>
        </p:nvGraphicFramePr>
        <p:xfrm>
          <a:off x="7162800" y="3886200"/>
          <a:ext cx="4143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01" name="Equation" r:id="rId10" imgW="266400" imgH="266400" progId="Equation.3">
                  <p:embed/>
                </p:oleObj>
              </mc:Choice>
              <mc:Fallback>
                <p:oleObj name="Equation" r:id="rId10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4143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2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4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Relation to Eigen-Analysis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have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igenvector Matrix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igenval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Squares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ingular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04085"/>
              </p:ext>
            </p:extLst>
          </p:nvPr>
        </p:nvGraphicFramePr>
        <p:xfrm>
          <a:off x="7148512" y="1676400"/>
          <a:ext cx="31908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54" name="Equation" r:id="rId4" imgW="215640" imgH="330120" progId="Equation.3">
                  <p:embed/>
                </p:oleObj>
              </mc:Choice>
              <mc:Fallback>
                <p:oleObj name="Equation" r:id="rId4" imgW="2156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2" y="1676400"/>
                        <a:ext cx="31908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39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55" name="Equation" r:id="rId6" imgW="1180800" imgH="330120" progId="Equation.3">
                  <p:embed/>
                </p:oleObj>
              </mc:Choice>
              <mc:Fallback>
                <p:oleObj name="Equation" r:id="rId6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914400" y="2590800"/>
          <a:ext cx="74882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56" name="Equation" r:id="rId8" imgW="2552400" imgH="241200" progId="Equation.3">
                  <p:embed/>
                </p:oleObj>
              </mc:Choice>
              <mc:Fallback>
                <p:oleObj name="Equation" r:id="rId8" imgW="255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748823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1" name="Object 12"/>
          <p:cNvGraphicFramePr>
            <a:graphicFrameLocks noChangeAspect="1"/>
          </p:cNvGraphicFramePr>
          <p:nvPr/>
        </p:nvGraphicFramePr>
        <p:xfrm>
          <a:off x="2890838" y="5283200"/>
          <a:ext cx="38544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57" name="Equation" r:id="rId10" imgW="2400120" imgH="444240" progId="Equation.3">
                  <p:embed/>
                </p:oleObj>
              </mc:Choice>
              <mc:Fallback>
                <p:oleObj name="Equation" r:id="rId10" imgW="2400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5283200"/>
                        <a:ext cx="38544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4342" name="Object 14"/>
          <p:cNvGraphicFramePr>
            <a:graphicFrameLocks noChangeAspect="1"/>
          </p:cNvGraphicFramePr>
          <p:nvPr/>
        </p:nvGraphicFramePr>
        <p:xfrm>
          <a:off x="7162800" y="3886200"/>
          <a:ext cx="4143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558" name="Equation" r:id="rId12" imgW="266400" imgH="266400" progId="Equation.3">
                  <p:embed/>
                </p:oleObj>
              </mc:Choice>
              <mc:Fallback>
                <p:oleObj name="Equation" r:id="rId12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414338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86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Computational Advantage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(for Rank    ):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ompact Form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only need to find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e-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s-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scores     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95" name="Equation" r:id="rId4" imgW="1180800" imgH="330120" progId="Equation.3">
                  <p:embed/>
                </p:oleObj>
              </mc:Choice>
              <mc:Fallback>
                <p:oleObj name="Equation" r:id="rId4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895600" y="2971800"/>
          <a:ext cx="39528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96" name="Equation" r:id="rId6" imgW="1130040" imgH="228600" progId="Equation.3">
                  <p:embed/>
                </p:oleObj>
              </mc:Choice>
              <mc:Fallback>
                <p:oleObj name="Equation" r:id="rId6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39528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2819400" y="3581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4953000" y="36576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6477000" y="3657600"/>
            <a:ext cx="6096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99965"/>
              </p:ext>
            </p:extLst>
          </p:nvPr>
        </p:nvGraphicFramePr>
        <p:xfrm>
          <a:off x="7065962" y="1841500"/>
          <a:ext cx="325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97" name="Equation" r:id="rId8" imgW="114120" imgH="126720" progId="Equation.3">
                  <p:embed/>
                </p:oleObj>
              </mc:Choice>
              <mc:Fallback>
                <p:oleObj name="Equation" r:id="rId8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1841500"/>
                        <a:ext cx="325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5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Computational Advantage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(for Rank    ):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ompact Form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only need to find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e-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s-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scores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Components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Useful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511" name="Equation" r:id="rId4" imgW="1180800" imgH="330120" progId="Equation.3">
                  <p:embed/>
                </p:oleObj>
              </mc:Choice>
              <mc:Fallback>
                <p:oleObj name="Equation" r:id="rId4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895600" y="2971800"/>
          <a:ext cx="39528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512" name="Equation" r:id="rId6" imgW="1130040" imgH="228600" progId="Equation.3">
                  <p:embed/>
                </p:oleObj>
              </mc:Choice>
              <mc:Fallback>
                <p:oleObj name="Equation" r:id="rId6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39528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2819400" y="3581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4953000" y="36576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6477000" y="3657600"/>
            <a:ext cx="6096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13822"/>
              </p:ext>
            </p:extLst>
          </p:nvPr>
        </p:nvGraphicFramePr>
        <p:xfrm>
          <a:off x="7065962" y="1841500"/>
          <a:ext cx="325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513" name="Equation" r:id="rId8" imgW="114120" imgH="126720" progId="Equation.3">
                  <p:embed/>
                </p:oleObj>
              </mc:Choice>
              <mc:Fallback>
                <p:oleObj name="Equation" r:id="rId8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1841500"/>
                        <a:ext cx="325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2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Singular Value Decomposition,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Computational Advantage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(for Rank    ):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ompact Form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only need to find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e-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s-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scores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Components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Useful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be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faster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 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5486400" y="5943600"/>
          <a:ext cx="1066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6" name="Equation" r:id="rId4" imgW="850680" imgH="279360" progId="Equation.3">
                  <p:embed/>
                </p:oleObj>
              </mc:Choice>
              <mc:Fallback>
                <p:oleObj name="Equation" r:id="rId4" imgW="850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943600"/>
                        <a:ext cx="10668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6324600" y="1066800"/>
          <a:ext cx="1828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7" name="Equation" r:id="rId6" imgW="1180800" imgH="330120" progId="Equation.3">
                  <p:embed/>
                </p:oleObj>
              </mc:Choice>
              <mc:Fallback>
                <p:oleObj name="Equation" r:id="rId6" imgW="1180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066800"/>
                        <a:ext cx="1828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15"/>
          <p:cNvGraphicFramePr>
            <a:graphicFrameLocks noChangeAspect="1"/>
          </p:cNvGraphicFramePr>
          <p:nvPr/>
        </p:nvGraphicFramePr>
        <p:xfrm>
          <a:off x="2895600" y="2971800"/>
          <a:ext cx="39528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8" name="Equation" r:id="rId8" imgW="1130040" imgH="228600" progId="Equation.3">
                  <p:embed/>
                </p:oleObj>
              </mc:Choice>
              <mc:Fallback>
                <p:oleObj name="Equation" r:id="rId8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39528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2819400" y="3581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4953000" y="36576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H="1" flipV="1">
            <a:off x="6477000" y="3657600"/>
            <a:ext cx="6096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26549"/>
              </p:ext>
            </p:extLst>
          </p:nvPr>
        </p:nvGraphicFramePr>
        <p:xfrm>
          <a:off x="7065962" y="1841500"/>
          <a:ext cx="325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9" name="Equation" r:id="rId10" imgW="114120" imgH="126720" progId="Equation.3">
                  <p:embed/>
                </p:oleObj>
              </mc:Choice>
              <mc:Fallback>
                <p:oleObj name="Equation" r:id="rId10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2" y="1841500"/>
                        <a:ext cx="325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3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2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4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 as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</a:t>
            </a:r>
            <a:endParaRPr lang="en-US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45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19"/>
          <p:cNvSpPr>
            <a:spLocks noChangeShapeType="1"/>
          </p:cNvSpPr>
          <p:nvPr/>
        </p:nvSpPr>
        <p:spPr bwMode="auto">
          <a:xfrm>
            <a:off x="55626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>
            <a:off x="66294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>
            <a:off x="76200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Variation:    Dual PCA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 Useful to View Data Matrix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17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Guest Lectures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Courier New" pitchFamily="49" charset="0"/>
              <a:buChar char="o"/>
            </a:pPr>
            <a:r>
              <a:rPr lang="en-US" dirty="0" smtClean="0"/>
              <a:t> Due to my Travels</a:t>
            </a:r>
          </a:p>
          <a:p>
            <a:pPr eaLnBrk="1" hangingPunct="1">
              <a:lnSpc>
                <a:spcPct val="200000"/>
              </a:lnSpc>
              <a:buFont typeface="Courier New" pitchFamily="49" charset="0"/>
              <a:buChar char="o"/>
            </a:pPr>
            <a:r>
              <a:rPr lang="en-US" dirty="0" smtClean="0"/>
              <a:t> On Topics I Would Include</a:t>
            </a:r>
          </a:p>
          <a:p>
            <a:pPr eaLnBrk="1" hangingPunct="1">
              <a:lnSpc>
                <a:spcPct val="200000"/>
              </a:lnSpc>
              <a:buFont typeface="Courier New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By Person Who Did Actual Work</a:t>
            </a:r>
          </a:p>
          <a:p>
            <a:pPr eaLnBrk="1" hangingPunct="1">
              <a:lnSpc>
                <a:spcPct val="200000"/>
              </a:lnSpc>
              <a:buFont typeface="Courier New" pitchFamily="49" charset="0"/>
              <a:buChar char="o"/>
            </a:pPr>
            <a:r>
              <a:rPr lang="en-US" dirty="0" smtClean="0"/>
              <a:t> Announced on Course Web Page</a:t>
            </a:r>
          </a:p>
        </p:txBody>
      </p:sp>
    </p:spTree>
    <p:extLst>
      <p:ext uri="{BB962C8B-B14F-4D97-AF65-F5344CB8AC3E}">
        <p14:creationId xmlns:p14="http://schemas.microsoft.com/office/powerpoint/2010/main" val="954458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70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1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rgbClr val="00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39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Line 19"/>
          <p:cNvSpPr>
            <a:spLocks noChangeShapeType="1"/>
          </p:cNvSpPr>
          <p:nvPr/>
        </p:nvSpPr>
        <p:spPr bwMode="auto">
          <a:xfrm>
            <a:off x="55626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>
            <a:off x="66294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>
            <a:off x="7620000" y="3657600"/>
            <a:ext cx="0" cy="2057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" y="1676400"/>
            <a:ext cx="3733800" cy="685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1066800" y="2362200"/>
            <a:ext cx="1028700" cy="1524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Matlab,Linear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Choice:     (~SAS,R, Linear Models)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</a:t>
            </a:r>
            <a:r>
              <a:rPr lang="en-US" sz="1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Variables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91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" y="2362200"/>
            <a:ext cx="3505200" cy="68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1066800" y="3046602"/>
            <a:ext cx="914400" cy="228739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791200" y="3581400"/>
            <a:ext cx="838200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29400" y="3581400"/>
            <a:ext cx="838200" cy="2667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Aside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Row-Column Data Object Choice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Choice:    (~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Matlab,Linear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Algebra)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Choice:     (~SAS,R, Linear Models)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</a:t>
            </a:r>
            <a:r>
              <a:rPr lang="en-US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When Discussing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Col’ns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Data Objects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&amp;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as Data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Objects</a:t>
            </a: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4114800" y="3657600"/>
          <a:ext cx="48006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15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57600"/>
                        <a:ext cx="48006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6"/>
          <p:cNvSpPr>
            <a:spLocks noChangeShapeType="1"/>
          </p:cNvSpPr>
          <p:nvPr/>
        </p:nvSpPr>
        <p:spPr bwMode="auto">
          <a:xfrm>
            <a:off x="5181600" y="3962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Line 17"/>
          <p:cNvSpPr>
            <a:spLocks noChangeShapeType="1"/>
          </p:cNvSpPr>
          <p:nvPr/>
        </p:nvSpPr>
        <p:spPr bwMode="auto">
          <a:xfrm>
            <a:off x="5181600" y="54102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>
            <a:off x="5181600" y="4724400"/>
            <a:ext cx="3048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88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89" name="Equation" r:id="rId6" imgW="368280" imgH="330120" progId="Equation.3">
                  <p:embed/>
                </p:oleObj>
              </mc:Choice>
              <mc:Fallback>
                <p:oleObj name="Equation" r:id="rId6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almost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replace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2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81600" y="3200400"/>
          <a:ext cx="1447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3" name="Equation" r:id="rId6" imgW="1041120" imgH="330120" progId="Equation.3">
                  <p:embed/>
                </p:oleObj>
              </mc:Choice>
              <mc:Fallback>
                <p:oleObj name="Equation" r:id="rId6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447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4" name="Equation" r:id="rId8" imgW="368280" imgH="330120" progId="Equation.3">
                  <p:embed/>
                </p:oleObj>
              </mc:Choice>
              <mc:Fallback>
                <p:oleObj name="Equation" r:id="rId8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15"/>
          <p:cNvGraphicFramePr>
            <a:graphicFrameLocks noChangeAspect="1"/>
          </p:cNvGraphicFramePr>
          <p:nvPr/>
        </p:nvGraphicFramePr>
        <p:xfrm>
          <a:off x="2895600" y="3886200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5" name="Equation" r:id="rId10" imgW="1307880" imgH="406080" progId="Equation.3">
                  <p:embed/>
                </p:oleObj>
              </mc:Choice>
              <mc:Fallback>
                <p:oleObj name="Equation" r:id="rId10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771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almost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replace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use SVD,                   ,  to get: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36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81600" y="3200400"/>
          <a:ext cx="1447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37" name="Equation" r:id="rId6" imgW="1041120" imgH="330120" progId="Equation.3">
                  <p:embed/>
                </p:oleObj>
              </mc:Choice>
              <mc:Fallback>
                <p:oleObj name="Equation" r:id="rId6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447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45981"/>
              </p:ext>
            </p:extLst>
          </p:nvPr>
        </p:nvGraphicFramePr>
        <p:xfrm>
          <a:off x="3733800" y="4495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38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95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94351565"/>
              </p:ext>
            </p:extLst>
          </p:nvPr>
        </p:nvGraphicFramePr>
        <p:xfrm>
          <a:off x="609600" y="5257800"/>
          <a:ext cx="8229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39" name="Equation" r:id="rId10" imgW="6057720" imgH="469800" progId="Equation.3">
                  <p:embed/>
                </p:oleObj>
              </mc:Choice>
              <mc:Fallback>
                <p:oleObj name="Equation" r:id="rId10" imgW="6057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8229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40" name="Equation" r:id="rId12" imgW="368280" imgH="330120" progId="Equation.3">
                  <p:embed/>
                </p:oleObj>
              </mc:Choice>
              <mc:Fallback>
                <p:oleObj name="Equation" r:id="rId12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15"/>
          <p:cNvGraphicFramePr>
            <a:graphicFrameLocks noChangeAspect="1"/>
          </p:cNvGraphicFramePr>
          <p:nvPr/>
        </p:nvGraphicFramePr>
        <p:xfrm>
          <a:off x="2895600" y="3886200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41" name="Equation" r:id="rId14" imgW="1307880" imgH="406080" progId="Equation.3">
                  <p:embed/>
                </p:oleObj>
              </mc:Choice>
              <mc:Fallback>
                <p:oleObj name="Equation" r:id="rId14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771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PCA Computation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Same as above, but replace     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can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almost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replace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with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use SVD,                   ,  to get: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Note: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Eigenvalues</a:t>
            </a:r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00800" y="1905000"/>
          <a:ext cx="45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760" name="Equation" r:id="rId4" imgW="304560" imgH="253800" progId="Equation.3">
                  <p:embed/>
                </p:oleObj>
              </mc:Choice>
              <mc:Fallback>
                <p:oleObj name="Equation" r:id="rId4" imgW="30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05000"/>
                        <a:ext cx="45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81600" y="3200400"/>
          <a:ext cx="1447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761" name="Equation" r:id="rId6" imgW="1041120" imgH="330120" progId="Equation.3">
                  <p:embed/>
                </p:oleObj>
              </mc:Choice>
              <mc:Fallback>
                <p:oleObj name="Equation" r:id="rId6" imgW="1041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1447800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239435"/>
              </p:ext>
            </p:extLst>
          </p:nvPr>
        </p:nvGraphicFramePr>
        <p:xfrm>
          <a:off x="3733800" y="4495800"/>
          <a:ext cx="19462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762" name="Equation" r:id="rId8" imgW="1257120" imgH="342720" progId="Equation.3">
                  <p:embed/>
                </p:oleObj>
              </mc:Choice>
              <mc:Fallback>
                <p:oleObj name="Equation" r:id="rId8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495800"/>
                        <a:ext cx="19462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876346214"/>
              </p:ext>
            </p:extLst>
          </p:nvPr>
        </p:nvGraphicFramePr>
        <p:xfrm>
          <a:off x="609600" y="5257800"/>
          <a:ext cx="82296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763" name="Equation" r:id="rId10" imgW="6057720" imgH="469800" progId="Equation.3">
                  <p:embed/>
                </p:oleObj>
              </mc:Choice>
              <mc:Fallback>
                <p:oleObj name="Equation" r:id="rId10" imgW="60577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82296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8" name="Object 13"/>
          <p:cNvGraphicFramePr>
            <a:graphicFrameLocks noChangeAspect="1"/>
          </p:cNvGraphicFramePr>
          <p:nvPr/>
        </p:nvGraphicFramePr>
        <p:xfrm>
          <a:off x="2743200" y="2514600"/>
          <a:ext cx="5143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764" name="Equation" r:id="rId12" imgW="368280" imgH="330120" progId="Equation.3">
                  <p:embed/>
                </p:oleObj>
              </mc:Choice>
              <mc:Fallback>
                <p:oleObj name="Equation" r:id="rId12" imgW="368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5143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9" name="Object 15"/>
          <p:cNvGraphicFramePr>
            <a:graphicFrameLocks noChangeAspect="1"/>
          </p:cNvGraphicFramePr>
          <p:nvPr/>
        </p:nvGraphicFramePr>
        <p:xfrm>
          <a:off x="2895600" y="3886200"/>
          <a:ext cx="17716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765" name="Equation" r:id="rId14" imgW="1307880" imgH="406080" progId="Equation.3">
                  <p:embed/>
                </p:oleObj>
              </mc:Choice>
              <mc:Fallback>
                <p:oleObj name="Equation" r:id="rId14" imgW="1307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17716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077200" y="5181600"/>
            <a:ext cx="381000" cy="762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Appears to be cool symmetry: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  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      Dual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Loadings            Scores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  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5791200" y="3657600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30" name="Equation" r:id="rId4" imgW="241200" imgH="266400" progId="Equation.3">
                  <p:embed/>
                </p:oleObj>
              </mc:Choice>
              <mc:Fallback>
                <p:oleObj name="Equation" r:id="rId4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374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3505200" y="3657600"/>
          <a:ext cx="43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31" name="Equation" r:id="rId6" imgW="266400" imgH="266400" progId="Equation.3">
                  <p:embed/>
                </p:oleObj>
              </mc:Choice>
              <mc:Fallback>
                <p:oleObj name="Equation" r:id="rId6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43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to be cool symmetry: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 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      Dual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Loadings            Scores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 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But, there is 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the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normalization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  <a:blipFill rotWithShape="1">
                <a:blip r:embed="rId4"/>
                <a:stretch>
                  <a:fillRect l="-203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5791200" y="3657600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80" name="Equation" r:id="rId5" imgW="241200" imgH="266400" progId="Equation.3">
                  <p:embed/>
                </p:oleObj>
              </mc:Choice>
              <mc:Fallback>
                <p:oleObj name="Equation" r:id="rId5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374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3505200" y="3657600"/>
          <a:ext cx="43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81" name="Equation" r:id="rId7" imgW="266400" imgH="266400" progId="Equation.3">
                  <p:embed/>
                </p:oleObj>
              </mc:Choice>
              <mc:Fallback>
                <p:oleObj name="Equation" r:id="rId7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43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Guest Lectures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Oct. 9:  </a:t>
            </a:r>
            <a:r>
              <a:rPr lang="en-US" sz="2400" dirty="0"/>
              <a:t>Susan </a:t>
            </a:r>
            <a:r>
              <a:rPr lang="en-US" sz="2400" dirty="0" smtClean="0"/>
              <a:t>Wei</a:t>
            </a:r>
          </a:p>
          <a:p>
            <a:pPr marL="0" indent="0" algn="ctr" eaLnBrk="1" hangingPunct="1">
              <a:buNone/>
            </a:pPr>
            <a:r>
              <a:rPr lang="en-US" sz="2400" dirty="0" err="1" smtClean="0"/>
              <a:t>DiProPerm</a:t>
            </a:r>
            <a:r>
              <a:rPr lang="en-US" sz="2400" dirty="0" smtClean="0"/>
              <a:t> </a:t>
            </a:r>
            <a:r>
              <a:rPr lang="en-US" sz="2400" dirty="0"/>
              <a:t>High Dimensional Hypothesis </a:t>
            </a:r>
            <a:r>
              <a:rPr lang="en-US" sz="2400" dirty="0" smtClean="0"/>
              <a:t>Testing</a:t>
            </a:r>
          </a:p>
          <a:p>
            <a:pPr marL="0" indent="0" algn="ctr" eaLnBrk="1" hangingPunct="1">
              <a:buNone/>
            </a:pPr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Oct. 11:  </a:t>
            </a:r>
            <a:r>
              <a:rPr lang="en-US" sz="2400" dirty="0"/>
              <a:t>Dan </a:t>
            </a:r>
            <a:r>
              <a:rPr lang="en-US" sz="2400" dirty="0" err="1" smtClean="0"/>
              <a:t>Shen</a:t>
            </a:r>
            <a:endParaRPr lang="en-US" sz="2400" dirty="0" smtClean="0"/>
          </a:p>
          <a:p>
            <a:pPr marL="0" indent="0" algn="ctr" eaLnBrk="1" hangingPunct="1">
              <a:buNone/>
            </a:pPr>
            <a:r>
              <a:rPr lang="en-US" sz="2400" dirty="0" smtClean="0"/>
              <a:t>HDLSS Sparse </a:t>
            </a:r>
            <a:r>
              <a:rPr lang="en-US" sz="2400" dirty="0"/>
              <a:t>PCA &amp; Big Picture PCA </a:t>
            </a:r>
            <a:r>
              <a:rPr lang="en-US" sz="2400" dirty="0" err="1" smtClean="0"/>
              <a:t>Asymptotics</a:t>
            </a:r>
            <a:endParaRPr lang="en-US" sz="2400" dirty="0" smtClean="0"/>
          </a:p>
          <a:p>
            <a:pPr marL="0" indent="0" algn="ctr" eaLnBrk="1" hangingPunct="1">
              <a:buNone/>
            </a:pPr>
            <a:endParaRPr lang="en-US" sz="24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 smtClean="0"/>
              <a:t> Oct. 16:  </a:t>
            </a:r>
            <a:r>
              <a:rPr lang="en-US" sz="2400" dirty="0" err="1"/>
              <a:t>Xiaosun</a:t>
            </a:r>
            <a:r>
              <a:rPr lang="en-US" sz="2400" dirty="0"/>
              <a:t> </a:t>
            </a:r>
            <a:r>
              <a:rPr lang="en-US" sz="2400" dirty="0" smtClean="0"/>
              <a:t>Lu</a:t>
            </a:r>
          </a:p>
          <a:p>
            <a:pPr marL="0" indent="0" algn="ctr" eaLnBrk="1" hangingPunct="1">
              <a:buNone/>
            </a:pPr>
            <a:r>
              <a:rPr lang="en-US" sz="2400" dirty="0"/>
              <a:t>Cell-Well Data Objects &amp; Fisher </a:t>
            </a:r>
            <a:r>
              <a:rPr lang="en-US" sz="2400" dirty="0" err="1"/>
              <a:t>Rao</a:t>
            </a:r>
            <a:r>
              <a:rPr lang="en-US" sz="2400" dirty="0"/>
              <a:t> Curve </a:t>
            </a:r>
            <a:r>
              <a:rPr lang="en-US" sz="2400" dirty="0" smtClean="0"/>
              <a:t>Warping</a:t>
            </a:r>
          </a:p>
          <a:p>
            <a:pPr marL="0" indent="0" algn="ctr"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Oct. 18:  Fall Break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7840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Recall from 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 Class Meeting: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Spanish Mortality Data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54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Interesting Data Set: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Mortality Data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For Spanish Males  (thus can relate to history)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Each curve is a single year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  x coordinate is </a:t>
            </a:r>
            <a:r>
              <a:rPr lang="en-US" sz="2800" dirty="0" smtClean="0">
                <a:solidFill>
                  <a:srgbClr val="000000"/>
                </a:solidFill>
              </a:rPr>
              <a:t>age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Note:    Choice made of </a:t>
            </a:r>
            <a:r>
              <a:rPr lang="en-US" sz="2800" i="1" dirty="0" smtClean="0">
                <a:solidFill>
                  <a:srgbClr val="000000"/>
                </a:solidFill>
              </a:rPr>
              <a:t>Data Object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(could also study age as curves,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x coordinate = time)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819400" y="3352800"/>
            <a:ext cx="2362200" cy="14478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19269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533400" y="1447800"/>
            <a:ext cx="8153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Important Issue:</a:t>
            </a:r>
          </a:p>
          <a:p>
            <a:pPr>
              <a:spcBef>
                <a:spcPts val="1200"/>
              </a:spcBef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What are the Data Objects?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Curves (years) :  Mortality vs. Age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   Curves (Ages) :   Mortality vs. Year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000000"/>
                </a:solidFill>
              </a:rPr>
              <a:t>Note:   Rows vs. Columns of Data Matrix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" y="3886200"/>
            <a:ext cx="7620000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59889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034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Improved</a:t>
            </a:r>
          </a:p>
          <a:p>
            <a:r>
              <a:rPr lang="en-US" sz="2800">
                <a:solidFill>
                  <a:srgbClr val="000000"/>
                </a:solidFill>
              </a:rPr>
              <a:t>Coloring: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Rainbow</a:t>
            </a:r>
          </a:p>
          <a:p>
            <a:r>
              <a:rPr lang="en-US" sz="2800">
                <a:solidFill>
                  <a:srgbClr val="000000"/>
                </a:solidFill>
              </a:rPr>
              <a:t>Representing</a:t>
            </a:r>
          </a:p>
          <a:p>
            <a:r>
              <a:rPr lang="en-US" sz="2800">
                <a:solidFill>
                  <a:srgbClr val="000000"/>
                </a:solidFill>
              </a:rPr>
              <a:t>Year: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FF"/>
                </a:solidFill>
              </a:rPr>
              <a:t>Magenta</a:t>
            </a:r>
          </a:p>
          <a:p>
            <a:r>
              <a:rPr lang="en-US" sz="2800">
                <a:solidFill>
                  <a:srgbClr val="FF00FF"/>
                </a:solidFill>
              </a:rPr>
              <a:t>    =  1908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Red  =  2002</a:t>
            </a:r>
          </a:p>
        </p:txBody>
      </p:sp>
    </p:spTree>
    <p:extLst>
      <p:ext uri="{BB962C8B-B14F-4D97-AF65-F5344CB8AC3E}">
        <p14:creationId xmlns:p14="http://schemas.microsoft.com/office/powerpoint/2010/main" val="4238207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5460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PC1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Main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Constant </a:t>
            </a:r>
          </a:p>
          <a:p>
            <a:r>
              <a:rPr lang="en-US" sz="2800">
                <a:solidFill>
                  <a:srgbClr val="000000"/>
                </a:solidFill>
              </a:rPr>
              <a:t>Across Ages</a:t>
            </a:r>
          </a:p>
        </p:txBody>
      </p:sp>
    </p:spTree>
    <p:extLst>
      <p:ext uri="{BB962C8B-B14F-4D97-AF65-F5344CB8AC3E}">
        <p14:creationId xmlns:p14="http://schemas.microsoft.com/office/powerpoint/2010/main" val="189929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6484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51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Shows </a:t>
            </a:r>
            <a:r>
              <a:rPr lang="en-US" sz="2800" i="1">
                <a:solidFill>
                  <a:srgbClr val="000000"/>
                </a:solidFill>
              </a:rPr>
              <a:t>Major</a:t>
            </a:r>
          </a:p>
          <a:p>
            <a:r>
              <a:rPr lang="en-US" sz="2800">
                <a:solidFill>
                  <a:srgbClr val="000000"/>
                </a:solidFill>
              </a:rPr>
              <a:t>Improvement</a:t>
            </a:r>
          </a:p>
          <a:p>
            <a:r>
              <a:rPr lang="en-US" sz="2800">
                <a:solidFill>
                  <a:srgbClr val="000000"/>
                </a:solidFill>
              </a:rPr>
              <a:t>Over Time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(medical technology,</a:t>
            </a:r>
          </a:p>
          <a:p>
            <a:r>
              <a:rPr lang="en-US" sz="2800">
                <a:solidFill>
                  <a:srgbClr val="000000"/>
                </a:solidFill>
              </a:rPr>
              <a:t>etc.)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And Change</a:t>
            </a:r>
          </a:p>
          <a:p>
            <a:r>
              <a:rPr lang="en-US" sz="2800">
                <a:solidFill>
                  <a:srgbClr val="000000"/>
                </a:solidFill>
              </a:rPr>
              <a:t>In Age </a:t>
            </a:r>
          </a:p>
          <a:p>
            <a:r>
              <a:rPr lang="en-US" sz="2800">
                <a:solidFill>
                  <a:srgbClr val="000000"/>
                </a:solidFill>
              </a:rPr>
              <a:t>Rounding Blips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590800" y="4800600"/>
            <a:ext cx="2133600" cy="13716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96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79556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2819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Object Space View of Projections</a:t>
            </a:r>
          </a:p>
          <a:p>
            <a:r>
              <a:rPr lang="en-US" sz="2800">
                <a:solidFill>
                  <a:srgbClr val="000000"/>
                </a:solidFill>
              </a:rPr>
              <a:t>Onto PC2</a:t>
            </a:r>
          </a:p>
          <a:p>
            <a:r>
              <a:rPr lang="en-US" sz="2800">
                <a:solidFill>
                  <a:srgbClr val="000000"/>
                </a:solidFill>
              </a:rPr>
              <a:t>Direction</a:t>
            </a:r>
          </a:p>
          <a:p>
            <a:endParaRPr lang="en-US" sz="2800">
              <a:solidFill>
                <a:srgbClr val="000000"/>
              </a:solidFill>
            </a:endParaRPr>
          </a:p>
          <a:p>
            <a:r>
              <a:rPr lang="en-US" sz="2800">
                <a:solidFill>
                  <a:srgbClr val="000000"/>
                </a:solidFill>
              </a:rPr>
              <a:t>2nd Mode </a:t>
            </a:r>
          </a:p>
          <a:p>
            <a:r>
              <a:rPr lang="en-US" sz="2800">
                <a:solidFill>
                  <a:srgbClr val="000000"/>
                </a:solidFill>
              </a:rPr>
              <a:t>Of Variation:</a:t>
            </a:r>
          </a:p>
          <a:p>
            <a:r>
              <a:rPr lang="en-US" sz="2800">
                <a:solidFill>
                  <a:srgbClr val="000000"/>
                </a:solidFill>
              </a:rPr>
              <a:t>Difference </a:t>
            </a:r>
          </a:p>
          <a:p>
            <a:r>
              <a:rPr lang="en-US" sz="2800">
                <a:solidFill>
                  <a:srgbClr val="000000"/>
                </a:solidFill>
              </a:rPr>
              <a:t>Between </a:t>
            </a:r>
          </a:p>
          <a:p>
            <a:r>
              <a:rPr lang="en-US" sz="2800">
                <a:solidFill>
                  <a:srgbClr val="000000"/>
                </a:solidFill>
              </a:rPr>
              <a:t>20-45 &amp; Rest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rot="16200000" flipH="1">
            <a:off x="3124200" y="3962400"/>
            <a:ext cx="15240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3962400" y="4038600"/>
            <a:ext cx="1524000" cy="7620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V="1">
            <a:off x="1143000" y="5181600"/>
            <a:ext cx="3200400" cy="914400"/>
          </a:xfrm>
          <a:prstGeom prst="line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806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027113"/>
            <a:ext cx="7545387" cy="58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Mortality Time Series</a:t>
            </a:r>
          </a:p>
        </p:txBody>
      </p:sp>
      <p:sp>
        <p:nvSpPr>
          <p:cNvPr id="284676" name="TextBox 5"/>
          <p:cNvSpPr txBox="1">
            <a:spLocks noChangeArrowheads="1"/>
          </p:cNvSpPr>
          <p:nvPr/>
        </p:nvSpPr>
        <p:spPr bwMode="auto">
          <a:xfrm>
            <a:off x="152400" y="228600"/>
            <a:ext cx="2514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Scores Plot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Feature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(Point Cloud)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Space View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Connecting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Lines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Highlight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Time Order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Good View of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Historical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Effects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3352800"/>
            <a:ext cx="4114800" cy="2362200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24644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PCA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Rows and Columns trade places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   from optimization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Insights come from studying “primal” &amp; “dual” problems</a:t>
            </a:r>
          </a:p>
        </p:txBody>
      </p:sp>
    </p:spTree>
    <p:extLst>
      <p:ext uri="{BB962C8B-B14F-4D97-AF65-F5344CB8AC3E}">
        <p14:creationId xmlns:p14="http://schemas.microsoft.com/office/powerpoint/2010/main" val="1742848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11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99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Eigenvalue </a:t>
            </a:r>
            <a:r>
              <a:rPr lang="en-US" sz="3200" u="sng" dirty="0" err="1" smtClean="0">
                <a:solidFill>
                  <a:srgbClr val="000000"/>
                </a:solidFill>
                <a:sym typeface="Wingdings" pitchFamily="2" charset="2"/>
              </a:rPr>
              <a:t>Decomp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olves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atrix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roblems: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Inversion: </a:t>
            </a:r>
          </a:p>
          <a:p>
            <a:pPr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</a:t>
            </a: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Square Root: </a:t>
            </a:r>
          </a:p>
          <a:p>
            <a:pPr eaLnBrk="1" hangingPunct="1">
              <a:lnSpc>
                <a:spcPct val="16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is Positive (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onn’ve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i.e. Semi) Definite         					all </a:t>
            </a:r>
          </a:p>
        </p:txBody>
      </p:sp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4" name="Object 11"/>
          <p:cNvGraphicFramePr>
            <a:graphicFrameLocks noChangeAspect="1"/>
          </p:cNvGraphicFramePr>
          <p:nvPr/>
        </p:nvGraphicFramePr>
        <p:xfrm>
          <a:off x="3429000" y="1828800"/>
          <a:ext cx="3886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8" name="Equation" r:id="rId4" imgW="3467100" imgH="1397000" progId="Equation.3">
                  <p:embed/>
                </p:oleObj>
              </mc:Choice>
              <mc:Fallback>
                <p:oleObj name="Equation" r:id="rId4" imgW="34671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86200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5" name="Object 13"/>
          <p:cNvGraphicFramePr>
            <a:graphicFrameLocks noChangeAspect="1"/>
          </p:cNvGraphicFramePr>
          <p:nvPr/>
        </p:nvGraphicFramePr>
        <p:xfrm>
          <a:off x="3429000" y="3657600"/>
          <a:ext cx="39624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9" name="Equation" r:id="rId6" imgW="3733800" imgH="1397000" progId="Equation.3">
                  <p:embed/>
                </p:oleObj>
              </mc:Choice>
              <mc:Fallback>
                <p:oleObj name="Equation" r:id="rId6" imgW="37338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3962400" cy="147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406933"/>
              </p:ext>
            </p:extLst>
          </p:nvPr>
        </p:nvGraphicFramePr>
        <p:xfrm>
          <a:off x="685800" y="5162550"/>
          <a:ext cx="457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0" name="Equation" r:id="rId8" imgW="304536" imgH="266469" progId="Equation.3">
                  <p:embed/>
                </p:oleObj>
              </mc:Choice>
              <mc:Fallback>
                <p:oleObj name="Equation" r:id="rId8" imgW="304536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62550"/>
                        <a:ext cx="4572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7" name="Object 17"/>
          <p:cNvGraphicFramePr>
            <a:graphicFrameLocks noChangeAspect="1"/>
          </p:cNvGraphicFramePr>
          <p:nvPr/>
        </p:nvGraphicFramePr>
        <p:xfrm>
          <a:off x="2819400" y="6019800"/>
          <a:ext cx="533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1" name="Equation" r:id="rId10" imgW="368300" imgH="228600" progId="Equation.3">
                  <p:embed/>
                </p:oleObj>
              </mc:Choice>
              <mc:Fallback>
                <p:oleObj name="Equation" r:id="rId10" imgW="368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019800"/>
                        <a:ext cx="5334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08266"/>
              </p:ext>
            </p:extLst>
          </p:nvPr>
        </p:nvGraphicFramePr>
        <p:xfrm>
          <a:off x="8410575" y="5257800"/>
          <a:ext cx="5048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2" name="Equation" r:id="rId12" imgW="355320" imgH="228600" progId="Equation.3">
                  <p:embed/>
                </p:oleObj>
              </mc:Choice>
              <mc:Fallback>
                <p:oleObj name="Equation" r:id="rId12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575" y="5257800"/>
                        <a:ext cx="5048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3319" name="Object 21"/>
          <p:cNvGraphicFramePr>
            <a:graphicFrameLocks noChangeAspect="1"/>
          </p:cNvGraphicFramePr>
          <p:nvPr/>
        </p:nvGraphicFramePr>
        <p:xfrm>
          <a:off x="5791200" y="5943600"/>
          <a:ext cx="152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3" name="Equation" r:id="rId14" imgW="1143000" imgH="381000" progId="Equation.3">
                  <p:embed/>
                </p:oleObj>
              </mc:Choice>
              <mc:Fallback>
                <p:oleObj name="Equation" r:id="rId14" imgW="1143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943600"/>
                        <a:ext cx="1524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50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Columns are data vectors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35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60198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3434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7696200" y="1371600"/>
            <a:ext cx="762000" cy="42672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3124200" y="4114800"/>
            <a:ext cx="12192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3124200" y="4038600"/>
            <a:ext cx="45720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3124200" y="4038600"/>
            <a:ext cx="289560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0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2766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“Data Matrix”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Analysis: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Rows are data vectors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59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3810000" y="17526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V="1">
            <a:off x="2286000" y="2209800"/>
            <a:ext cx="1600200" cy="30480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3810000" y="31242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3810000" y="4495800"/>
            <a:ext cx="5334000" cy="68580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13"/>
          <p:cNvSpPr>
            <a:spLocks noChangeShapeType="1"/>
          </p:cNvSpPr>
          <p:nvPr/>
        </p:nvSpPr>
        <p:spPr bwMode="auto">
          <a:xfrm flipV="1">
            <a:off x="2286000" y="3581400"/>
            <a:ext cx="1600200" cy="1676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 flipV="1">
            <a:off x="2286000" y="4953000"/>
            <a:ext cx="1676400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3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982995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94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Code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(Ages)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21100" r="9469" b="2416"/>
          <a:stretch/>
        </p:blipFill>
        <p:spPr bwMode="auto">
          <a:xfrm>
            <a:off x="2971754" y="1219200"/>
            <a:ext cx="5943646" cy="530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062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Older People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At Risk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Dying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1447800"/>
            <a:ext cx="198120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44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</a:t>
            </a: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Average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09800" y="2209800"/>
            <a:ext cx="3810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29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Time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Average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Except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 Pandemic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Civil War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1524000"/>
            <a:ext cx="3581400" cy="365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86000" y="1524000"/>
            <a:ext cx="3505200" cy="441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33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PC1:  Reflects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Mortality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Higher for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Older People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2819400"/>
            <a:ext cx="2286000" cy="11102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01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PC2:  Younger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People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Benefitted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From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</a:t>
            </a:r>
          </a:p>
        </p:txBody>
      </p:sp>
      <p:cxnSp>
        <p:nvCxnSpPr>
          <p:cNvPr id="3" name="Straight Arrow Connector 2"/>
          <p:cNvCxnSpPr>
            <a:stCxn id="56323" idx="2"/>
          </p:cNvCxnSpPr>
          <p:nvPr/>
        </p:nvCxnSpPr>
        <p:spPr>
          <a:xfrm flipV="1">
            <a:off x="1562101" y="4114800"/>
            <a:ext cx="3086099" cy="251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7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PC3:  How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Interpret?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09800" y="4114800"/>
            <a:ext cx="1524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60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Outer Product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epresentation: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                     ,</a:t>
            </a:r>
          </a:p>
          <a:p>
            <a:pPr eaLnBrk="1" hangingPunct="1"/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here: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69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70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8" name="Object 18"/>
          <p:cNvGraphicFramePr>
            <a:graphicFrameLocks noChangeAspect="1"/>
          </p:cNvGraphicFramePr>
          <p:nvPr/>
        </p:nvGraphicFramePr>
        <p:xfrm>
          <a:off x="2057400" y="5486400"/>
          <a:ext cx="59436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71" name="Equation" r:id="rId8" imgW="4520880" imgH="723600" progId="Equation.3">
                  <p:embed/>
                </p:oleObj>
              </mc:Choice>
              <mc:Fallback>
                <p:oleObj name="Equation" r:id="rId8" imgW="4520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86400"/>
                        <a:ext cx="59436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5715000" y="4191000"/>
            <a:ext cx="838200" cy="609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05000" y="1600200"/>
            <a:ext cx="4114800" cy="25908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76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Use: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+ Max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- Min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362200" y="2514600"/>
            <a:ext cx="3048000" cy="2209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44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7802" r="4559" b="1758"/>
          <a:stretch/>
        </p:blipFill>
        <p:spPr bwMode="auto">
          <a:xfrm>
            <a:off x="2971800" y="1001236"/>
            <a:ext cx="8161005" cy="585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Use: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+ Max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– Min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Flu Pandemic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Civil War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 Deaths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43200" y="4114800"/>
            <a:ext cx="2667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8800" y="4800600"/>
            <a:ext cx="4038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600" y="5334000"/>
            <a:ext cx="419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8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Demography Data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1" y="1219200"/>
            <a:ext cx="2971800" cy="54102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PC3 </a:t>
            </a: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Intepretation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Mid-Age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Cohort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21100" r="9469" b="2416"/>
          <a:stretch/>
        </p:blipFill>
        <p:spPr bwMode="auto">
          <a:xfrm>
            <a:off x="2971754" y="1219200"/>
            <a:ext cx="5943646" cy="530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419600" y="1371600"/>
            <a:ext cx="685800" cy="3962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3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80010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“Better”?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Info,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Displayed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Differently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Prefer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29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515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80010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“Better”?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Info,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Displayed 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Differently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Here:  Prefer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As Indicated by Graphics Quality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53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48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3505200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“Better”?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General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Either Can Be Best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 Both and Choose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Use “Natural Choice” of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Data Object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91000" y="1752600"/>
          <a:ext cx="4495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7" name="Equation" r:id="rId4" imgW="1549080" imgH="1168200" progId="Equation.3">
                  <p:embed/>
                </p:oleObj>
              </mc:Choice>
              <mc:Fallback>
                <p:oleObj name="Equation" r:id="rId4" imgW="15490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752600"/>
                        <a:ext cx="4495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55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/ Dual PCA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219200"/>
            <a:ext cx="7848600" cy="54102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Early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BiPlot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Display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Overlay Primal &amp; Dual PCAs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Easy to Interpret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Gabriel, K. R. (1971)</a:t>
            </a:r>
          </a:p>
        </p:txBody>
      </p:sp>
    </p:spTree>
    <p:extLst>
      <p:ext uri="{BB962C8B-B14F-4D97-AF65-F5344CB8AC3E}">
        <p14:creationId xmlns:p14="http://schemas.microsoft.com/office/powerpoint/2010/main" val="11289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PCA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Appears to be cool symmetry: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 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      Dual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Loadings            Scores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algn="ctr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 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But, there is a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the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</a:t>
                </a:r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normalization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1066800"/>
                <a:ext cx="7772400" cy="5410200"/>
              </a:xfrm>
              <a:blipFill rotWithShape="1">
                <a:blip r:embed="rId4"/>
                <a:stretch>
                  <a:fillRect l="-203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8" name="Object 10"/>
          <p:cNvGraphicFramePr>
            <a:graphicFrameLocks noChangeAspect="1"/>
          </p:cNvGraphicFramePr>
          <p:nvPr/>
        </p:nvGraphicFramePr>
        <p:xfrm>
          <a:off x="5791200" y="3657600"/>
          <a:ext cx="374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02" name="Equation" r:id="rId5" imgW="241200" imgH="266400" progId="Equation.3">
                  <p:embed/>
                </p:oleObj>
              </mc:Choice>
              <mc:Fallback>
                <p:oleObj name="Equation" r:id="rId5" imgW="2412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3746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9459" name="Object 15"/>
          <p:cNvGraphicFramePr>
            <a:graphicFrameLocks noChangeAspect="1"/>
          </p:cNvGraphicFramePr>
          <p:nvPr/>
        </p:nvGraphicFramePr>
        <p:xfrm>
          <a:off x="3505200" y="3657600"/>
          <a:ext cx="434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03" name="Equation" r:id="rId7" imgW="266400" imgH="266400" progId="Equation.3">
                  <p:embed/>
                </p:oleObj>
              </mc:Choice>
              <mc:Fallback>
                <p:oleObj name="Equation" r:id="rId7" imgW="2664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657600"/>
                        <a:ext cx="434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different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vectors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Mean =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of Col. </a:t>
            </a: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rgbClr val="00FF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048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81600" y="3200400"/>
          <a:ext cx="37719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9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377190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Line 6"/>
          <p:cNvSpPr>
            <a:spLocks noChangeShapeType="1"/>
          </p:cNvSpPr>
          <p:nvPr/>
        </p:nvSpPr>
        <p:spPr bwMode="auto">
          <a:xfrm flipH="1">
            <a:off x="6248400" y="3200400"/>
            <a:ext cx="0" cy="1676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1" name="Line 7"/>
          <p:cNvSpPr>
            <a:spLocks noChangeShapeType="1"/>
          </p:cNvSpPr>
          <p:nvPr/>
        </p:nvSpPr>
        <p:spPr bwMode="auto">
          <a:xfrm flipH="1">
            <a:off x="7162800" y="3200400"/>
            <a:ext cx="0" cy="1676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2" name="Line 8"/>
          <p:cNvSpPr>
            <a:spLocks noChangeShapeType="1"/>
          </p:cNvSpPr>
          <p:nvPr/>
        </p:nvSpPr>
        <p:spPr bwMode="auto">
          <a:xfrm flipH="1">
            <a:off x="7924800" y="3200400"/>
            <a:ext cx="0" cy="1676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3" name="Object 12"/>
          <p:cNvGraphicFramePr>
            <a:graphicFrameLocks noChangeAspect="1"/>
          </p:cNvGraphicFramePr>
          <p:nvPr/>
        </p:nvGraphicFramePr>
        <p:xfrm>
          <a:off x="3429000" y="3886200"/>
          <a:ext cx="381000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0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0"/>
                        <a:ext cx="381000" cy="18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Rectangle 1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4" name="Object 14"/>
          <p:cNvGraphicFramePr>
            <a:graphicFrameLocks noChangeAspect="1"/>
          </p:cNvGraphicFramePr>
          <p:nvPr/>
        </p:nvGraphicFramePr>
        <p:xfrm>
          <a:off x="1828800" y="2819400"/>
          <a:ext cx="2057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1" name="Equation" r:id="rId8" imgW="1600200" imgH="774360" progId="Equation.3">
                  <p:embed/>
                </p:oleObj>
              </mc:Choice>
              <mc:Fallback>
                <p:oleObj name="Equation" r:id="rId8" imgW="1600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20574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Line 26"/>
          <p:cNvSpPr>
            <a:spLocks noChangeShapeType="1"/>
          </p:cNvSpPr>
          <p:nvPr/>
        </p:nvSpPr>
        <p:spPr bwMode="auto">
          <a:xfrm flipH="1" flipV="1">
            <a:off x="2362200" y="3505200"/>
            <a:ext cx="1219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Line 27"/>
          <p:cNvSpPr>
            <a:spLocks noChangeShapeType="1"/>
          </p:cNvSpPr>
          <p:nvPr/>
        </p:nvSpPr>
        <p:spPr bwMode="auto">
          <a:xfrm flipH="1" flipV="1">
            <a:off x="3505200" y="3505200"/>
            <a:ext cx="76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different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vectors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Mean =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of Col. </a:t>
            </a: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rgbClr val="00FF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Mean =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of Row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048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81600" y="3200400"/>
          <a:ext cx="37719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6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377190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Line 9"/>
          <p:cNvSpPr>
            <a:spLocks noChangeShapeType="1"/>
          </p:cNvSpPr>
          <p:nvPr/>
        </p:nvSpPr>
        <p:spPr bwMode="auto">
          <a:xfrm>
            <a:off x="6019800" y="34290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Line 10"/>
          <p:cNvSpPr>
            <a:spLocks noChangeShapeType="1"/>
          </p:cNvSpPr>
          <p:nvPr/>
        </p:nvSpPr>
        <p:spPr bwMode="auto">
          <a:xfrm>
            <a:off x="6019800" y="39624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Line 11"/>
          <p:cNvSpPr>
            <a:spLocks noChangeShapeType="1"/>
          </p:cNvSpPr>
          <p:nvPr/>
        </p:nvSpPr>
        <p:spPr bwMode="auto">
          <a:xfrm>
            <a:off x="6019800" y="45720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3" name="Object 12"/>
          <p:cNvGraphicFramePr>
            <a:graphicFrameLocks noChangeAspect="1"/>
          </p:cNvGraphicFramePr>
          <p:nvPr/>
        </p:nvGraphicFramePr>
        <p:xfrm>
          <a:off x="3429000" y="3886200"/>
          <a:ext cx="381000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7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0"/>
                        <a:ext cx="381000" cy="18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Rectangle 1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4" name="Object 14"/>
          <p:cNvGraphicFramePr>
            <a:graphicFrameLocks noChangeAspect="1"/>
          </p:cNvGraphicFramePr>
          <p:nvPr/>
        </p:nvGraphicFramePr>
        <p:xfrm>
          <a:off x="1828800" y="2819400"/>
          <a:ext cx="2057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8" name="Equation" r:id="rId8" imgW="1600200" imgH="774360" progId="Equation.3">
                  <p:embed/>
                </p:oleObj>
              </mc:Choice>
              <mc:Fallback>
                <p:oleObj name="Equation" r:id="rId8" imgW="1600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20574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/>
        </p:nvGraphicFramePr>
        <p:xfrm>
          <a:off x="3505200" y="6477000"/>
          <a:ext cx="3810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9" name="Equation" r:id="rId10" imgW="545760" imgH="279360" progId="Equation.3">
                  <p:embed/>
                </p:oleObj>
              </mc:Choice>
              <mc:Fallback>
                <p:oleObj name="Equation" r:id="rId10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477000"/>
                        <a:ext cx="3810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6" name="Object 22"/>
          <p:cNvGraphicFramePr>
            <a:graphicFrameLocks noChangeAspect="1"/>
          </p:cNvGraphicFramePr>
          <p:nvPr/>
        </p:nvGraphicFramePr>
        <p:xfrm>
          <a:off x="1676400" y="5105400"/>
          <a:ext cx="247015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60" name="Equation" r:id="rId12" imgW="1600200" imgH="736560" progId="Equation.3">
                  <p:embed/>
                </p:oleObj>
              </mc:Choice>
              <mc:Fallback>
                <p:oleObj name="Equation" r:id="rId12" imgW="1600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2470150" cy="115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Line 24"/>
          <p:cNvSpPr>
            <a:spLocks noChangeShapeType="1"/>
          </p:cNvSpPr>
          <p:nvPr/>
        </p:nvSpPr>
        <p:spPr bwMode="auto">
          <a:xfrm flipV="1">
            <a:off x="3733800" y="6019800"/>
            <a:ext cx="46038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Line 25"/>
          <p:cNvSpPr>
            <a:spLocks noChangeShapeType="1"/>
          </p:cNvSpPr>
          <p:nvPr/>
        </p:nvSpPr>
        <p:spPr bwMode="auto">
          <a:xfrm flipH="1" flipV="1">
            <a:off x="2438400" y="5943600"/>
            <a:ext cx="12954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Line 26"/>
          <p:cNvSpPr>
            <a:spLocks noChangeShapeType="1"/>
          </p:cNvSpPr>
          <p:nvPr/>
        </p:nvSpPr>
        <p:spPr bwMode="auto">
          <a:xfrm flipH="1" flipV="1">
            <a:off x="2362200" y="3505200"/>
            <a:ext cx="1219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Line 27"/>
          <p:cNvSpPr>
            <a:spLocks noChangeShapeType="1"/>
          </p:cNvSpPr>
          <p:nvPr/>
        </p:nvSpPr>
        <p:spPr bwMode="auto">
          <a:xfrm flipH="1" flipV="1">
            <a:off x="3505200" y="3505200"/>
            <a:ext cx="76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Find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Direction of Greatest Variability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: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00FF"/>
                </a:solidFill>
                <a:sym typeface="Wingdings" pitchFamily="2" charset="2"/>
              </a:rPr>
              <a:t>Raw Data</a:t>
            </a:r>
          </a:p>
          <a:p>
            <a:pPr eaLnBrk="1" hangingPunct="1">
              <a:lnSpc>
                <a:spcPct val="140000"/>
              </a:lnSpc>
            </a:pP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FF"/>
                </a:solidFill>
                <a:sym typeface="Wingdings" pitchFamily="2" charset="2"/>
              </a:rPr>
              <a:t>Projections</a:t>
            </a:r>
          </a:p>
          <a:p>
            <a:pPr eaLnBrk="1" hangingPunct="1">
              <a:lnSpc>
                <a:spcPct val="140000"/>
              </a:lnSpc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Direction</a:t>
            </a:r>
          </a:p>
          <a:p>
            <a:pPr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Vector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971800"/>
            <a:ext cx="1447800" cy="2590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891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different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vectors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Mean =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of Col. </a:t>
            </a: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rgbClr val="00FF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 Mean =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of Row 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Vec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</a:t>
            </a:r>
            <a:r>
              <a:rPr lang="en-US" u="sng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Important Difference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048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81600" y="3200400"/>
          <a:ext cx="37719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85" name="Equation" r:id="rId4" imgW="2971800" imgH="1333440" progId="Equation.3">
                  <p:embed/>
                </p:oleObj>
              </mc:Choice>
              <mc:Fallback>
                <p:oleObj name="Equation" r:id="rId4" imgW="29718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377190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3" name="Line 9"/>
          <p:cNvSpPr>
            <a:spLocks noChangeShapeType="1"/>
          </p:cNvSpPr>
          <p:nvPr/>
        </p:nvSpPr>
        <p:spPr bwMode="auto">
          <a:xfrm>
            <a:off x="6019800" y="34290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4" name="Line 10"/>
          <p:cNvSpPr>
            <a:spLocks noChangeShapeType="1"/>
          </p:cNvSpPr>
          <p:nvPr/>
        </p:nvSpPr>
        <p:spPr bwMode="auto">
          <a:xfrm>
            <a:off x="6019800" y="39624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5" name="Line 11"/>
          <p:cNvSpPr>
            <a:spLocks noChangeShapeType="1"/>
          </p:cNvSpPr>
          <p:nvPr/>
        </p:nvSpPr>
        <p:spPr bwMode="auto">
          <a:xfrm>
            <a:off x="6019800" y="45720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496" name="Rectangle 1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3" name="Object 12"/>
          <p:cNvGraphicFramePr>
            <a:graphicFrameLocks noChangeAspect="1"/>
          </p:cNvGraphicFramePr>
          <p:nvPr/>
        </p:nvGraphicFramePr>
        <p:xfrm>
          <a:off x="3429000" y="3886200"/>
          <a:ext cx="381000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86" name="Equation" r:id="rId6" imgW="571320" imgH="279360" progId="Equation.3">
                  <p:embed/>
                </p:oleObj>
              </mc:Choice>
              <mc:Fallback>
                <p:oleObj name="Equation" r:id="rId6" imgW="571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86200"/>
                        <a:ext cx="381000" cy="18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Rectangle 1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4" name="Object 14"/>
          <p:cNvGraphicFramePr>
            <a:graphicFrameLocks noChangeAspect="1"/>
          </p:cNvGraphicFramePr>
          <p:nvPr/>
        </p:nvGraphicFramePr>
        <p:xfrm>
          <a:off x="1828800" y="2819400"/>
          <a:ext cx="2057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87" name="Equation" r:id="rId8" imgW="1600200" imgH="774360" progId="Equation.3">
                  <p:embed/>
                </p:oleObj>
              </mc:Choice>
              <mc:Fallback>
                <p:oleObj name="Equation" r:id="rId8" imgW="160020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20574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/>
        </p:nvGraphicFramePr>
        <p:xfrm>
          <a:off x="3505200" y="6477000"/>
          <a:ext cx="3810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88" name="Equation" r:id="rId10" imgW="545760" imgH="279360" progId="Equation.3">
                  <p:embed/>
                </p:oleObj>
              </mc:Choice>
              <mc:Fallback>
                <p:oleObj name="Equation" r:id="rId10" imgW="545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477000"/>
                        <a:ext cx="3810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486" name="Object 22"/>
          <p:cNvGraphicFramePr>
            <a:graphicFrameLocks noChangeAspect="1"/>
          </p:cNvGraphicFramePr>
          <p:nvPr/>
        </p:nvGraphicFramePr>
        <p:xfrm>
          <a:off x="1676400" y="5105400"/>
          <a:ext cx="247015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89" name="Equation" r:id="rId12" imgW="1600200" imgH="736560" progId="Equation.3">
                  <p:embed/>
                </p:oleObj>
              </mc:Choice>
              <mc:Fallback>
                <p:oleObj name="Equation" r:id="rId12" imgW="1600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05400"/>
                        <a:ext cx="2470150" cy="115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Line 24"/>
          <p:cNvSpPr>
            <a:spLocks noChangeShapeType="1"/>
          </p:cNvSpPr>
          <p:nvPr/>
        </p:nvSpPr>
        <p:spPr bwMode="auto">
          <a:xfrm flipV="1">
            <a:off x="3733800" y="6019800"/>
            <a:ext cx="46038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1" name="Line 25"/>
          <p:cNvSpPr>
            <a:spLocks noChangeShapeType="1"/>
          </p:cNvSpPr>
          <p:nvPr/>
        </p:nvSpPr>
        <p:spPr bwMode="auto">
          <a:xfrm flipH="1" flipV="1">
            <a:off x="2438400" y="5943600"/>
            <a:ext cx="12954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2" name="Line 26"/>
          <p:cNvSpPr>
            <a:spLocks noChangeShapeType="1"/>
          </p:cNvSpPr>
          <p:nvPr/>
        </p:nvSpPr>
        <p:spPr bwMode="auto">
          <a:xfrm flipH="1" flipV="1">
            <a:off x="2362200" y="3505200"/>
            <a:ext cx="1219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03" name="Line 27"/>
          <p:cNvSpPr>
            <a:spLocks noChangeShapeType="1"/>
          </p:cNvSpPr>
          <p:nvPr/>
        </p:nvSpPr>
        <p:spPr bwMode="auto">
          <a:xfrm flipH="1" flipV="1">
            <a:off x="3505200" y="3505200"/>
            <a:ext cx="76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6248400" y="3200400"/>
            <a:ext cx="0" cy="1676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7162800" y="3200400"/>
            <a:ext cx="0" cy="1676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7924800" y="3200400"/>
            <a:ext cx="0" cy="16764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33400" y="838200"/>
                <a:ext cx="8153400" cy="57912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PCA, based on SVD of Primal Data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̆"/>
                              <m:ctrlP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𝑃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Notes:</a:t>
                </a:r>
              </a:p>
              <a:p>
                <a:pPr eaLnBrk="1" hangingPunct="1">
                  <a:buFont typeface="Courier New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Don’t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Use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Normalization</a:t>
                </a:r>
              </a:p>
            </p:txBody>
          </p:sp>
        </mc:Choice>
        <mc:Fallback xmlns="">
          <p:sp>
            <p:nvSpPr>
              <p:cNvPr id="215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33400" y="838200"/>
                <a:ext cx="8153400" cy="5791200"/>
              </a:xfrm>
              <a:blipFill rotWithShape="1">
                <a:blip r:embed="rId3"/>
                <a:stretch>
                  <a:fillRect l="-1945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33400" y="838200"/>
                <a:ext cx="8153400" cy="57912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PCA, based on SVD of Primal Data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̆"/>
                              <m:ctrlP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𝑃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Notes:</a:t>
                </a:r>
              </a:p>
              <a:p>
                <a:pPr eaLnBrk="1" hangingPunct="1">
                  <a:buFont typeface="Courier New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Don’t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Use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Normalization</a:t>
                </a:r>
              </a:p>
              <a:p>
                <a:pPr eaLnBrk="1" hangingPunct="1">
                  <a:buFont typeface="Courier New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Hence Use Different Notation</a:t>
                </a:r>
              </a:p>
            </p:txBody>
          </p:sp>
        </mc:Choice>
        <mc:Fallback xmlns="">
          <p:sp>
            <p:nvSpPr>
              <p:cNvPr id="215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33400" y="838200"/>
                <a:ext cx="8153400" cy="5791200"/>
              </a:xfrm>
              <a:blipFill rotWithShape="1">
                <a:blip r:embed="rId3"/>
                <a:stretch>
                  <a:fillRect l="-1945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657600" y="1676400"/>
            <a:ext cx="2362200" cy="3657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1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33400" y="838200"/>
                <a:ext cx="8153400" cy="57912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PCA, based on SVD of Primal Data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̆"/>
                              <m:ctrlP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𝑃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Dual PCA, based on SVD of Dual Data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̆"/>
                                      <m:ctrlPr>
                                        <a:rPr lang="en-US" sz="36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  <m: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15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33400" y="838200"/>
                <a:ext cx="8153400" cy="5791200"/>
              </a:xfrm>
              <a:blipFill rotWithShape="1">
                <a:blip r:embed="rId3"/>
                <a:stretch>
                  <a:fillRect l="-1945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33400" y="838200"/>
                <a:ext cx="8153400" cy="57912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 PCA, based on SVD of Primal Data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̆"/>
                              <m:ctrlP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𝑃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Dual PCA, based on SVD of Dual Data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̆"/>
                                      <m:ctrlPr>
                                        <a:rPr lang="en-US" sz="36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  <m:r>
                                <a:rPr lang="en-US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sz="1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similar, except:</a:t>
                </a:r>
              </a:p>
              <a:p>
                <a:pPr eaLnBrk="1" hangingPunct="1"/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centerings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/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row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–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column interpretation</a:t>
                </a:r>
              </a:p>
            </p:txBody>
          </p:sp>
        </mc:Choice>
        <mc:Fallback xmlns="">
          <p:sp>
            <p:nvSpPr>
              <p:cNvPr id="215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33400" y="838200"/>
                <a:ext cx="8153400" cy="5791200"/>
              </a:xfrm>
              <a:blipFill rotWithShape="1">
                <a:blip r:embed="rId3"/>
                <a:stretch>
                  <a:fillRect l="-2319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1" name="Rectangle 1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Sums of Curves, (Primal Space):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* Constant Shift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* Linear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* Quadratic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Cubic</a:t>
            </a:r>
          </a:p>
          <a:p>
            <a:pPr eaLnBrk="1" hangingPunct="1"/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i.i.d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Gaussian, Mean 0)</a:t>
            </a:r>
          </a:p>
        </p:txBody>
      </p:sp>
      <p:sp>
        <p:nvSpPr>
          <p:cNvPr id="208900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1" name="Object 4"/>
          <p:cNvGraphicFramePr>
            <a:graphicFrameLocks noChangeAspect="1"/>
          </p:cNvGraphicFramePr>
          <p:nvPr/>
        </p:nvGraphicFramePr>
        <p:xfrm>
          <a:off x="1295400" y="2362200"/>
          <a:ext cx="7620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74" name="Equation" r:id="rId4" imgW="571320" imgH="330120" progId="Equation.3">
                  <p:embed/>
                </p:oleObj>
              </mc:Choice>
              <mc:Fallback>
                <p:oleObj name="Equation" r:id="rId4" imgW="571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7620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3" name="Object 6"/>
          <p:cNvGraphicFramePr>
            <a:graphicFrameLocks noChangeAspect="1"/>
          </p:cNvGraphicFramePr>
          <p:nvPr/>
        </p:nvGraphicFramePr>
        <p:xfrm>
          <a:off x="1600200" y="2971800"/>
          <a:ext cx="2746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75" name="Equation" r:id="rId6" imgW="190440" imgH="266400" progId="Equation.3">
                  <p:embed/>
                </p:oleObj>
              </mc:Choice>
              <mc:Fallback>
                <p:oleObj name="Equation" r:id="rId6" imgW="190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2746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4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5" name="Object 8"/>
          <p:cNvGraphicFramePr>
            <a:graphicFrameLocks noChangeAspect="1"/>
          </p:cNvGraphicFramePr>
          <p:nvPr/>
        </p:nvGraphicFramePr>
        <p:xfrm>
          <a:off x="1371600" y="3505200"/>
          <a:ext cx="5651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76" name="Equation" r:id="rId8" imgW="406080" imgH="330120" progId="Equation.3">
                  <p:embed/>
                </p:oleObj>
              </mc:Choice>
              <mc:Fallback>
                <p:oleObj name="Equation" r:id="rId8" imgW="4060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5651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1524000" y="2209800"/>
            <a:ext cx="3581400" cy="3733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Sums of Curves, (Primal Space):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* Constant Shift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* Linear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* Quadratic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Cubic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hosen as Orthonormal Basis)</a:t>
            </a:r>
          </a:p>
        </p:txBody>
      </p:sp>
      <p:sp>
        <p:nvSpPr>
          <p:cNvPr id="208900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1" name="Object 4"/>
          <p:cNvGraphicFramePr>
            <a:graphicFrameLocks noChangeAspect="1"/>
          </p:cNvGraphicFramePr>
          <p:nvPr/>
        </p:nvGraphicFramePr>
        <p:xfrm>
          <a:off x="1295400" y="2362200"/>
          <a:ext cx="7620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3" name="Equation" r:id="rId4" imgW="571320" imgH="330120" progId="Equation.3">
                  <p:embed/>
                </p:oleObj>
              </mc:Choice>
              <mc:Fallback>
                <p:oleObj name="Equation" r:id="rId4" imgW="571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7620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3" name="Object 6"/>
          <p:cNvGraphicFramePr>
            <a:graphicFrameLocks noChangeAspect="1"/>
          </p:cNvGraphicFramePr>
          <p:nvPr/>
        </p:nvGraphicFramePr>
        <p:xfrm>
          <a:off x="1600200" y="2971800"/>
          <a:ext cx="2746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4" name="Equation" r:id="rId6" imgW="190440" imgH="266400" progId="Equation.3">
                  <p:embed/>
                </p:oleObj>
              </mc:Choice>
              <mc:Fallback>
                <p:oleObj name="Equation" r:id="rId6" imgW="190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2746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4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5" name="Object 8"/>
          <p:cNvGraphicFramePr>
            <a:graphicFrameLocks noChangeAspect="1"/>
          </p:cNvGraphicFramePr>
          <p:nvPr/>
        </p:nvGraphicFramePr>
        <p:xfrm>
          <a:off x="1371600" y="3505200"/>
          <a:ext cx="5651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305" name="Equation" r:id="rId8" imgW="406080" imgH="330120" progId="Equation.3">
                  <p:embed/>
                </p:oleObj>
              </mc:Choice>
              <mc:Fallback>
                <p:oleObj name="Equation" r:id="rId8" imgW="4060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5651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3657600" y="2819400"/>
            <a:ext cx="2133600" cy="1981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38600" y="3962400"/>
            <a:ext cx="1752600" cy="838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429000" y="4419600"/>
            <a:ext cx="2362200" cy="381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29000" y="3325814"/>
            <a:ext cx="2362200" cy="1436686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0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1430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Random Sums of Curves, (Primal Space):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* Constant Shift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* Linear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* Quadratic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Cubic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hosen as Orthonormal Basis)</a:t>
            </a:r>
          </a:p>
          <a:p>
            <a:pPr algn="ctr" eaLnBrk="1" hangingPunct="1">
              <a:buFontTx/>
              <a:buNone/>
            </a:pP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Coefficients Give Different Magnitudes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(So PCA Gives These, Not Linear Combo)</a:t>
            </a:r>
          </a:p>
        </p:txBody>
      </p:sp>
      <p:sp>
        <p:nvSpPr>
          <p:cNvPr id="208900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1" name="Object 4"/>
          <p:cNvGraphicFramePr>
            <a:graphicFrameLocks noChangeAspect="1"/>
          </p:cNvGraphicFramePr>
          <p:nvPr/>
        </p:nvGraphicFramePr>
        <p:xfrm>
          <a:off x="1295400" y="2362200"/>
          <a:ext cx="7620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26" name="Equation" r:id="rId4" imgW="571320" imgH="330120" progId="Equation.3">
                  <p:embed/>
                </p:oleObj>
              </mc:Choice>
              <mc:Fallback>
                <p:oleObj name="Equation" r:id="rId4" imgW="571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7620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3" name="Object 6"/>
          <p:cNvGraphicFramePr>
            <a:graphicFrameLocks noChangeAspect="1"/>
          </p:cNvGraphicFramePr>
          <p:nvPr/>
        </p:nvGraphicFramePr>
        <p:xfrm>
          <a:off x="1600200" y="2971800"/>
          <a:ext cx="2746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27" name="Equation" r:id="rId6" imgW="190440" imgH="266400" progId="Equation.3">
                  <p:embed/>
                </p:oleObj>
              </mc:Choice>
              <mc:Fallback>
                <p:oleObj name="Equation" r:id="rId6" imgW="190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2746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4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5" name="Object 8"/>
          <p:cNvGraphicFramePr>
            <a:graphicFrameLocks noChangeAspect="1"/>
          </p:cNvGraphicFramePr>
          <p:nvPr/>
        </p:nvGraphicFramePr>
        <p:xfrm>
          <a:off x="1371600" y="3505200"/>
          <a:ext cx="5651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328" name="Equation" r:id="rId8" imgW="406080" imgH="330120" progId="Equation.3">
                  <p:embed/>
                </p:oleObj>
              </mc:Choice>
              <mc:Fallback>
                <p:oleObj name="Equation" r:id="rId8" imgW="4060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5651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685800" y="2286000"/>
            <a:ext cx="914400" cy="2286000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3" idx="1"/>
          </p:cNvCxnSpPr>
          <p:nvPr/>
        </p:nvCxnSpPr>
        <p:spPr>
          <a:xfrm flipH="1" flipV="1">
            <a:off x="685800" y="3429000"/>
            <a:ext cx="1676400" cy="2286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89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143000"/>
                <a:ext cx="81534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 1:</a:t>
                </a:r>
              </a:p>
              <a:p>
                <a:pPr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 Sums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Curves, (Primal Space):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* Constant Shift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* Linear 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* Quadratic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Cubic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hosen as Orthonormal Basis)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Plus (Small)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Gaussian Noise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8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143000"/>
                <a:ext cx="8153400" cy="5257800"/>
              </a:xfrm>
              <a:blipFill rotWithShape="1">
                <a:blip r:embed="rId4"/>
                <a:stretch>
                  <a:fillRect l="-2319" t="-1508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8900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1" name="Object 4"/>
          <p:cNvGraphicFramePr>
            <a:graphicFrameLocks noChangeAspect="1"/>
          </p:cNvGraphicFramePr>
          <p:nvPr/>
        </p:nvGraphicFramePr>
        <p:xfrm>
          <a:off x="1295400" y="2362200"/>
          <a:ext cx="7620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51" name="Equation" r:id="rId5" imgW="571320" imgH="330120" progId="Equation.3">
                  <p:embed/>
                </p:oleObj>
              </mc:Choice>
              <mc:Fallback>
                <p:oleObj name="Equation" r:id="rId5" imgW="571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7620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3" name="Object 6"/>
          <p:cNvGraphicFramePr>
            <a:graphicFrameLocks noChangeAspect="1"/>
          </p:cNvGraphicFramePr>
          <p:nvPr/>
        </p:nvGraphicFramePr>
        <p:xfrm>
          <a:off x="1600200" y="2971800"/>
          <a:ext cx="2746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52" name="Equation" r:id="rId7" imgW="190440" imgH="266400" progId="Equation.3">
                  <p:embed/>
                </p:oleObj>
              </mc:Choice>
              <mc:Fallback>
                <p:oleObj name="Equation" r:id="rId7" imgW="190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2746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4" name="Rectangle 9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08905" name="Object 8"/>
          <p:cNvGraphicFramePr>
            <a:graphicFrameLocks noChangeAspect="1"/>
          </p:cNvGraphicFramePr>
          <p:nvPr/>
        </p:nvGraphicFramePr>
        <p:xfrm>
          <a:off x="1371600" y="3505200"/>
          <a:ext cx="5651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53" name="Equation" r:id="rId9" imgW="406080" imgH="330120" progId="Equation.3">
                  <p:embed/>
                </p:oleObj>
              </mc:Choice>
              <mc:Fallback>
                <p:oleObj name="Equation" r:id="rId9" imgW="4060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5651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1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06587"/>
            <a:ext cx="7010400" cy="4951413"/>
          </a:xfr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(Smooth +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Gaussian)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600200" y="3048000"/>
            <a:ext cx="2057400" cy="762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0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Now since      is an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O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rthonormal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B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asis Matrix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,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                                and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So the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otation                    Gives a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istribution of the (Unit) Energy of      Over the        </a:t>
            </a:r>
            <a:r>
              <a:rPr lang="en-US" sz="3200" i="1" dirty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igen-Directions</a:t>
            </a:r>
            <a:endParaRPr lang="en-US" sz="3200" dirty="0" smtClean="0">
              <a:solidFill>
                <a:srgbClr val="000000"/>
              </a:solidFill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And                                      is </a:t>
            </a:r>
            <a:r>
              <a:rPr lang="en-US" sz="3200" dirty="0" err="1">
                <a:solidFill>
                  <a:srgbClr val="000000"/>
                </a:solidFill>
                <a:sym typeface="Wingdings" pitchFamily="2" charset="2"/>
              </a:rPr>
              <a:t>M</a:t>
            </a:r>
            <a:r>
              <a:rPr lang="en-US" sz="3200" dirty="0" err="1" smtClean="0">
                <a:solidFill>
                  <a:srgbClr val="000000"/>
                </a:solidFill>
                <a:sym typeface="Wingdings" pitchFamily="2" charset="2"/>
              </a:rPr>
              <a:t>ax’d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(Over     ), by Putting all Energy in the “Largest </a:t>
            </a: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irection”,  i.e.           ,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here   “Eigenvalues are Ordered”,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0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1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2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/>
        </p:nvGraphicFramePr>
        <p:xfrm>
          <a:off x="3200400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3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745069"/>
              </p:ext>
            </p:extLst>
          </p:nvPr>
        </p:nvGraphicFramePr>
        <p:xfrm>
          <a:off x="1752600" y="3741737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4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41737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564846"/>
              </p:ext>
            </p:extLst>
          </p:nvPr>
        </p:nvGraphicFramePr>
        <p:xfrm>
          <a:off x="7239000" y="31781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5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781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8" name="Object 26"/>
          <p:cNvGraphicFramePr>
            <a:graphicFrameLocks noChangeAspect="1"/>
          </p:cNvGraphicFramePr>
          <p:nvPr/>
        </p:nvGraphicFramePr>
        <p:xfrm>
          <a:off x="1295400" y="4267200"/>
          <a:ext cx="3962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6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9624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09" name="Object 28"/>
          <p:cNvGraphicFramePr>
            <a:graphicFrameLocks noChangeAspect="1"/>
          </p:cNvGraphicFramePr>
          <p:nvPr/>
        </p:nvGraphicFramePr>
        <p:xfrm>
          <a:off x="8153400" y="4343400"/>
          <a:ext cx="323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7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343400"/>
                        <a:ext cx="3238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0" name="Object 30"/>
          <p:cNvGraphicFramePr>
            <a:graphicFrameLocks noChangeAspect="1"/>
          </p:cNvGraphicFramePr>
          <p:nvPr/>
        </p:nvGraphicFramePr>
        <p:xfrm>
          <a:off x="3657600" y="5562600"/>
          <a:ext cx="99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8" name="Equation" r:id="rId19" imgW="736280" imgH="406224" progId="Equation.3">
                  <p:embed/>
                </p:oleObj>
              </mc:Choice>
              <mc:Fallback>
                <p:oleObj name="Equation" r:id="rId19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62600"/>
                        <a:ext cx="9906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561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439665"/>
              </p:ext>
            </p:extLst>
          </p:nvPr>
        </p:nvGraphicFramePr>
        <p:xfrm>
          <a:off x="6781800" y="6172200"/>
          <a:ext cx="2286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9" name="Equation" r:id="rId21" imgW="2032000" imgH="381000" progId="Equation.3">
                  <p:embed/>
                </p:oleObj>
              </mc:Choice>
              <mc:Fallback>
                <p:oleObj name="Equation" r:id="rId21" imgW="2032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172200"/>
                        <a:ext cx="2286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10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Dual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(Much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Rougher)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4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06587"/>
            <a:ext cx="7010400" cy="4951413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600200" y="5410200"/>
            <a:ext cx="2209800" cy="228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Matrix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Wire)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Mesh Plot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4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06587"/>
            <a:ext cx="7010400" cy="4951413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209800" y="2057400"/>
            <a:ext cx="40386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06587"/>
            <a:ext cx="7010400" cy="4951413"/>
          </a:xfr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Matrix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Wire)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Mesh Plot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Heights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600200" y="3325813"/>
            <a:ext cx="4800600" cy="32273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3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06587"/>
            <a:ext cx="7010400" cy="4951413"/>
          </a:xfr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Matrix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 Image,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Height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Coding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52600" y="3429000"/>
            <a:ext cx="4648200" cy="1828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06587"/>
            <a:ext cx="7010400" cy="4951413"/>
          </a:xfrm>
          <a:noFill/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Matrix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Better???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057400" y="4343400"/>
            <a:ext cx="4343400" cy="914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057400" y="3429000"/>
            <a:ext cx="4114800" cy="914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6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Curves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as Data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789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2438400" y="1600200"/>
            <a:ext cx="2362200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2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endParaRPr lang="en-US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is Negligible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789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4038600" y="1295400"/>
            <a:ext cx="1752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5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See 4 Strong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Components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(Differing Order)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789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2971800" y="1828800"/>
            <a:ext cx="4953000" cy="2286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7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Signal Beyond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Dimensions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Small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789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2667000" y="1981200"/>
            <a:ext cx="5638800" cy="3276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05668" y="5257800"/>
            <a:ext cx="4152332" cy="838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3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- Dual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14400"/>
            <a:ext cx="8153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1: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Primal PCA</a:t>
            </a: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Polynomials: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Constant Shift?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Linear?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Quadratic????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(Lot’s of Noise)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789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82" r="6316" b="9813"/>
          <a:stretch>
            <a:fillRect/>
          </a:stretch>
        </p:blipFill>
        <p:spPr>
          <a:xfrm>
            <a:off x="4330700" y="1009650"/>
            <a:ext cx="4316413" cy="5792788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3429000" y="2819400"/>
            <a:ext cx="1295400" cy="685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4800600"/>
            <a:ext cx="990600" cy="152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33600" y="3810000"/>
            <a:ext cx="2438400" cy="381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1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6212</TotalTime>
  <Words>3469</Words>
  <Application>Microsoft Office PowerPoint</Application>
  <PresentationFormat>On-screen Show (4:3)</PresentationFormat>
  <Paragraphs>1230</Paragraphs>
  <Slides>144</Slides>
  <Notes>144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50" baseType="lpstr">
      <vt:lpstr>1_Default Design</vt:lpstr>
      <vt:lpstr>Default Design</vt:lpstr>
      <vt:lpstr>5_Default Design</vt:lpstr>
      <vt:lpstr>4_Default Design</vt:lpstr>
      <vt:lpstr>2_Default Design</vt:lpstr>
      <vt:lpstr>Equation</vt:lpstr>
      <vt:lpstr>Statistics – O. R. 891 Object Oriented Data Analysis</vt:lpstr>
      <vt:lpstr>Participant Presentations</vt:lpstr>
      <vt:lpstr>Participant Presentations</vt:lpstr>
      <vt:lpstr>Guest Lectures</vt:lpstr>
      <vt:lpstr>Guest Lectures</vt:lpstr>
      <vt:lpstr>Review of Linear Algebra  (Cont.)</vt:lpstr>
      <vt:lpstr>Review of Multivar. Prob. (Cont.)</vt:lpstr>
      <vt:lpstr>PCA as an Optimization Problem</vt:lpstr>
      <vt:lpstr>PCA as Optimization (Cont.)</vt:lpstr>
      <vt:lpstr>Connect Math to Graphics (Cont.)</vt:lpstr>
      <vt:lpstr>Connect Math to Graphics (Cont.)</vt:lpstr>
      <vt:lpstr>PCA Redist’n of Energy (Cont.)</vt:lpstr>
      <vt:lpstr>PCA Data Represent’n (Cont.)</vt:lpstr>
      <vt:lpstr>PCA Data Represent’n (Cont.)</vt:lpstr>
      <vt:lpstr>PCA Data Represent’n (Cont.)</vt:lpstr>
      <vt:lpstr>PCA Simulation</vt:lpstr>
      <vt:lpstr>PCA Simulation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PCA &amp; Graphical Displays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Alternate PCA Computation</vt:lpstr>
      <vt:lpstr>Functional Data Analysis</vt:lpstr>
      <vt:lpstr>Functional Data Analysis</vt:lpstr>
      <vt:lpstr>Functional Data Analysis</vt:lpstr>
      <vt:lpstr>Mortality Time Series</vt:lpstr>
      <vt:lpstr>Mortality Time Series</vt:lpstr>
      <vt:lpstr>Mortality Time Series</vt:lpstr>
      <vt:lpstr>Mortality Time Series</vt:lpstr>
      <vt:lpstr>Mortality Time Series</vt:lpstr>
      <vt:lpstr>Demography Data</vt:lpstr>
      <vt:lpstr>Primal / Dual PCA</vt:lpstr>
      <vt:lpstr>Primal / Dual PCA</vt:lpstr>
      <vt:lpstr>Primal / Dual PCA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Demography Data</vt:lpstr>
      <vt:lpstr>Primal / Dual PCA</vt:lpstr>
      <vt:lpstr>Primal / Dual PCA</vt:lpstr>
      <vt:lpstr>Primal / Dual PCA</vt:lpstr>
      <vt:lpstr>Primal / Dual PCA</vt:lpstr>
      <vt:lpstr>Alternate PCA Computation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  <vt:lpstr>Primal - Dual PCA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Lenovo User</cp:lastModifiedBy>
  <cp:revision>381</cp:revision>
  <dcterms:created xsi:type="dcterms:W3CDTF">2001-06-08T01:38:43Z</dcterms:created>
  <dcterms:modified xsi:type="dcterms:W3CDTF">2012-10-02T18:26:30Z</dcterms:modified>
</cp:coreProperties>
</file>