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63" r:id="rId3"/>
    <p:sldMasterId id="2147483776" r:id="rId4"/>
  </p:sldMasterIdLst>
  <p:notesMasterIdLst>
    <p:notesMasterId r:id="rId129"/>
  </p:notesMasterIdLst>
  <p:sldIdLst>
    <p:sldId id="262" r:id="rId5"/>
    <p:sldId id="714" r:id="rId6"/>
    <p:sldId id="2330" r:id="rId7"/>
    <p:sldId id="2324" r:id="rId8"/>
    <p:sldId id="2336" r:id="rId9"/>
    <p:sldId id="2339" r:id="rId10"/>
    <p:sldId id="2342" r:id="rId11"/>
    <p:sldId id="2250" r:id="rId12"/>
    <p:sldId id="1510" r:id="rId13"/>
    <p:sldId id="1512" r:id="rId14"/>
    <p:sldId id="3866" r:id="rId15"/>
    <p:sldId id="3867" r:id="rId16"/>
    <p:sldId id="3868" r:id="rId17"/>
    <p:sldId id="3762" r:id="rId18"/>
    <p:sldId id="3763" r:id="rId19"/>
    <p:sldId id="3764" r:id="rId20"/>
    <p:sldId id="3861" r:id="rId21"/>
    <p:sldId id="3862" r:id="rId22"/>
    <p:sldId id="3863" r:id="rId23"/>
    <p:sldId id="3864" r:id="rId24"/>
    <p:sldId id="3865" r:id="rId25"/>
    <p:sldId id="3693" r:id="rId26"/>
    <p:sldId id="3694" r:id="rId27"/>
    <p:sldId id="3991" r:id="rId28"/>
    <p:sldId id="3992" r:id="rId29"/>
    <p:sldId id="3993" r:id="rId30"/>
    <p:sldId id="3994" r:id="rId31"/>
    <p:sldId id="4242" r:id="rId32"/>
    <p:sldId id="3999" r:id="rId33"/>
    <p:sldId id="1320" r:id="rId34"/>
    <p:sldId id="1321" r:id="rId35"/>
    <p:sldId id="1322" r:id="rId36"/>
    <p:sldId id="1323" r:id="rId37"/>
    <p:sldId id="1324" r:id="rId38"/>
    <p:sldId id="1325" r:id="rId39"/>
    <p:sldId id="1326" r:id="rId40"/>
    <p:sldId id="1327" r:id="rId41"/>
    <p:sldId id="1328" r:id="rId42"/>
    <p:sldId id="1329" r:id="rId43"/>
    <p:sldId id="1330" r:id="rId44"/>
    <p:sldId id="4243" r:id="rId45"/>
    <p:sldId id="1332" r:id="rId46"/>
    <p:sldId id="1754" r:id="rId47"/>
    <p:sldId id="1708" r:id="rId48"/>
    <p:sldId id="1709" r:id="rId49"/>
    <p:sldId id="1710" r:id="rId50"/>
    <p:sldId id="3686" r:id="rId51"/>
    <p:sldId id="3688" r:id="rId52"/>
    <p:sldId id="3690" r:id="rId53"/>
    <p:sldId id="3691" r:id="rId54"/>
    <p:sldId id="4245" r:id="rId55"/>
    <p:sldId id="4246" r:id="rId56"/>
    <p:sldId id="1051" r:id="rId57"/>
    <p:sldId id="1052" r:id="rId58"/>
    <p:sldId id="1028" r:id="rId59"/>
    <p:sldId id="876" r:id="rId60"/>
    <p:sldId id="877" r:id="rId61"/>
    <p:sldId id="878" r:id="rId62"/>
    <p:sldId id="879" r:id="rId63"/>
    <p:sldId id="4247" r:id="rId64"/>
    <p:sldId id="4248" r:id="rId65"/>
    <p:sldId id="4249" r:id="rId66"/>
    <p:sldId id="4250" r:id="rId67"/>
    <p:sldId id="4251" r:id="rId68"/>
    <p:sldId id="4252" r:id="rId69"/>
    <p:sldId id="1539" r:id="rId70"/>
    <p:sldId id="1540" r:id="rId71"/>
    <p:sldId id="3760" r:id="rId72"/>
    <p:sldId id="1542" r:id="rId73"/>
    <p:sldId id="1543" r:id="rId74"/>
    <p:sldId id="1544" r:id="rId75"/>
    <p:sldId id="1545" r:id="rId76"/>
    <p:sldId id="1546" r:id="rId77"/>
    <p:sldId id="1547" r:id="rId78"/>
    <p:sldId id="1548" r:id="rId79"/>
    <p:sldId id="1549" r:id="rId80"/>
    <p:sldId id="3761" r:id="rId81"/>
    <p:sldId id="1551" r:id="rId82"/>
    <p:sldId id="1552" r:id="rId83"/>
    <p:sldId id="1553" r:id="rId84"/>
    <p:sldId id="1554" r:id="rId85"/>
    <p:sldId id="1555" r:id="rId86"/>
    <p:sldId id="1513" r:id="rId87"/>
    <p:sldId id="1514" r:id="rId88"/>
    <p:sldId id="1515" r:id="rId89"/>
    <p:sldId id="1516" r:id="rId90"/>
    <p:sldId id="1517" r:id="rId91"/>
    <p:sldId id="1538" r:id="rId92"/>
    <p:sldId id="4253" r:id="rId93"/>
    <p:sldId id="1518" r:id="rId94"/>
    <p:sldId id="1519" r:id="rId95"/>
    <p:sldId id="1520" r:id="rId96"/>
    <p:sldId id="1521" r:id="rId97"/>
    <p:sldId id="1522" r:id="rId98"/>
    <p:sldId id="1523" r:id="rId99"/>
    <p:sldId id="1524" r:id="rId100"/>
    <p:sldId id="1525" r:id="rId101"/>
    <p:sldId id="1526" r:id="rId102"/>
    <p:sldId id="1527" r:id="rId103"/>
    <p:sldId id="1528" r:id="rId104"/>
    <p:sldId id="1529" r:id="rId105"/>
    <p:sldId id="1530" r:id="rId106"/>
    <p:sldId id="1531" r:id="rId107"/>
    <p:sldId id="1532" r:id="rId108"/>
    <p:sldId id="1533" r:id="rId109"/>
    <p:sldId id="1534" r:id="rId110"/>
    <p:sldId id="1535" r:id="rId111"/>
    <p:sldId id="1536" r:id="rId112"/>
    <p:sldId id="1537" r:id="rId113"/>
    <p:sldId id="1341" r:id="rId114"/>
    <p:sldId id="1342" r:id="rId115"/>
    <p:sldId id="1343" r:id="rId116"/>
    <p:sldId id="1344" r:id="rId117"/>
    <p:sldId id="1345" r:id="rId118"/>
    <p:sldId id="1346" r:id="rId119"/>
    <p:sldId id="1347" r:id="rId120"/>
    <p:sldId id="1348" r:id="rId121"/>
    <p:sldId id="1349" r:id="rId122"/>
    <p:sldId id="1350" r:id="rId123"/>
    <p:sldId id="1351" r:id="rId124"/>
    <p:sldId id="1352" r:id="rId125"/>
    <p:sldId id="1353" r:id="rId126"/>
    <p:sldId id="1354" r:id="rId127"/>
    <p:sldId id="3860" r:id="rId1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1FF"/>
    <a:srgbClr val="99FF99"/>
    <a:srgbClr val="0000FF"/>
    <a:srgbClr val="D357FF"/>
    <a:srgbClr val="FFB279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12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presProps" Target="pres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theme" Target="theme/them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77B5-AF62-47F7-8FE2-823B91EDF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31195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6E824A-A4C1-4227-89AD-97B262F72E0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80229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254489-CC4C-4429-8A54-B45466945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82783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23D87-8465-4D8E-B488-DA8F823A4D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42311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54AA3-A99E-4536-99AF-0B17359AFE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28044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A27F3E-F2E3-4C62-9721-94BD3CB445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23190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A76FF-C381-4D35-A0D1-3A244D486E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719295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52706-6E80-4B41-B85E-A23CC1FB15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607105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853508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6D7AA-9D74-4C36-9EDA-9F71EC8F3FB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7511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89D91-AB83-4B28-9E0C-B07EB84A90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7612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9C6A3-B8A6-49D5-ABEA-4D9824E50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72964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F6151-7541-4BD0-8A4C-3A7E10BF4B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2498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74B86-CA49-4AAF-9044-F721F1874D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2165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6210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7565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9596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4016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9560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69303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76669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92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38E7B-8648-42D9-9B04-6491709DBF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6777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1749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5077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5300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8853C-3257-402A-9199-66ACF0E12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47472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82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1B698-7A99-45E3-ACA3-32FB4155D5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68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CDF568-8C9A-49BD-9F85-047E3650E3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2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DE1E2F-BDE5-4541-AEDD-EA7FEE2239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771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BC838-5AF8-42B6-99F8-BFF89DDCC3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69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BC838-5AF8-42B6-99F8-BFF89DDCC3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88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CE9CF-12B8-47B8-B0C9-B263C34DE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061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CE9CF-12B8-47B8-B0C9-B263C34DE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0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5C80F7-5C9A-4A98-8A48-00E1DA8375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258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CE9CF-12B8-47B8-B0C9-B263C34DE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89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1B698-7A99-45E3-ACA3-32FB4155D5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86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1B698-7A99-45E3-ACA3-32FB4155D5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056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60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623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91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627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162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19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123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BCC0C-90B7-45BE-9DDB-EE0ACD9B6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812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075C3C-5BD9-462D-A30F-5F5A537669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53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075C3C-5BD9-462D-A30F-5F5A537669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28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DWD1figEBig.ps</a:t>
            </a:r>
          </a:p>
        </p:txBody>
      </p:sp>
    </p:spTree>
    <p:extLst>
      <p:ext uri="{BB962C8B-B14F-4D97-AF65-F5344CB8AC3E}">
        <p14:creationId xmlns:p14="http://schemas.microsoft.com/office/powerpoint/2010/main" val="3092888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D4319E-7495-4C48-AAE2-12A425A529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89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DWD1figFBig.ps</a:t>
            </a:r>
          </a:p>
        </p:txBody>
      </p:sp>
    </p:spTree>
    <p:extLst>
      <p:ext uri="{BB962C8B-B14F-4D97-AF65-F5344CB8AC3E}">
        <p14:creationId xmlns:p14="http://schemas.microsoft.com/office/powerpoint/2010/main" val="33674568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E56A5-4AB4-4482-B9CA-0A0AFE1274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43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3515327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D498EC-CC1F-4223-A8CD-A8D72ACA3B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477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DWD1figHBig.ps</a:t>
            </a:r>
          </a:p>
        </p:txBody>
      </p:sp>
    </p:spTree>
    <p:extLst>
      <p:ext uri="{BB962C8B-B14F-4D97-AF65-F5344CB8AC3E}">
        <p14:creationId xmlns:p14="http://schemas.microsoft.com/office/powerpoint/2010/main" val="338743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045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38521-8F48-4424-9580-0F3903042B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06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AD4E2A-04F2-4CF4-8F17-5749630519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41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4F98C-3FA8-451C-B1EB-F35F95CBB7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96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781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2986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1D790-6F93-43CC-A776-C108104175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E1D1A-C75C-494E-A8D7-099C04D6CF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942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1455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621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341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416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92842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20909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5885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84824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38334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702A7-0BC8-4BC1-95E7-BE65149B4B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3105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E46A4-1729-470C-AB65-D4E42E9D6A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7037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297877-9C67-4CE4-ACFE-451829A430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7210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B3D4F9-9424-4583-ACCD-608C2346E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0818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24D153-D32F-406B-A69D-4646A57630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20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44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2739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FDB37-7609-4F1F-954C-A617889EFD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7364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61E4A-339C-4E13-A8C5-489901B40D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9810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DA907-9ADD-40EC-92F9-C37BC433E6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6481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8588C-D755-4436-B967-C260D45190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28086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8D340-CB2F-46D5-8780-2840C5FD47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3196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4936C-9A94-4286-B9CB-1B40EA0F82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39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D45EA-7E5D-4D59-8071-701765F35C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2056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3D974-8C72-48A9-B0D8-22E872185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9552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F5EAB-8533-4166-9173-28AF6A76D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59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362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B796C-487B-4265-B3EE-4BF05FCEB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4723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63151-F544-40BB-AD45-1D0151ACC5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99649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EC626-1ACC-416B-9819-3E3BBA3116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2168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2DD81-7494-4F93-8DA5-51D485209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05594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7480B-451F-4986-BDF0-BC1AD24F3A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83354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09376-2139-464B-AF76-6C67225252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76148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3ECE7-CB3F-4832-B97B-1F04C758F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5629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F8BEA7-7BA3-45DF-8926-541D2D6AC9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23476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BA130-8188-4C5D-BD8A-512A71AE09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66065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FB2B3-B1C0-4865-A43F-C9EA7290E8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56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67F-7DB5-4E93-8C07-A02FDEEBC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861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AA047-D2F4-41F2-9AB7-6C63B719F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8988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E99A9-4B77-4FBE-A03E-5EA5480739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65607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2C82B-61F1-4EB0-9359-AA53771D03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21725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456D3E-64FD-4CE3-AD47-065E3318B3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76941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517990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443729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719417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61C3557-D25E-47FB-9F02-19F33A230864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776054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4015-ACD1-4BB6-829C-2C7668ABE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13590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4015-ACD1-4BB6-829C-2C7668ABE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467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77B5-AF62-47F7-8FE2-823B91EDF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4912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76008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6C6A6-A21C-4F0C-8587-C5A498988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6863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291E7-E007-4764-943D-306D2C3046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866307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50754-5815-43E8-AA6A-80914F5363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71913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A42F3-BF89-4079-9F0F-09CA1C30EF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70821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2ADA-E150-416C-8440-FF1FDD1E01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301049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F2532B-0719-402C-999E-FBA1DB980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7312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B55A8-9063-450C-AECD-FF3BBB03D7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525186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E0EDDB-52E9-4C43-865A-0F2A40765BF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360789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FBFA1B-ECBB-4D34-BE25-CE54F63312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82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6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76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1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1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1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6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4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33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77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19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67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42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31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61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0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70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3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2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09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6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82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0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4/23/2024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17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804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jpg"/><Relationship Id="rId5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Relationship Id="rId5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.nci.nih.gov/datasetsNature2000.jsp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SVMs, Tuning Par.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14" t="36599" r="40311" b="17954"/>
          <a:stretch/>
        </p:blipFill>
        <p:spPr>
          <a:xfrm>
            <a:off x="3794760" y="1524000"/>
            <a:ext cx="5349240" cy="534913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8600" y="1676400"/>
            <a:ext cx="5867400" cy="914400"/>
            <a:chOff x="228600" y="1676400"/>
            <a:chExt cx="5867400" cy="914400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76400"/>
              <a:ext cx="315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Small Values of C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72000" y="2057400"/>
              <a:ext cx="15240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3384849" y="1907233"/>
              <a:ext cx="1187151" cy="416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28600" y="3272135"/>
            <a:ext cx="6705600" cy="1147465"/>
            <a:chOff x="152400" y="3576935"/>
            <a:chExt cx="6705600" cy="1147465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3576935"/>
              <a:ext cx="3574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Smaller Angle to Optimal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3" name="Straight Connector 32"/>
            <p:cNvCxnSpPr>
              <a:stCxn id="31" idx="3"/>
            </p:cNvCxnSpPr>
            <p:nvPr/>
          </p:nvCxnSpPr>
          <p:spPr>
            <a:xfrm>
              <a:off x="3726455" y="3807768"/>
              <a:ext cx="259814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28600" y="2438400"/>
            <a:ext cx="347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Apparent Data Piling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4491335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Generalizable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5786735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Connection to MD?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6167735"/>
            <a:ext cx="290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 MD Axis to Plot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2B4389-E214-4C57-9FF5-AABFC2808186}"/>
                  </a:ext>
                </a:extLst>
              </p:cNvPr>
              <p:cNvSpPr txBox="1"/>
              <p:nvPr/>
            </p:nvSpPr>
            <p:spPr>
              <a:xfrm>
                <a:off x="7330660" y="5223941"/>
                <a:ext cx="1356140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Yet Smaller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Margin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2B4389-E214-4C57-9FF5-AABFC2808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60" y="5223941"/>
                <a:ext cx="1356140" cy="795859"/>
              </a:xfrm>
              <a:prstGeom prst="rect">
                <a:avLst/>
              </a:prstGeom>
              <a:blipFill>
                <a:blip r:embed="rId5"/>
                <a:stretch>
                  <a:fillRect l="-4054" t="-4580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236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&amp; Column Mean Adj.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26C45-B37A-4D6A-8654-3002EF2DBF42}"/>
              </a:ext>
            </a:extLst>
          </p:cNvPr>
          <p:cNvSpPr txBox="1"/>
          <p:nvPr/>
        </p:nvSpPr>
        <p:spPr>
          <a:xfrm>
            <a:off x="914400" y="33922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Turn Off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All But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924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&amp; Column Mean Adjusted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B8A69-7BD9-4FA7-918E-3595F6CEDEDE}"/>
              </a:ext>
            </a:extLst>
          </p:cNvPr>
          <p:cNvSpPr txBox="1"/>
          <p:nvPr/>
        </p:nvSpPr>
        <p:spPr>
          <a:xfrm>
            <a:off x="990600" y="4495800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Down to Middle</a:t>
            </a:r>
          </a:p>
        </p:txBody>
      </p:sp>
    </p:spTree>
    <p:extLst>
      <p:ext uri="{BB962C8B-B14F-4D97-AF65-F5344CB8AC3E}">
        <p14:creationId xmlns:p14="http://schemas.microsoft.com/office/powerpoint/2010/main" val="388327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CE1EE8-61E2-4787-B610-C59C9EA90160}"/>
              </a:ext>
            </a:extLst>
          </p:cNvPr>
          <p:cNvSpPr txBox="1"/>
          <p:nvPr/>
        </p:nvSpPr>
        <p:spPr>
          <a:xfrm>
            <a:off x="1048278" y="5248870"/>
            <a:ext cx="2236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Further Down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To Become </a:t>
            </a:r>
            <a:r>
              <a:rPr lang="en-US" dirty="0">
                <a:solidFill>
                  <a:schemeClr val="bg1"/>
                </a:solidFill>
              </a:rPr>
              <a:t>“Before”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For Next Step</a:t>
            </a:r>
          </a:p>
        </p:txBody>
      </p:sp>
    </p:spTree>
    <p:extLst>
      <p:ext uri="{BB962C8B-B14F-4D97-AF65-F5344CB8AC3E}">
        <p14:creationId xmlns:p14="http://schemas.microsoft.com/office/powerpoint/2010/main" val="25537730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S.D. Adjustment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E1A98-B76B-463D-A8D2-33B0B4C14386}"/>
              </a:ext>
            </a:extLst>
          </p:cNvPr>
          <p:cNvSpPr txBox="1"/>
          <p:nvPr/>
        </p:nvSpPr>
        <p:spPr>
          <a:xfrm>
            <a:off x="1066800" y="457200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Standardize Columns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(Divide Columns by SD)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77100-4F48-4C6D-A2CD-7953E7E48D0D}"/>
              </a:ext>
            </a:extLst>
          </p:cNvPr>
          <p:cNvSpPr txBox="1"/>
          <p:nvPr/>
        </p:nvSpPr>
        <p:spPr>
          <a:xfrm>
            <a:off x="1244535" y="5715000"/>
            <a:ext cx="386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Reduces </a:t>
            </a:r>
            <a:r>
              <a:rPr lang="en-US" dirty="0">
                <a:solidFill>
                  <a:schemeClr val="bg1"/>
                </a:solidFill>
              </a:rPr>
              <a:t>Blue</a:t>
            </a:r>
            <a:r>
              <a:rPr lang="en-US" dirty="0">
                <a:solidFill>
                  <a:schemeClr val="bg2"/>
                </a:solidFill>
              </a:rPr>
              <a:t> Variation Everywhere</a:t>
            </a:r>
          </a:p>
        </p:txBody>
      </p:sp>
    </p:spTree>
    <p:extLst>
      <p:ext uri="{BB962C8B-B14F-4D97-AF65-F5344CB8AC3E}">
        <p14:creationId xmlns:p14="http://schemas.microsoft.com/office/powerpoint/2010/main" val="27713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S.D. Adj., Rescaled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DC2FB-FC94-43E7-B7EC-5FBE2A6DD6FC}"/>
              </a:ext>
            </a:extLst>
          </p:cNvPr>
          <p:cNvSpPr txBox="1"/>
          <p:nvPr/>
        </p:nvSpPr>
        <p:spPr>
          <a:xfrm>
            <a:off x="762000" y="39624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Rescale Axes to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Focus 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bg2"/>
                </a:solidFill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14459568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055C2-2C19-412D-91B8-95CEF5FF52BA}"/>
              </a:ext>
            </a:extLst>
          </p:cNvPr>
          <p:cNvSpPr txBox="1"/>
          <p:nvPr/>
        </p:nvSpPr>
        <p:spPr>
          <a:xfrm>
            <a:off x="1099572" y="43828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Turn Off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All But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322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1600"/>
            <a:ext cx="7786687" cy="5500688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DAF27-1944-44D5-8705-A3DE0EF119AB}"/>
              </a:ext>
            </a:extLst>
          </p:cNvPr>
          <p:cNvSpPr txBox="1"/>
          <p:nvPr/>
        </p:nvSpPr>
        <p:spPr>
          <a:xfrm>
            <a:off x="990600" y="5029200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Down to Middle</a:t>
            </a:r>
          </a:p>
        </p:txBody>
      </p:sp>
    </p:spTree>
    <p:extLst>
      <p:ext uri="{BB962C8B-B14F-4D97-AF65-F5344CB8AC3E}">
        <p14:creationId xmlns:p14="http://schemas.microsoft.com/office/powerpoint/2010/main" val="41642740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10" name="Group 9"/>
          <p:cNvGrpSpPr/>
          <p:nvPr/>
        </p:nvGrpSpPr>
        <p:grpSpPr>
          <a:xfrm>
            <a:off x="1905000" y="2971800"/>
            <a:ext cx="5257800" cy="3505200"/>
            <a:chOff x="1905000" y="2971800"/>
            <a:chExt cx="5257800" cy="3505200"/>
          </a:xfrm>
        </p:grpSpPr>
        <p:sp>
          <p:nvSpPr>
            <p:cNvPr id="2" name="TextBox 1"/>
            <p:cNvSpPr txBox="1"/>
            <p:nvPr/>
          </p:nvSpPr>
          <p:spPr>
            <a:xfrm>
              <a:off x="1905000" y="5646003"/>
              <a:ext cx="2904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Next Study Clusters</a:t>
              </a:r>
            </a:p>
            <a:p>
              <a:r>
                <a:rPr lang="en-US" sz="2400" dirty="0">
                  <a:solidFill>
                    <a:schemeClr val="bg2"/>
                  </a:solidFill>
                </a:rPr>
                <a:t>Using “Brushing”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5181600" y="320040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29400" y="297180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810000" y="3657600"/>
              <a:ext cx="1447801" cy="1988403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3810001" y="3427085"/>
              <a:ext cx="2897514" cy="2218918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7D67E6-EAD9-4FD8-B416-E66A12F5C654}"/>
              </a:ext>
            </a:extLst>
          </p:cNvPr>
          <p:cNvSpPr txBox="1"/>
          <p:nvPr/>
        </p:nvSpPr>
        <p:spPr>
          <a:xfrm>
            <a:off x="609600" y="3962400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Return Original Colors</a:t>
            </a:r>
          </a:p>
        </p:txBody>
      </p:sp>
    </p:spTree>
    <p:extLst>
      <p:ext uri="{BB962C8B-B14F-4D97-AF65-F5344CB8AC3E}">
        <p14:creationId xmlns:p14="http://schemas.microsoft.com/office/powerpoint/2010/main" val="287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Cluster</a:t>
            </a: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66750" y="4067175"/>
            <a:ext cx="2438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 charset="0"/>
              </a:rPr>
              <a:t>BREAST.MDAMB435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BREAST.MDN  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MELAN.MALME3M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MELAN.SKMEL2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MELAN.SKMEL5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MELAN.SKMEL28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MELAN.M14   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MELAN.UACC62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MELAN.UACC257</a:t>
            </a:r>
            <a:r>
              <a:rPr lang="en-US">
                <a:solidFill>
                  <a:srgbClr val="FFFFFF"/>
                </a:solidFill>
                <a:latin typeface="Tahoma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4143375"/>
            <a:ext cx="3054901" cy="1647825"/>
            <a:chOff x="2667000" y="4143375"/>
            <a:chExt cx="3054901" cy="1647825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5329535"/>
              <a:ext cx="2978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Known </a:t>
              </a:r>
              <a:r>
                <a:rPr lang="en-US" sz="2400" dirty="0" err="1">
                  <a:solidFill>
                    <a:schemeClr val="bg2"/>
                  </a:solidFill>
                </a:rPr>
                <a:t>Mislabellings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2667000" y="4143375"/>
              <a:ext cx="228600" cy="504825"/>
            </a:xfrm>
            <a:prstGeom prst="righ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endCxn id="2" idx="0"/>
            </p:cNvCxnSpPr>
            <p:nvPr/>
          </p:nvCxnSpPr>
          <p:spPr>
            <a:xfrm>
              <a:off x="2895600" y="4419600"/>
              <a:ext cx="1336951" cy="9099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1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 Cluster</a:t>
            </a:r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93738" y="4067175"/>
            <a:ext cx="18272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LEUK.CCRFCEM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LEUK.K562   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LEUK.MOLT4  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LEUK.HL60   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LEUK.RPMI8266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LEUK.SR </a:t>
            </a:r>
          </a:p>
        </p:txBody>
      </p:sp>
    </p:spTree>
    <p:extLst>
      <p:ext uri="{BB962C8B-B14F-4D97-AF65-F5344CB8AC3E}">
        <p14:creationId xmlns:p14="http://schemas.microsoft.com/office/powerpoint/2010/main" val="196048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SVMs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0242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using SVM?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295400"/>
            <a:ext cx="8131175" cy="4768850"/>
          </a:xfrm>
        </p:spPr>
        <p:txBody>
          <a:bodyPr/>
          <a:lstStyle/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Problem:  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Proj’d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Distrib’al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Triangular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Dist’ns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(opposite skewed)</a:t>
            </a:r>
          </a:p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allow sensible </a:t>
            </a:r>
            <a:r>
              <a:rPr lang="en-US" sz="3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shift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34560825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using SVM?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295400"/>
            <a:ext cx="8131175" cy="4768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 Fixed by DWD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Dist’ns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near Gaussian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to shift</a:t>
            </a:r>
            <a:endParaRPr lang="en-US" sz="32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28335314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Improves SVM for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HDLSS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Empirical Success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Routinely Used in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Perou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Comparisons Done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Lessons from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Wistar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 Statistical Power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means, i.e. point cloud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centerpoints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Answer:    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9356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means, i.e. point cloud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centerpoints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 to PAM: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Handling of Unbalanced Biological Subtypes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DWD more Resistant to Unbalance</a:t>
            </a:r>
          </a:p>
        </p:txBody>
      </p:sp>
    </p:spTree>
    <p:extLst>
      <p:ext uri="{BB962C8B-B14F-4D97-AF65-F5344CB8AC3E}">
        <p14:creationId xmlns:p14="http://schemas.microsoft.com/office/powerpoint/2010/main" val="30320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 Example:</a:t>
            </a: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Two batches (denoted:   +   o)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Two subtypes (</a:t>
            </a:r>
            <a:r>
              <a:rPr lang="en-US" altLang="ko-KR" sz="3200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red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and </a:t>
            </a:r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blue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Goal:  bring together</a:t>
            </a:r>
          </a:p>
          <a:p>
            <a:pPr marL="571500" lvl="1" indent="0" algn="ctr">
              <a:buNone/>
            </a:pPr>
            <a:r>
              <a:rPr lang="en-US" altLang="ko-KR" sz="3200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+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      and also      </a:t>
            </a:r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+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Challenge: </a:t>
            </a:r>
            <a:r>
              <a:rPr lang="en-US" altLang="ko-KR" sz="3200" i="1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unequal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biological </a:t>
            </a:r>
            <a:r>
              <a:rPr lang="en-US" altLang="ko-KR" sz="3200" u="sng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ratios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within batches</a:t>
            </a:r>
          </a:p>
          <a:p>
            <a:pPr marL="0" indent="0" algn="l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C64CC-F732-4F4C-8E6F-A37B26AF71E0}"/>
              </a:ext>
            </a:extLst>
          </p:cNvPr>
          <p:cNvGrpSpPr/>
          <p:nvPr/>
        </p:nvGrpSpPr>
        <p:grpSpPr>
          <a:xfrm>
            <a:off x="4648200" y="1600200"/>
            <a:ext cx="2590800" cy="1524000"/>
            <a:chOff x="4648200" y="1600200"/>
            <a:chExt cx="2590800" cy="1524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4F1CDD-3BEA-4649-8F6A-18C6D69E17BD}"/>
                </a:ext>
              </a:extLst>
            </p:cNvPr>
            <p:cNvSpPr txBox="1"/>
            <p:nvPr/>
          </p:nvSpPr>
          <p:spPr>
            <a:xfrm>
              <a:off x="4648200" y="1600200"/>
              <a:ext cx="1723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Adjusted Along</a:t>
              </a:r>
            </a:p>
            <a:p>
              <a:r>
                <a:rPr lang="en-US" dirty="0">
                  <a:solidFill>
                    <a:srgbClr val="DA71FF"/>
                  </a:solidFill>
                </a:rPr>
                <a:t>DWD Direction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C301320-4F16-4969-ABDE-53B23043EB6E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6371813" y="1923366"/>
              <a:ext cx="867187" cy="5912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6FFD8DE-D9B9-442E-A135-789936DBFBF4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5105400" y="2246531"/>
              <a:ext cx="404607" cy="877669"/>
            </a:xfrm>
            <a:prstGeom prst="straightConnector1">
              <a:avLst/>
            </a:prstGeom>
            <a:ln w="25400">
              <a:solidFill>
                <a:srgbClr val="DA7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ADBFCF-C576-4C9C-A398-1EC2CA959523}"/>
              </a:ext>
            </a:extLst>
          </p:cNvPr>
          <p:cNvGrpSpPr/>
          <p:nvPr/>
        </p:nvGrpSpPr>
        <p:grpSpPr>
          <a:xfrm>
            <a:off x="3657600" y="4876800"/>
            <a:ext cx="3352800" cy="1676400"/>
            <a:chOff x="3657600" y="4876800"/>
            <a:chExt cx="3019013" cy="1676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0A57C-DD59-4C22-A54D-EA5B5CBC7A85}"/>
                </a:ext>
              </a:extLst>
            </p:cNvPr>
            <p:cNvSpPr txBox="1"/>
            <p:nvPr/>
          </p:nvSpPr>
          <p:spPr>
            <a:xfrm>
              <a:off x="3657600" y="5906869"/>
              <a:ext cx="1723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Adjusted Along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MD Direction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880F69-8B0C-4834-B054-3AE51E10AA0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5381213" y="5638800"/>
              <a:ext cx="1295400" cy="59123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10B84AC-1105-427E-A5F1-4F63B0C7C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0967" y="4876800"/>
              <a:ext cx="350656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6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(Through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“decimation”)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1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257800"/>
            <a:ext cx="7772400" cy="1846659"/>
            <a:chOff x="152400" y="5257800"/>
            <a:chExt cx="7772400" cy="1846659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257800"/>
              <a:ext cx="300915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(Diminishing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Discriminatory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Power)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3161557" y="5410200"/>
              <a:ext cx="4763243" cy="77093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21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13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SVM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55194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81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</a:t>
              </a: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Losing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Distinction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Be Studied</a:t>
              </a: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804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63826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066800"/>
            <a:ext cx="8094662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mathematics behind this?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33B112-6121-467A-A9CA-DAB09B67623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ker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  <a:endParaRPr lang="en-US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Charles Zhao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???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Yu Chen</a:t>
            </a:r>
          </a:p>
        </p:txBody>
      </p:sp>
    </p:spTree>
    <p:extLst>
      <p:ext uri="{BB962C8B-B14F-4D97-AF65-F5344CB8AC3E}">
        <p14:creationId xmlns:p14="http://schemas.microsoft.com/office/powerpoint/2010/main" val="15322226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DWD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2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Dist.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W’ted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Hard Margin SVM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32398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Similarly Feels Small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Scale Noise Artifacts</a:t>
            </a:r>
          </a:p>
        </p:txBody>
      </p:sp>
    </p:spTree>
    <p:extLst>
      <p:ext uri="{BB962C8B-B14F-4D97-AF65-F5344CB8AC3E}">
        <p14:creationId xmlns:p14="http://schemas.microsoft.com/office/powerpoint/2010/main" val="48410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Dist.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W’ted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8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Dist.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W’ted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Disc.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787320" progId="Equation.3">
                  <p:embed/>
                </p:oleObj>
              </mc:Choice>
              <mc:Fallback>
                <p:oleObj name="Equation" r:id="rId3" imgW="1054080" imgH="787320" progId="Equation.3">
                  <p:embed/>
                  <p:pic>
                    <p:nvPicPr>
                      <p:cNvPr id="92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6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precisely: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appropriate penalty for violations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 Method: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Order Cone Programming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convex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Allows fast greedy solution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use available fast software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(SDP3,  Michael Todd, et al)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787320" progId="Equation.3">
                  <p:embed/>
                </p:oleObj>
              </mc:Choice>
              <mc:Fallback>
                <p:oleObj name="Equation" r:id="rId3" imgW="1054080" imgH="787320" progId="Equation.3">
                  <p:embed/>
                  <p:pic>
                    <p:nvPicPr>
                      <p:cNvPr id="92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paper: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Todd and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(2007)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Links to more papers: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 (2006)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Implementation of DWD: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CRAN (2014)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SDPT3 Software: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Toh et al (1999)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Sparse DWD:    Wang &amp; Zou (2016)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3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20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Faster Version: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Lam et al. (2018)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(Against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Heterogeneity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Version:</a:t>
            </a:r>
          </a:p>
          <a:p>
            <a:pPr marL="609600" indent="-609600" algn="ctr" eaLnBrk="1" hangingPunct="1">
              <a:lnSpc>
                <a:spcPct val="20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Wang &amp; Zou  (2016)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00" y="3283803"/>
            <a:ext cx="3209160" cy="1364397"/>
            <a:chOff x="5715000" y="3283803"/>
            <a:chExt cx="3209160" cy="1364397"/>
          </a:xfrm>
        </p:grpSpPr>
        <p:sp>
          <p:nvSpPr>
            <p:cNvPr id="2" name="TextBox 1"/>
            <p:cNvSpPr txBox="1"/>
            <p:nvPr/>
          </p:nvSpPr>
          <p:spPr>
            <a:xfrm>
              <a:off x="6993823" y="3283803"/>
              <a:ext cx="1930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May Discuss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More Later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715000" y="4038600"/>
              <a:ext cx="1278823" cy="609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19316" y="1783140"/>
            <a:ext cx="3610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Approach: three-block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semiproximal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alternating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 method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multipliers</a:t>
            </a:r>
          </a:p>
        </p:txBody>
      </p:sp>
    </p:spTree>
    <p:extLst>
      <p:ext uri="{BB962C8B-B14F-4D97-AF65-F5344CB8AC3E}">
        <p14:creationId xmlns:p14="http://schemas.microsoft.com/office/powerpoint/2010/main" val="6218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11.3, 11.4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11.4, 11.5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2-d Visualization: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𝑖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p>
                          <m:e>
                            <m:box>
                              <m:box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box>
                          </m:e>
                        </m:nary>
                      </m:e>
                    </m:func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Pushes Plane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Away From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Points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Some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Influence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just support vectors)</a:t>
                </a: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3222" b="-6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041650" y="2008188"/>
            <a:ext cx="5616575" cy="4117975"/>
          </a:xfrm>
          <a:noFill/>
        </p:spPr>
      </p:pic>
    </p:spTree>
    <p:extLst>
      <p:ext uri="{BB962C8B-B14F-4D97-AF65-F5344CB8AC3E}">
        <p14:creationId xmlns:p14="http://schemas.microsoft.com/office/powerpoint/2010/main" val="779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Caution: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Early DWD Versions Assumed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(Balanced Sampling)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Improved Version: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Qiao et al. (2010)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Also Includes Arbitrary Class Priors</a:t>
                </a:r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81600" y="2438400"/>
            <a:ext cx="3579570" cy="1745397"/>
            <a:chOff x="5181600" y="2438400"/>
            <a:chExt cx="3579570" cy="1745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181600" y="3352800"/>
                  <a:ext cx="35795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If Not, Cutoff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𝛽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Is Wrong,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 Give Poor Results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352800"/>
                  <a:ext cx="3579570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555" t="-5147" r="-2215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V="1">
              <a:off x="7010400" y="2438400"/>
              <a:ext cx="457200" cy="914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28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Current Choice of Tuning Parameter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“Large Value Works Well”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“Hard Margin” Analog Handles Variation Well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Don’t Need Cross-Validation as with SVM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(So DWD much more efficient)</a:t>
                </a: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667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Open Problem: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Analyze DWD from Viewpoint of: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Carmichael and Marron (2021)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54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Recall: High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076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Recall: 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34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Recall: 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49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~  Linear Classifiers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Recall: 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4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8000" r="26000" b="32000"/>
          <a:stretch/>
        </p:blipFill>
        <p:spPr>
          <a:xfrm>
            <a:off x="7086600" y="4174435"/>
            <a:ext cx="2057400" cy="26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~  Linear Classifiers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Intuitively Sensible?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High Dimensional Space is Very Big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Recall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Geometric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Represent’n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Linear Methods: “Enough Room to Work”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582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Recall: 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4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7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Recall Main Advantage is for High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So Not Clear Embedding Helps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Thus Not Yet Implemented in DWD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Recall: 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1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Example:   Raw Data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Long Stretched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Round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>
                    <a:solidFill>
                      <a:schemeClr val="accent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Clusters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Outliers?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Small Cluster?</a:t>
                </a:r>
                <a:endParaRPr lang="en-US" sz="3200" dirty="0">
                  <a:solidFill>
                    <a:srgbClr val="FF0000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4"/>
                <a:stretch>
                  <a:fillRect l="-1801"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5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(Hard Margin Version)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Overall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different known phenomena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 Embedding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Sample Sizes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=25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wide range of dimensions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=10, 40, 100, 400, 1600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5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Criterion for Comparison: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100 Simulated Experiments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Each had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=25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Training Data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Assessed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200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Test Data Points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Recorded Misclassification Proportion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41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681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812172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Gaussians: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setup as before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 shifted in dim 1 only,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methods pretty good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Harder problem for higher dimension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noticeably worse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best (Likelihood method)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MD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8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78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4638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±100,  dim. 2  ±500,  others 0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is a disaster, driven by outliers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is best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SVM (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insig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2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925128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Wobble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±0.1,  rand dim  ±100,  others 0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still very bad, driven by outliers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loses (affected by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 push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slightly better (by </a:t>
                </a:r>
                <a:r>
                  <a:rPr lang="en-US" sz="3200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</a:t>
                </a:r>
                <a:r>
                  <a:rPr lang="en-US" sz="3200" i="1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ted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influence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92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7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96724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Finds Coarse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</a:t>
            </a: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vs. </a:t>
            </a:r>
            <a:r>
              <a:rPr lang="en-US" sz="3200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Blues</a:t>
            </a:r>
            <a:endParaRPr lang="en-US" sz="3200" dirty="0">
              <a:solidFill>
                <a:srgbClr val="00B0F0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00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Gaussian with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or 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the squares of the 1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 for 2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degree polynomial embedding)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method best somewhere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best in highest d (data non-Gaussian)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not comparable (realistic)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strange place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0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048000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Every Dog Has his Day</a:t>
            </a:r>
          </a:p>
        </p:txBody>
      </p:sp>
    </p:spTree>
    <p:extLst>
      <p:ext uri="{BB962C8B-B14F-4D97-AF65-F5344CB8AC3E}">
        <p14:creationId xmlns:p14="http://schemas.microsoft.com/office/powerpoint/2010/main" val="371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additional players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Regularized Logistic Regression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looks also very competitive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Phenomenon: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6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535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Simulations,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Came Together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for High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441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20538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1. 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2. 1-NN rule inefficiency is quantified.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3. Inefficiency of DWD for uneven sample size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(motivates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weighted version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Qiao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, et al (2010)</a:t>
            </a:r>
          </a:p>
        </p:txBody>
      </p:sp>
    </p:spTree>
    <p:extLst>
      <p:ext uri="{BB962C8B-B14F-4D97-AF65-F5344CB8AC3E}">
        <p14:creationId xmlns:p14="http://schemas.microsoft.com/office/powerpoint/2010/main" val="31133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066800"/>
                <a:ext cx="8534400" cy="5029200"/>
              </a:xfrm>
            </p:spPr>
            <p:txBody>
              <a:bodyPr/>
              <a:lstStyle/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Toy Example:</a:t>
                </a:r>
              </a:p>
              <a:p>
                <a:pPr marL="171450" indent="0" eaLnBrk="1" hangingPunct="1"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4 Clusters,</a:t>
                </a:r>
              </a:p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Symmetric</a:t>
                </a:r>
              </a:p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Gaussians,</a:t>
                </a:r>
              </a:p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ko-KR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panose="020B0604020202020204" pitchFamily="34" charset="0"/>
                      </a:rPr>
                      <m:t>=200</m:t>
                    </m:r>
                  </m:oMath>
                </a14:m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  <a:p>
                <a:pPr marL="171450" indent="0" eaLnBrk="1" hangingPunct="1"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  <a:p>
                <a:pPr marL="171450" indent="0" eaLnBrk="1" hangingPunct="1"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  <a:p>
                <a:pPr marL="171450" indent="0" eaLnBrk="1" hangingPunct="1"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066800"/>
                <a:ext cx="8534400" cy="5029200"/>
              </a:xfrm>
              <a:blipFill>
                <a:blip r:embed="rId3"/>
                <a:stretch>
                  <a:fillRect l="-21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DFFF1559-B06B-4B98-9026-AC16AC2B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5" y="1323975"/>
            <a:ext cx="5243496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Train DWD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On These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 Classes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E4733A-BD77-4150-A571-76BF2FCE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5" y="1323975"/>
            <a:ext cx="5243496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230B71C-EBBB-4548-9351-0A5B77331104}"/>
              </a:ext>
            </a:extLst>
          </p:cNvPr>
          <p:cNvSpPr/>
          <p:nvPr/>
        </p:nvSpPr>
        <p:spPr bwMode="auto">
          <a:xfrm rot="20674367">
            <a:off x="4600381" y="4081356"/>
            <a:ext cx="1676400" cy="440437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276CDFE-F540-4516-B0B8-C56DFA214BC3}"/>
              </a:ext>
            </a:extLst>
          </p:cNvPr>
          <p:cNvSpPr/>
          <p:nvPr/>
        </p:nvSpPr>
        <p:spPr bwMode="auto">
          <a:xfrm rot="20674367">
            <a:off x="4447981" y="3535524"/>
            <a:ext cx="1676400" cy="440437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52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Train SVM &amp; MD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On These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 Classes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E4733A-BD77-4150-A571-76BF2FCE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5" y="1323975"/>
            <a:ext cx="5243496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3413C1B7-2917-4A1B-867F-BCB792D21FEA}"/>
              </a:ext>
            </a:extLst>
          </p:cNvPr>
          <p:cNvSpPr/>
          <p:nvPr/>
        </p:nvSpPr>
        <p:spPr bwMode="auto">
          <a:xfrm rot="4456103">
            <a:off x="4381909" y="3821849"/>
            <a:ext cx="1212344" cy="523049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A6AF567-A43D-4D56-89E0-8BBA566A2A9B}"/>
              </a:ext>
            </a:extLst>
          </p:cNvPr>
          <p:cNvSpPr/>
          <p:nvPr/>
        </p:nvSpPr>
        <p:spPr bwMode="auto">
          <a:xfrm rot="4456103">
            <a:off x="5143910" y="3669449"/>
            <a:ext cx="1212344" cy="523049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45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t-SNE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MDS Type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Representers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2438400"/>
            <a:ext cx="2971800" cy="914400"/>
            <a:chOff x="4495800" y="2438400"/>
            <a:chExt cx="2971800" cy="914400"/>
          </a:xfrm>
        </p:grpSpPr>
        <p:sp>
          <p:nvSpPr>
            <p:cNvPr id="2" name="Down Arrow 1"/>
            <p:cNvSpPr/>
            <p:nvPr/>
          </p:nvSpPr>
          <p:spPr>
            <a:xfrm>
              <a:off x="4495800" y="2438400"/>
              <a:ext cx="457200" cy="914400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97000">
                  <a:srgbClr val="FF0000"/>
                </a:gs>
              </a:gsLst>
              <a:lin ang="5400000" scaled="0"/>
            </a:gradFill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5066" y="2438400"/>
              <a:ext cx="24625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Gaussian Kernel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Transformation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3962400"/>
            <a:ext cx="2753598" cy="914400"/>
            <a:chOff x="4495800" y="2438400"/>
            <a:chExt cx="2753598" cy="914400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4495800" y="2438400"/>
              <a:ext cx="457200" cy="914400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97000">
                  <a:srgbClr val="7030A0"/>
                </a:gs>
              </a:gsLst>
              <a:lin ang="5400000" scaled="0"/>
            </a:gradFill>
            <a:ln w="508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5066" y="2438400"/>
              <a:ext cx="22443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Cauchy Kernel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Transformation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7466" y="1868269"/>
            <a:ext cx="3757934" cy="798731"/>
            <a:chOff x="1447800" y="1868269"/>
            <a:chExt cx="3757934" cy="798731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1868269"/>
              <a:ext cx="2052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Induces Kernel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Type Locality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3500734" y="2191435"/>
              <a:ext cx="1705000" cy="47556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3400" y="4268567"/>
            <a:ext cx="4572000" cy="646331"/>
            <a:chOff x="1447800" y="1868269"/>
            <a:chExt cx="4572000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1447800" y="1868269"/>
              <a:ext cx="1633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Pushes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Away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Farther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Points</a:t>
              </a:r>
            </a:p>
          </p:txBody>
        </p:sp>
        <p:cxnSp>
          <p:nvCxnSpPr>
            <p:cNvPr id="32" name="Straight Arrow Connector 31"/>
            <p:cNvCxnSpPr>
              <a:stCxn id="31" idx="3"/>
            </p:cNvCxnSpPr>
            <p:nvPr/>
          </p:nvCxnSpPr>
          <p:spPr>
            <a:xfrm flipV="1">
              <a:off x="3081581" y="1868269"/>
              <a:ext cx="2938219" cy="3231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638800" y="3810000"/>
            <a:ext cx="3073966" cy="2590800"/>
            <a:chOff x="5638800" y="3810000"/>
            <a:chExt cx="3073966" cy="2590800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5754469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Optimization: Make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As Possible</a:t>
              </a: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 flipV="1">
              <a:off x="5638800" y="3810000"/>
              <a:ext cx="1994183" cy="194446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3E1E8-00E1-4438-8505-5C9033D14C9A}"/>
              </a:ext>
            </a:extLst>
          </p:cNvPr>
          <p:cNvGrpSpPr/>
          <p:nvPr/>
        </p:nvGrpSpPr>
        <p:grpSpPr>
          <a:xfrm>
            <a:off x="914400" y="5486400"/>
            <a:ext cx="2775119" cy="1179731"/>
            <a:chOff x="914400" y="5486400"/>
            <a:chExt cx="2775119" cy="11797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FD8E0D-BB2B-411B-BAAE-99201EB140E7}"/>
                </a:ext>
              </a:extLst>
            </p:cNvPr>
            <p:cNvSpPr txBox="1"/>
            <p:nvPr/>
          </p:nvSpPr>
          <p:spPr>
            <a:xfrm>
              <a:off x="914400" y="6019800"/>
              <a:ext cx="277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Multi Dimensional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Scaling = Auto-Encoder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4A3C429-3C3B-4510-A306-8C3D2B43DF56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301960" y="5486400"/>
              <a:ext cx="441240" cy="533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38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Use Those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Directions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 Scatterplot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Matrix View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8AFD5E-177F-4C2D-9489-8EA851620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6046" r="14575" b="5135"/>
          <a:stretch/>
        </p:blipFill>
        <p:spPr bwMode="auto">
          <a:xfrm>
            <a:off x="3657600" y="991200"/>
            <a:ext cx="5029200" cy="414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8FAEAB-B72B-42F2-8E3F-C30817806FE5}"/>
              </a:ext>
            </a:extLst>
          </p:cNvPr>
          <p:cNvGrpSpPr/>
          <p:nvPr/>
        </p:nvGrpSpPr>
        <p:grpSpPr>
          <a:xfrm>
            <a:off x="789513" y="2133600"/>
            <a:ext cx="7362913" cy="4191000"/>
            <a:chOff x="789513" y="2133600"/>
            <a:chExt cx="7362913" cy="4191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11EE3A-B553-4190-A02D-45F6C2A9C9A5}"/>
                </a:ext>
              </a:extLst>
            </p:cNvPr>
            <p:cNvSpPr txBox="1"/>
            <p:nvPr/>
          </p:nvSpPr>
          <p:spPr>
            <a:xfrm>
              <a:off x="789513" y="5739825"/>
              <a:ext cx="73629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SVM Data Piling Leaves Lines in Plots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CF6E15C-6100-45CE-A60B-C93D5E9F7A95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4470970" y="2133600"/>
              <a:ext cx="1396430" cy="36062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887FDCB-6DF5-4D19-892C-4B1619DBC117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4470970" y="3200400"/>
              <a:ext cx="3149030" cy="2539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2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MD Has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Strong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Overlap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8AFD5E-177F-4C2D-9489-8EA851620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6046" r="14575" b="5135"/>
          <a:stretch/>
        </p:blipFill>
        <p:spPr bwMode="auto">
          <a:xfrm>
            <a:off x="3657600" y="991200"/>
            <a:ext cx="5029200" cy="414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7B0E98-4DD2-41FA-A54D-A35DD23CDC5B}"/>
              </a:ext>
            </a:extLst>
          </p:cNvPr>
          <p:cNvCxnSpPr>
            <a:cxnSpLocks/>
          </p:cNvCxnSpPr>
          <p:nvPr/>
        </p:nvCxnSpPr>
        <p:spPr>
          <a:xfrm>
            <a:off x="2057400" y="4038600"/>
            <a:ext cx="58674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9C00E7-8AD6-4283-B242-8EE0F584A366}"/>
              </a:ext>
            </a:extLst>
          </p:cNvPr>
          <p:cNvGrpSpPr/>
          <p:nvPr/>
        </p:nvGrpSpPr>
        <p:grpSpPr>
          <a:xfrm>
            <a:off x="304800" y="2286000"/>
            <a:ext cx="6398483" cy="4038600"/>
            <a:chOff x="304800" y="2286000"/>
            <a:chExt cx="6398483" cy="40386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F9B42E-3ED0-4CA0-82EA-E7CB4275CE94}"/>
                </a:ext>
              </a:extLst>
            </p:cNvPr>
            <p:cNvSpPr txBox="1"/>
            <p:nvPr/>
          </p:nvSpPr>
          <p:spPr>
            <a:xfrm>
              <a:off x="304800" y="5739825"/>
              <a:ext cx="6398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DWD Gives Superior Visualization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44E7D7-3DBB-4A82-B2F0-B6751194908D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504042" y="2286000"/>
              <a:ext cx="1067958" cy="34538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0F4CA7D-0F85-4081-ACD1-04B32F8D75CB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504042" y="4724400"/>
              <a:ext cx="1144158" cy="1015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BD784D-9F55-B2F1-69A4-2B4160C8809E}"/>
              </a:ext>
            </a:extLst>
          </p:cNvPr>
          <p:cNvSpPr txBox="1"/>
          <p:nvPr/>
        </p:nvSpPr>
        <p:spPr>
          <a:xfrm>
            <a:off x="1051081" y="4419600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200 </a:t>
            </a:r>
            <a:r>
              <a:rPr lang="en-US" dirty="0" err="1">
                <a:solidFill>
                  <a:schemeClr val="bg2"/>
                </a:solidFill>
              </a:rPr>
              <a:t>Dim’al</a:t>
            </a:r>
            <a:r>
              <a:rPr lang="en-US" dirty="0">
                <a:solidFill>
                  <a:schemeClr val="bg2"/>
                </a:solidFill>
              </a:rPr>
              <a:t> Noise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Impacts Means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B0554-DBFE-5B08-EDAD-A96CBAE2DE26}"/>
              </a:ext>
            </a:extLst>
          </p:cNvPr>
          <p:cNvSpPr txBox="1"/>
          <p:nvPr/>
        </p:nvSpPr>
        <p:spPr>
          <a:xfrm>
            <a:off x="3679556" y="6336268"/>
            <a:ext cx="508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Optimization Less Sensitive to 200 </a:t>
            </a:r>
            <a:r>
              <a:rPr lang="en-US" dirty="0" err="1">
                <a:solidFill>
                  <a:schemeClr val="bg2"/>
                </a:solidFill>
              </a:rPr>
              <a:t>Dim’al</a:t>
            </a:r>
            <a:r>
              <a:rPr lang="en-US" dirty="0">
                <a:solidFill>
                  <a:schemeClr val="bg2"/>
                </a:solidFill>
              </a:rPr>
              <a:t> Noise</a:t>
            </a:r>
          </a:p>
        </p:txBody>
      </p:sp>
    </p:spTree>
    <p:extLst>
      <p:ext uri="{BB962C8B-B14F-4D97-AF65-F5344CB8AC3E}">
        <p14:creationId xmlns:p14="http://schemas.microsoft.com/office/powerpoint/2010/main" val="9400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029200"/>
          </a:xfrm>
        </p:spPr>
        <p:txBody>
          <a:bodyPr/>
          <a:lstStyle/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Important Application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of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Distance Weighted Discrimination</a:t>
            </a: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35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Perou et al (2000)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Microarray for Measuring Gene Expression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Old Style:  Arrays Printed in Lab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184" y="4108703"/>
            <a:ext cx="4789716" cy="2749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" y="4108704"/>
            <a:ext cx="4112195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Perou et al (2000)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 et al (2004)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25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 Behind Adjustment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876800"/>
            <a:ext cx="7696200" cy="17526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Approach:         Alter et al (2000)</a:t>
            </a:r>
          </a:p>
          <a:p>
            <a:pPr marL="457200" indent="-457200" eaLnBrk="1" hangingPunct="1"/>
            <a:r>
              <a:rPr lang="en-US" altLang="ko-KR" sz="28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Squash Out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PC1 direction</a:t>
            </a:r>
          </a:p>
          <a:p>
            <a:pPr marL="457200" indent="-457200"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Eliminates variation in that direction</a:t>
            </a:r>
          </a:p>
        </p:txBody>
      </p:sp>
      <p:pic>
        <p:nvPicPr>
          <p:cNvPr id="3" name="BiasAdjustToyEgEasy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965200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82137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PC 1 Direction feels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variation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, not classes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Also eliminates (important?) within class variation</a:t>
            </a:r>
          </a:p>
        </p:txBody>
      </p:sp>
      <p:pic>
        <p:nvPicPr>
          <p:cNvPr id="3" name="BiasAdjustToyEgMedium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11176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88169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Direction driven by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classes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“Sliding” maintains (important?) within class variation</a:t>
            </a:r>
          </a:p>
        </p:txBody>
      </p:sp>
      <p:pic>
        <p:nvPicPr>
          <p:cNvPr id="3" name="BiasAdjustToyEgMedium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600" y="1143000"/>
            <a:ext cx="6756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 g. even worse for PCA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602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 PC1 direction is worst possible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3" name="BiasAdjustToyEgHard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1066800"/>
            <a:ext cx="7264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easy for DWD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2358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Since DWD uses class label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3" name="BiasAdjustToyEgHard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1066800"/>
            <a:ext cx="7264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t-SNE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Toy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Example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4(?) Quite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Diverse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Clusters 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76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Try Out Real Data: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Stanford Breast Cancer Data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Perou et al (2000)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=1753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“Intrinsic” Genes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=107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Breast Cancer Patients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Discovered With Clustering:   Subtypes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  <a:blipFill rotWithShape="0">
                <a:blip r:embed="rId3"/>
                <a:stretch>
                  <a:fillRect l="-1841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9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Raw Breast Cancer data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AC4BA-C716-4315-95F4-91D18C6CE254}"/>
              </a:ext>
            </a:extLst>
          </p:cNvPr>
          <p:cNvSpPr txBox="1"/>
          <p:nvPr/>
        </p:nvSpPr>
        <p:spPr>
          <a:xfrm>
            <a:off x="1066800" y="36576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 Some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Clusters?</a:t>
            </a:r>
          </a:p>
        </p:txBody>
      </p:sp>
    </p:spTree>
    <p:extLst>
      <p:ext uri="{BB962C8B-B14F-4D97-AF65-F5344CB8AC3E}">
        <p14:creationId xmlns:p14="http://schemas.microsoft.com/office/powerpoint/2010/main" val="23533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23905-9207-484F-A81F-86CE32901DCD}"/>
              </a:ext>
            </a:extLst>
          </p:cNvPr>
          <p:cNvSpPr txBox="1"/>
          <p:nvPr/>
        </p:nvSpPr>
        <p:spPr>
          <a:xfrm>
            <a:off x="939731" y="41148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By Ink Used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Print Chips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EAC2C-FCFE-4D35-B510-3D79F967C842}"/>
              </a:ext>
            </a:extLst>
          </p:cNvPr>
          <p:cNvSpPr txBox="1"/>
          <p:nvPr/>
        </p:nvSpPr>
        <p:spPr>
          <a:xfrm>
            <a:off x="843555" y="4916269"/>
            <a:ext cx="230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Bad News, Since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Dominates PC1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E3860-36F3-4BF5-A8AF-F8DFD8D7F176}"/>
              </a:ext>
            </a:extLst>
          </p:cNvPr>
          <p:cNvSpPr txBox="1"/>
          <p:nvPr/>
        </p:nvSpPr>
        <p:spPr>
          <a:xfrm>
            <a:off x="990600" y="575446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Want to Find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 Subtypes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3BA27-7408-446F-941B-53909FA6FE2F}"/>
              </a:ext>
            </a:extLst>
          </p:cNvPr>
          <p:cNvGrpSpPr/>
          <p:nvPr/>
        </p:nvGrpSpPr>
        <p:grpSpPr>
          <a:xfrm>
            <a:off x="3581400" y="2209800"/>
            <a:ext cx="2025308" cy="4400729"/>
            <a:chOff x="3581400" y="2209800"/>
            <a:chExt cx="2025308" cy="4400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F9962C-F2A3-4826-976C-20B73F2D1450}"/>
                </a:ext>
              </a:extLst>
            </p:cNvPr>
            <p:cNvSpPr txBox="1"/>
            <p:nvPr/>
          </p:nvSpPr>
          <p:spPr>
            <a:xfrm>
              <a:off x="3895983" y="5410200"/>
              <a:ext cx="17107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Squishing PC1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So Good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Since PC2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Also Involved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058563D-1210-45FA-833E-681619969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2209800"/>
              <a:ext cx="228600" cy="381000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3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Batch Colors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C9E2A-C38B-4916-A6C6-1E3595940539}"/>
              </a:ext>
            </a:extLst>
          </p:cNvPr>
          <p:cNvSpPr txBox="1"/>
          <p:nvPr/>
        </p:nvSpPr>
        <p:spPr>
          <a:xfrm>
            <a:off x="990600" y="5477470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By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Fabrication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3F0B-3EAD-4AE8-88A1-0DFA6DC79ACC}"/>
              </a:ext>
            </a:extLst>
          </p:cNvPr>
          <p:cNvSpPr txBox="1"/>
          <p:nvPr/>
        </p:nvSpPr>
        <p:spPr>
          <a:xfrm>
            <a:off x="2514600" y="5486400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Dominates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CA487-79FD-465F-A262-67A0E805C3BE}"/>
              </a:ext>
            </a:extLst>
          </p:cNvPr>
          <p:cNvSpPr txBox="1"/>
          <p:nvPr/>
        </p:nvSpPr>
        <p:spPr>
          <a:xfrm>
            <a:off x="4038600" y="5486400"/>
            <a:ext cx="1552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There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Any Biology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This Data?</a:t>
            </a:r>
          </a:p>
        </p:txBody>
      </p:sp>
    </p:spTree>
    <p:extLst>
      <p:ext uri="{BB962C8B-B14F-4D97-AF65-F5344CB8AC3E}">
        <p14:creationId xmlns:p14="http://schemas.microsoft.com/office/powerpoint/2010/main" val="23561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Colors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C990D-74F9-49AE-AFD5-DB784BD60F96}"/>
              </a:ext>
            </a:extLst>
          </p:cNvPr>
          <p:cNvSpPr txBox="1"/>
          <p:nvPr/>
        </p:nvSpPr>
        <p:spPr>
          <a:xfrm>
            <a:off x="1420631" y="3581400"/>
            <a:ext cx="1146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By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1974A-3F42-4AC2-B15C-8E72CD021224}"/>
              </a:ext>
            </a:extLst>
          </p:cNvPr>
          <p:cNvSpPr txBox="1"/>
          <p:nvPr/>
        </p:nvSpPr>
        <p:spPr>
          <a:xfrm>
            <a:off x="810001" y="4791670"/>
            <a:ext cx="239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 Biology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Appears in PCs 2 &amp;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19149-11F6-4371-A0CB-41C44DF2BDF3}"/>
              </a:ext>
            </a:extLst>
          </p:cNvPr>
          <p:cNvSpPr txBox="1"/>
          <p:nvPr/>
        </p:nvSpPr>
        <p:spPr>
          <a:xfrm>
            <a:off x="931834" y="567826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Strongly Motivates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Adjustment of Data</a:t>
            </a:r>
          </a:p>
        </p:txBody>
      </p:sp>
    </p:spTree>
    <p:extLst>
      <p:ext uri="{BB962C8B-B14F-4D97-AF65-F5344CB8AC3E}">
        <p14:creationId xmlns:p14="http://schemas.microsoft.com/office/powerpoint/2010/main" val="4956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Col. &amp; Symbols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815142-43A8-4F6F-B15C-C32B5A9116A8}"/>
              </a:ext>
            </a:extLst>
          </p:cNvPr>
          <p:cNvSpPr txBox="1"/>
          <p:nvPr/>
        </p:nvSpPr>
        <p:spPr>
          <a:xfrm>
            <a:off x="3685163" y="5602069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 Subtypes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Symbols</a:t>
            </a:r>
          </a:p>
        </p:txBody>
      </p:sp>
    </p:spTree>
    <p:extLst>
      <p:ext uri="{BB962C8B-B14F-4D97-AF65-F5344CB8AC3E}">
        <p14:creationId xmlns:p14="http://schemas.microsoft.com/office/powerpoint/2010/main" val="26050393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Symbols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81E8A-268F-4558-9BB1-18AF6EAA79AB}"/>
              </a:ext>
            </a:extLst>
          </p:cNvPr>
          <p:cNvSpPr txBox="1"/>
          <p:nvPr/>
        </p:nvSpPr>
        <p:spPr>
          <a:xfrm>
            <a:off x="3048000" y="4267200"/>
            <a:ext cx="1232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Switch Off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Subtype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15311706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55A3B-B849-4628-95F3-D79E5AEDDD12}"/>
              </a:ext>
            </a:extLst>
          </p:cNvPr>
          <p:cNvSpPr txBox="1"/>
          <p:nvPr/>
        </p:nvSpPr>
        <p:spPr>
          <a:xfrm>
            <a:off x="1497014" y="3200400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15284089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3FE6D-AEDB-45C1-BF79-B44F152175DE}"/>
              </a:ext>
            </a:extLst>
          </p:cNvPr>
          <p:cNvSpPr txBox="1"/>
          <p:nvPr/>
        </p:nvSpPr>
        <p:spPr>
          <a:xfrm>
            <a:off x="1291833" y="4182070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Replace PC4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2C1C5-D8E7-455E-8BA3-1088C1E95C4E}"/>
              </a:ext>
            </a:extLst>
          </p:cNvPr>
          <p:cNvSpPr txBox="1"/>
          <p:nvPr/>
        </p:nvSpPr>
        <p:spPr>
          <a:xfrm>
            <a:off x="3581400" y="555367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Much Farther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Apart Than in PC1</a:t>
            </a:r>
          </a:p>
        </p:txBody>
      </p:sp>
    </p:spTree>
    <p:extLst>
      <p:ext uri="{BB962C8B-B14F-4D97-AF65-F5344CB8AC3E}">
        <p14:creationId xmlns:p14="http://schemas.microsoft.com/office/powerpoint/2010/main" val="8718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73C08-ADD9-4B0F-BB26-532799445D10}"/>
              </a:ext>
            </a:extLst>
          </p:cNvPr>
          <p:cNvSpPr txBox="1"/>
          <p:nvPr/>
        </p:nvSpPr>
        <p:spPr>
          <a:xfrm>
            <a:off x="1439309" y="5105400"/>
            <a:ext cx="1249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BEC63-DB0B-4EB5-88C9-6B46B5F34C31}"/>
              </a:ext>
            </a:extLst>
          </p:cNvPr>
          <p:cNvSpPr txBox="1"/>
          <p:nvPr/>
        </p:nvSpPr>
        <p:spPr>
          <a:xfrm>
            <a:off x="1219200" y="601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Until Means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the Same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1EBF4F-3D77-462B-9E1D-0286AA37BAB4}"/>
              </a:ext>
            </a:extLst>
          </p:cNvPr>
          <p:cNvGrpSpPr/>
          <p:nvPr/>
        </p:nvGrpSpPr>
        <p:grpSpPr>
          <a:xfrm>
            <a:off x="3200400" y="2590800"/>
            <a:ext cx="2286000" cy="3618131"/>
            <a:chOff x="3200400" y="2590800"/>
            <a:chExt cx="2286000" cy="36181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49E915-393F-4CAC-8A15-9355EA916068}"/>
                </a:ext>
              </a:extLst>
            </p:cNvPr>
            <p:cNvSpPr txBox="1"/>
            <p:nvPr/>
          </p:nvSpPr>
          <p:spPr>
            <a:xfrm>
              <a:off x="3200400" y="55626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How Subtypes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Come Together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365E0BE-677D-4F5C-AB64-91D602E86B00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3733800" y="2590800"/>
              <a:ext cx="609600" cy="2971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8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9F4367-4420-4386-9EEA-70087F2E7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r="36666" b="28095"/>
          <a:stretch/>
        </p:blipFill>
        <p:spPr>
          <a:xfrm>
            <a:off x="3200400" y="1521792"/>
            <a:ext cx="5486400" cy="5336208"/>
          </a:xfrm>
          <a:prstGeom prst="rect">
            <a:avLst/>
          </a:prstGeom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t-SNE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Perplexity = 30  (Default)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Keeps Local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Global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Rearangement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5105400"/>
            <a:ext cx="4595813" cy="830997"/>
            <a:chOff x="533400" y="5105400"/>
            <a:chExt cx="4595813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5105400"/>
              <a:ext cx="2153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And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 is Split</a:t>
              </a: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>
              <a:off x="2743200" y="5562600"/>
              <a:ext cx="2386013" cy="381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743200" y="5562600"/>
              <a:ext cx="2286000" cy="37379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455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PCA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2EBD3-3447-49C9-B756-EE20F9D57AF4}"/>
              </a:ext>
            </a:extLst>
          </p:cNvPr>
          <p:cNvSpPr txBox="1"/>
          <p:nvPr/>
        </p:nvSpPr>
        <p:spPr>
          <a:xfrm>
            <a:off x="1143000" y="3200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 PC4</a:t>
            </a:r>
          </a:p>
        </p:txBody>
      </p:sp>
    </p:spTree>
    <p:extLst>
      <p:ext uri="{BB962C8B-B14F-4D97-AF65-F5344CB8AC3E}">
        <p14:creationId xmlns:p14="http://schemas.microsoft.com/office/powerpoint/2010/main" val="4908318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Colored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F29F8F-2810-434F-919E-D58F8B0084D5}"/>
              </a:ext>
            </a:extLst>
          </p:cNvPr>
          <p:cNvSpPr txBox="1"/>
          <p:nvPr/>
        </p:nvSpPr>
        <p:spPr>
          <a:xfrm>
            <a:off x="957054" y="42026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Subtype Colors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F34DB-1565-4AC7-BA94-AD9D57626205}"/>
              </a:ext>
            </a:extLst>
          </p:cNvPr>
          <p:cNvSpPr txBox="1"/>
          <p:nvPr/>
        </p:nvSpPr>
        <p:spPr>
          <a:xfrm>
            <a:off x="1143000" y="4812268"/>
            <a:ext cx="1403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Shows 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Successful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Adjustment</a:t>
            </a:r>
          </a:p>
        </p:txBody>
      </p:sp>
    </p:spTree>
    <p:extLst>
      <p:ext uri="{BB962C8B-B14F-4D97-AF65-F5344CB8AC3E}">
        <p14:creationId xmlns:p14="http://schemas.microsoft.com/office/powerpoint/2010/main" val="14727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Batch Colored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D5BFC-E4F1-408B-996F-CD132A45D2F1}"/>
              </a:ext>
            </a:extLst>
          </p:cNvPr>
          <p:cNvSpPr txBox="1"/>
          <p:nvPr/>
        </p:nvSpPr>
        <p:spPr>
          <a:xfrm>
            <a:off x="2696795" y="43434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 Consider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Batch Colors</a:t>
            </a:r>
          </a:p>
        </p:txBody>
      </p:sp>
    </p:spTree>
    <p:extLst>
      <p:ext uri="{BB962C8B-B14F-4D97-AF65-F5344CB8AC3E}">
        <p14:creationId xmlns:p14="http://schemas.microsoft.com/office/powerpoint/2010/main" val="19725128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96E67-8950-4CBA-99B9-49C520D1A98D}"/>
              </a:ext>
            </a:extLst>
          </p:cNvPr>
          <p:cNvSpPr txBox="1"/>
          <p:nvPr/>
        </p:nvSpPr>
        <p:spPr>
          <a:xfrm>
            <a:off x="888841" y="5429071"/>
            <a:ext cx="2997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Don’t Want to Replace PC4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DWD, Since Will Miss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 of Adjustment,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 Add PC5 (to Replace)</a:t>
            </a:r>
          </a:p>
        </p:txBody>
      </p:sp>
    </p:spTree>
    <p:extLst>
      <p:ext uri="{BB962C8B-B14F-4D97-AF65-F5344CB8AC3E}">
        <p14:creationId xmlns:p14="http://schemas.microsoft.com/office/powerpoint/2010/main" val="12775473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Batch 1,2 vs. 3 DWD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4E2F8-20E0-440F-A525-6C84A4E1ACB9}"/>
              </a:ext>
            </a:extLst>
          </p:cNvPr>
          <p:cNvSpPr txBox="1"/>
          <p:nvPr/>
        </p:nvSpPr>
        <p:spPr>
          <a:xfrm>
            <a:off x="988903" y="4724400"/>
            <a:ext cx="3583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Replace PC5 With DWD Trained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Blue vs. (Green &amp; Red)</a:t>
            </a:r>
          </a:p>
        </p:txBody>
      </p:sp>
    </p:spTree>
    <p:extLst>
      <p:ext uri="{BB962C8B-B14F-4D97-AF65-F5344CB8AC3E}">
        <p14:creationId xmlns:p14="http://schemas.microsoft.com/office/powerpoint/2010/main" val="38299326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B1,2 vs. 3 Adjusted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FDAE3-E8DA-408F-B8EE-36A5C32B9F2C}"/>
              </a:ext>
            </a:extLst>
          </p:cNvPr>
          <p:cNvSpPr txBox="1"/>
          <p:nvPr/>
        </p:nvSpPr>
        <p:spPr>
          <a:xfrm>
            <a:off x="1219200" y="2962870"/>
            <a:ext cx="1249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3191F0-F4FD-4F1E-A176-3E6B096D3288}"/>
              </a:ext>
            </a:extLst>
          </p:cNvPr>
          <p:cNvGrpSpPr/>
          <p:nvPr/>
        </p:nvGrpSpPr>
        <p:grpSpPr>
          <a:xfrm>
            <a:off x="3599860" y="5410200"/>
            <a:ext cx="1505540" cy="1219200"/>
            <a:chOff x="3599860" y="5410200"/>
            <a:chExt cx="1505540" cy="1219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2C19CF-7EC0-485C-8B24-A9D9AE1F62E8}"/>
                </a:ext>
              </a:extLst>
            </p:cNvPr>
            <p:cNvSpPr txBox="1"/>
            <p:nvPr/>
          </p:nvSpPr>
          <p:spPr>
            <a:xfrm>
              <a:off x="3599860" y="5983069"/>
              <a:ext cx="1505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Impact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PC4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1DC2556-F343-41DE-9448-DB1CD39ADF14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4352630" y="5410200"/>
              <a:ext cx="600370" cy="5728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9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B1,2 vs. 3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PCs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EE988-CAD0-4ADC-AFBF-C4CB9596B1FD}"/>
              </a:ext>
            </a:extLst>
          </p:cNvPr>
          <p:cNvSpPr txBox="1"/>
          <p:nvPr/>
        </p:nvSpPr>
        <p:spPr>
          <a:xfrm>
            <a:off x="1066800" y="6260068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 to PC5</a:t>
            </a:r>
          </a:p>
        </p:txBody>
      </p:sp>
    </p:spTree>
    <p:extLst>
      <p:ext uri="{BB962C8B-B14F-4D97-AF65-F5344CB8AC3E}">
        <p14:creationId xmlns:p14="http://schemas.microsoft.com/office/powerpoint/2010/main" val="27810927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B1 vs. 2 DWD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84065D-6045-4ED3-BC46-54ED45A3DD7D}"/>
              </a:ext>
            </a:extLst>
          </p:cNvPr>
          <p:cNvSpPr txBox="1"/>
          <p:nvPr/>
        </p:nvSpPr>
        <p:spPr>
          <a:xfrm>
            <a:off x="1495485" y="472440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DWD Trained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(Green &amp; Blue) vs. Red</a:t>
            </a:r>
          </a:p>
        </p:txBody>
      </p:sp>
    </p:spTree>
    <p:extLst>
      <p:ext uri="{BB962C8B-B14F-4D97-AF65-F5344CB8AC3E}">
        <p14:creationId xmlns:p14="http://schemas.microsoft.com/office/powerpoint/2010/main" val="478406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B1 vs. 2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endParaRPr lang="en-US" altLang="ko-KR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8AF8B-DD16-4BFE-B80C-CCA740AADBB1}"/>
              </a:ext>
            </a:extLst>
          </p:cNvPr>
          <p:cNvSpPr txBox="1"/>
          <p:nvPr/>
        </p:nvSpPr>
        <p:spPr>
          <a:xfrm>
            <a:off x="1219200" y="2962870"/>
            <a:ext cx="1249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39418245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 view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D3B55-BCF7-48CC-9846-11884B8026C5}"/>
              </a:ext>
            </a:extLst>
          </p:cNvPr>
          <p:cNvSpPr txBox="1"/>
          <p:nvPr/>
        </p:nvSpPr>
        <p:spPr>
          <a:xfrm>
            <a:off x="3705397" y="4791670"/>
            <a:ext cx="94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PC5</a:t>
            </a:r>
          </a:p>
        </p:txBody>
      </p:sp>
    </p:spTree>
    <p:extLst>
      <p:ext uri="{BB962C8B-B14F-4D97-AF65-F5344CB8AC3E}">
        <p14:creationId xmlns:p14="http://schemas.microsoft.com/office/powerpoint/2010/main" val="215422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Supp.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Mach.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value of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new approach</a:t>
            </a: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106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4 PC view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47800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AED8D-42EB-411A-B7A0-8D8C6CC3B875}"/>
              </a:ext>
            </a:extLst>
          </p:cNvPr>
          <p:cNvSpPr txBox="1"/>
          <p:nvPr/>
        </p:nvSpPr>
        <p:spPr>
          <a:xfrm>
            <a:off x="4189404" y="5602069"/>
            <a:ext cx="137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 Back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 PCs View</a:t>
            </a:r>
          </a:p>
        </p:txBody>
      </p:sp>
    </p:spTree>
    <p:extLst>
      <p:ext uri="{BB962C8B-B14F-4D97-AF65-F5344CB8AC3E}">
        <p14:creationId xmlns:p14="http://schemas.microsoft.com/office/powerpoint/2010/main" val="27874817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Colors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7E359-788E-4522-BADB-5CC252CF2B86}"/>
              </a:ext>
            </a:extLst>
          </p:cNvPr>
          <p:cNvSpPr txBox="1"/>
          <p:nvPr/>
        </p:nvSpPr>
        <p:spPr>
          <a:xfrm>
            <a:off x="1062761" y="4343400"/>
            <a:ext cx="25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 Subtype Colors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9C20F-9E69-41BE-A5CD-53979DC42C9E}"/>
              </a:ext>
            </a:extLst>
          </p:cNvPr>
          <p:cNvSpPr txBox="1"/>
          <p:nvPr/>
        </p:nvSpPr>
        <p:spPr>
          <a:xfrm>
            <a:off x="838200" y="4992469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Subtypes Distinguished,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i.e. Successful Adjustment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5AC69-F6B6-4A45-984C-2DF27F8C8792}"/>
              </a:ext>
            </a:extLst>
          </p:cNvPr>
          <p:cNvSpPr txBox="1"/>
          <p:nvPr/>
        </p:nvSpPr>
        <p:spPr>
          <a:xfrm>
            <a:off x="942954" y="5906869"/>
            <a:ext cx="2899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After adjusting, These 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Longer PC Directions</a:t>
            </a:r>
          </a:p>
        </p:txBody>
      </p:sp>
    </p:spTree>
    <p:extLst>
      <p:ext uri="{BB962C8B-B14F-4D97-AF65-F5344CB8AC3E}">
        <p14:creationId xmlns:p14="http://schemas.microsoft.com/office/powerpoint/2010/main" val="16963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7D14C-8CE7-4096-ACF3-F16383A63AFC}"/>
              </a:ext>
            </a:extLst>
          </p:cNvPr>
          <p:cNvSpPr txBox="1"/>
          <p:nvPr/>
        </p:nvSpPr>
        <p:spPr>
          <a:xfrm>
            <a:off x="3048000" y="5498068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Recompute PC Axes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ACE00-ED2D-4561-BF04-4F732DFB331B}"/>
              </a:ext>
            </a:extLst>
          </p:cNvPr>
          <p:cNvSpPr txBox="1"/>
          <p:nvPr/>
        </p:nvSpPr>
        <p:spPr>
          <a:xfrm>
            <a:off x="2670512" y="6031468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 &amp; 2 Now About Biology</a:t>
            </a:r>
          </a:p>
        </p:txBody>
      </p:sp>
    </p:spTree>
    <p:extLst>
      <p:ext uri="{BB962C8B-B14F-4D97-AF65-F5344CB8AC3E}">
        <p14:creationId xmlns:p14="http://schemas.microsoft.com/office/powerpoint/2010/main" val="39568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does not solve all  problems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991547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Tahoma" charset="0"/>
              </a:rPr>
              <a:t>Only handles means, not differing variation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Tahoma" charset="0"/>
              </a:rPr>
              <a:t>Alternative:  </a:t>
            </a:r>
            <a:r>
              <a:rPr lang="en-US" sz="3200" dirty="0" err="1">
                <a:solidFill>
                  <a:srgbClr val="000000"/>
                </a:solidFill>
                <a:latin typeface="Tahoma" charset="0"/>
              </a:rPr>
              <a:t>Shabalin</a:t>
            </a:r>
            <a:r>
              <a:rPr lang="en-US" sz="3200" dirty="0">
                <a:solidFill>
                  <a:srgbClr val="000000"/>
                </a:solidFill>
                <a:latin typeface="Tahoma" charset="0"/>
              </a:rPr>
              <a:t> et al (2008)</a:t>
            </a:r>
          </a:p>
        </p:txBody>
      </p:sp>
      <p:pic>
        <p:nvPicPr>
          <p:cNvPr id="3" name="BiasAdjustToyEgVHard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295400"/>
            <a:ext cx="701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Web available: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http://discover.nci.nih.gov/datasetsNature2000.jsp</a:t>
            </a:r>
            <a:endParaRPr lang="en-US" altLang="ko-KR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cDNA and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Affymetrix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Platforms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from Breast Cancer Data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had no common samples</a:t>
            </a:r>
          </a:p>
          <a:p>
            <a:pPr marL="171450" indent="0" eaLnBrk="1" hangingPunct="1">
              <a:lnSpc>
                <a:spcPct val="110000"/>
              </a:lnSpc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Liu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9166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71450" indent="0" eaLnBrk="1" hangingPunct="1">
              <a:lnSpc>
                <a:spcPct val="11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Previously Studied,   (1/18/2024)</a:t>
            </a:r>
          </a:p>
          <a:p>
            <a:pPr marL="62865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Illustrating Limitations of PCA Views</a:t>
            </a:r>
          </a:p>
          <a:p>
            <a:pPr marL="62865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Used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Focus on Types</a:t>
            </a:r>
          </a:p>
        </p:txBody>
      </p:sp>
    </p:spTree>
    <p:extLst>
      <p:ext uri="{BB962C8B-B14F-4D97-AF65-F5344CB8AC3E}">
        <p14:creationId xmlns:p14="http://schemas.microsoft.com/office/powerpoint/2010/main" val="7223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519412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391400" y="2606457"/>
            <a:ext cx="12442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Now </a:t>
            </a:r>
          </a:p>
          <a:p>
            <a:r>
              <a:rPr lang="en-US" sz="2800" dirty="0">
                <a:solidFill>
                  <a:schemeClr val="bg2"/>
                </a:solidFill>
              </a:rPr>
              <a:t>Study</a:t>
            </a:r>
          </a:p>
          <a:p>
            <a:r>
              <a:rPr lang="en-US" sz="2800" dirty="0">
                <a:solidFill>
                  <a:schemeClr val="bg2"/>
                </a:solidFill>
              </a:rPr>
              <a:t>Where</a:t>
            </a:r>
          </a:p>
          <a:p>
            <a:r>
              <a:rPr lang="en-US" sz="2800" dirty="0">
                <a:solidFill>
                  <a:schemeClr val="bg2"/>
                </a:solidFill>
              </a:rPr>
              <a:t>This </a:t>
            </a:r>
          </a:p>
          <a:p>
            <a:r>
              <a:rPr lang="en-US" sz="2800" dirty="0">
                <a:solidFill>
                  <a:schemeClr val="bg2"/>
                </a:solidFill>
              </a:rPr>
              <a:t>Data</a:t>
            </a:r>
          </a:p>
          <a:p>
            <a:r>
              <a:rPr lang="en-US" sz="2800" dirty="0">
                <a:solidFill>
                  <a:schemeClr val="bg2"/>
                </a:solidFill>
              </a:rPr>
              <a:t>Came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8479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DWD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Appl’n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Did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Showed Effectiveness of DWD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9168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DWD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Appl’n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Study Provenance of NCI 60 Data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 Expression Experiment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Samples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2 Microarray Platforms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Affymetrix (Boston)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CDNA  (Stanford, Chuck Perou)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Which is “Better”?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Measuring the “Same” thing?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Can Put on Same Scale?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Benito, et al. (2004)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6E2EC-D4B2-43D8-B1A5-6CFB80269CE5}"/>
              </a:ext>
            </a:extLst>
          </p:cNvPr>
          <p:cNvSpPr txBox="1"/>
          <p:nvPr/>
        </p:nvSpPr>
        <p:spPr>
          <a:xfrm>
            <a:off x="7620000" y="99060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60 Cancer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Cell Lines</a:t>
            </a:r>
          </a:p>
        </p:txBody>
      </p:sp>
    </p:spTree>
    <p:extLst>
      <p:ext uri="{BB962C8B-B14F-4D97-AF65-F5344CB8AC3E}">
        <p14:creationId xmlns:p14="http://schemas.microsoft.com/office/powerpoint/2010/main" val="27284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SVMs, Tuning Par.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207" t="36598" r="39792" b="20867"/>
          <a:stretch/>
        </p:blipFill>
        <p:spPr>
          <a:xfrm>
            <a:off x="3657600" y="1851612"/>
            <a:ext cx="5486400" cy="50063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6096000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Hard Margin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SVM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449133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Less Generalizable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4948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(For This Data Set)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1676400"/>
            <a:ext cx="5638800" cy="1295400"/>
            <a:chOff x="228600" y="1676400"/>
            <a:chExt cx="5638800" cy="129540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Large Values of C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19600" y="2438400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3"/>
              <a:endCxn id="5" idx="1"/>
            </p:cNvCxnSpPr>
            <p:nvPr/>
          </p:nvCxnSpPr>
          <p:spPr>
            <a:xfrm>
              <a:off x="3402482" y="1907233"/>
              <a:ext cx="1017118" cy="797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2667000"/>
            <a:ext cx="7010400" cy="1833265"/>
            <a:chOff x="228600" y="2586335"/>
            <a:chExt cx="7010400" cy="1833265"/>
          </a:xfrm>
        </p:grpSpPr>
        <p:sp>
          <p:nvSpPr>
            <p:cNvPr id="27" name="TextBox 26"/>
            <p:cNvSpPr txBox="1"/>
            <p:nvPr/>
          </p:nvSpPr>
          <p:spPr>
            <a:xfrm>
              <a:off x="228600" y="2586335"/>
              <a:ext cx="2683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Lots of Data Piling</a:t>
              </a:r>
            </a:p>
          </p:txBody>
        </p:sp>
        <p:cxnSp>
          <p:nvCxnSpPr>
            <p:cNvPr id="10" name="Straight Arrow Connector 9"/>
            <p:cNvCxnSpPr>
              <a:stCxn id="27" idx="3"/>
            </p:cNvCxnSpPr>
            <p:nvPr/>
          </p:nvCxnSpPr>
          <p:spPr>
            <a:xfrm>
              <a:off x="2912348" y="2817168"/>
              <a:ext cx="4326652" cy="840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3"/>
            </p:cNvCxnSpPr>
            <p:nvPr/>
          </p:nvCxnSpPr>
          <p:spPr>
            <a:xfrm>
              <a:off x="2912348" y="2817168"/>
              <a:ext cx="2650252" cy="1602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28600" y="3576935"/>
            <a:ext cx="6629400" cy="1147465"/>
            <a:chOff x="228600" y="3576935"/>
            <a:chExt cx="6629400" cy="1147465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3576935"/>
              <a:ext cx="331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Large Angle to Optimal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>
              <a:stCxn id="29" idx="3"/>
            </p:cNvCxnSpPr>
            <p:nvPr/>
          </p:nvCxnSpPr>
          <p:spPr>
            <a:xfrm>
              <a:off x="3546175" y="3807768"/>
              <a:ext cx="270222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3AE13-DA5F-4865-B8F6-37EA5D964CB9}"/>
              </a:ext>
            </a:extLst>
          </p:cNvPr>
          <p:cNvGrpSpPr/>
          <p:nvPr/>
        </p:nvGrpSpPr>
        <p:grpSpPr>
          <a:xfrm>
            <a:off x="6170435" y="4266357"/>
            <a:ext cx="2135365" cy="1713974"/>
            <a:chOff x="6170435" y="4266357"/>
            <a:chExt cx="2135365" cy="17139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35D36C-6D13-45B0-A14B-2A2A8347B6CC}"/>
                </a:ext>
              </a:extLst>
            </p:cNvPr>
            <p:cNvSpPr txBox="1"/>
            <p:nvPr/>
          </p:nvSpPr>
          <p:spPr>
            <a:xfrm>
              <a:off x="7377341" y="5334000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Big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Margin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21C4D72-80D2-460B-B59B-0F214ED5E64A}"/>
                </a:ext>
              </a:extLst>
            </p:cNvPr>
            <p:cNvSpPr/>
            <p:nvPr/>
          </p:nvSpPr>
          <p:spPr>
            <a:xfrm rot="3276417">
              <a:off x="6426081" y="4010711"/>
              <a:ext cx="1277305" cy="1788598"/>
            </a:xfrm>
            <a:prstGeom prst="rightBrace">
              <a:avLst>
                <a:gd name="adj1" fmla="val 8333"/>
                <a:gd name="adj2" fmla="val 47812"/>
              </a:avLst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7781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4C2E9-E13F-42B2-83FB-5AEBF3B100BF}"/>
              </a:ext>
            </a:extLst>
          </p:cNvPr>
          <p:cNvSpPr txBox="1"/>
          <p:nvPr/>
        </p:nvSpPr>
        <p:spPr>
          <a:xfrm>
            <a:off x="736779" y="334387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Common Samples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Connected by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Dashed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A192C-3867-4AD5-A48B-77BB122F5A7E}"/>
              </a:ext>
            </a:extLst>
          </p:cNvPr>
          <p:cNvSpPr txBox="1"/>
          <p:nvPr/>
        </p:nvSpPr>
        <p:spPr>
          <a:xfrm>
            <a:off x="914400" y="448687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Huge Platform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CCA31-1047-4415-A7B2-6566BC3372BD}"/>
              </a:ext>
            </a:extLst>
          </p:cNvPr>
          <p:cNvSpPr txBox="1"/>
          <p:nvPr/>
        </p:nvSpPr>
        <p:spPr>
          <a:xfrm>
            <a:off x="1074704" y="54496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Fortunately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Systematic</a:t>
            </a:r>
          </a:p>
        </p:txBody>
      </p:sp>
    </p:spTree>
    <p:extLst>
      <p:ext uri="{BB962C8B-B14F-4D97-AF65-F5344CB8AC3E}">
        <p14:creationId xmlns:p14="http://schemas.microsoft.com/office/powerpoint/2010/main" val="2896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28C19-EA44-49A2-8201-DE3D227D0C5C}"/>
              </a:ext>
            </a:extLst>
          </p:cNvPr>
          <p:cNvSpPr txBox="1"/>
          <p:nvPr/>
        </p:nvSpPr>
        <p:spPr>
          <a:xfrm>
            <a:off x="2550521" y="6248400"/>
            <a:ext cx="23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Use Common Colors</a:t>
            </a:r>
          </a:p>
        </p:txBody>
      </p:sp>
    </p:spTree>
    <p:extLst>
      <p:ext uri="{BB962C8B-B14F-4D97-AF65-F5344CB8AC3E}">
        <p14:creationId xmlns:p14="http://schemas.microsoft.com/office/powerpoint/2010/main" val="38121355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30B9F-A724-4D04-91D0-D657B24FE3D2}"/>
              </a:ext>
            </a:extLst>
          </p:cNvPr>
          <p:cNvSpPr txBox="1"/>
          <p:nvPr/>
        </p:nvSpPr>
        <p:spPr>
          <a:xfrm>
            <a:off x="1125258" y="4419600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Points Down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Along Diagonal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(to make space)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CEA7E-18F6-4014-9C67-0E49B8494B87}"/>
              </a:ext>
            </a:extLst>
          </p:cNvPr>
          <p:cNvSpPr txBox="1"/>
          <p:nvPr/>
        </p:nvSpPr>
        <p:spPr>
          <a:xfrm>
            <a:off x="1371600" y="547747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Color </a:t>
            </a:r>
            <a:r>
              <a:rPr lang="en-US" dirty="0">
                <a:solidFill>
                  <a:schemeClr val="bg1"/>
                </a:solidFill>
              </a:rPr>
              <a:t>Blue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For “Before”</a:t>
            </a:r>
          </a:p>
        </p:txBody>
      </p:sp>
    </p:spTree>
    <p:extLst>
      <p:ext uri="{BB962C8B-B14F-4D97-AF65-F5344CB8AC3E}">
        <p14:creationId xmlns:p14="http://schemas.microsoft.com/office/powerpoint/2010/main" val="17494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CB9B3-BB6F-450E-AE20-B1330F4F54CE}"/>
              </a:ext>
            </a:extLst>
          </p:cNvPr>
          <p:cNvSpPr txBox="1"/>
          <p:nvPr/>
        </p:nvSpPr>
        <p:spPr>
          <a:xfrm>
            <a:off x="2584356" y="441067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Add On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Points for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“After” DWD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0290C-DC97-48EA-B39D-BC6D2C6045AC}"/>
              </a:ext>
            </a:extLst>
          </p:cNvPr>
          <p:cNvSpPr txBox="1"/>
          <p:nvPr/>
        </p:nvSpPr>
        <p:spPr>
          <a:xfrm>
            <a:off x="2290491" y="5706070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Show  </a:t>
            </a:r>
            <a:r>
              <a:rPr lang="en-US" dirty="0">
                <a:solidFill>
                  <a:schemeClr val="bg1"/>
                </a:solidFill>
              </a:rPr>
              <a:t>Blue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Red</a:t>
            </a:r>
          </a:p>
          <a:p>
            <a:pPr algn="ctr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Difference as </a:t>
            </a:r>
          </a:p>
          <a:p>
            <a:pPr algn="ctr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Black Lines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new scales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06087-26A8-4B51-BCC9-0972A34335F8}"/>
              </a:ext>
            </a:extLst>
          </p:cNvPr>
          <p:cNvSpPr txBox="1"/>
          <p:nvPr/>
        </p:nvSpPr>
        <p:spPr>
          <a:xfrm>
            <a:off x="609600" y="407806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Rescale Axes to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Focus 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bg2"/>
                </a:solidFill>
              </a:rPr>
              <a:t> Only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8D7B2BF-DD69-45DC-80E8-2F7E79C0A094}"/>
              </a:ext>
            </a:extLst>
          </p:cNvPr>
          <p:cNvCxnSpPr>
            <a:stCxn id="4" idx="0"/>
          </p:cNvCxnSpPr>
          <p:nvPr/>
        </p:nvCxnSpPr>
        <p:spPr>
          <a:xfrm flipV="1">
            <a:off x="1689383" y="2971800"/>
            <a:ext cx="1079783" cy="1106269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72B357-2E44-4DEF-B03B-69C02626781B}"/>
              </a:ext>
            </a:extLst>
          </p:cNvPr>
          <p:cNvCxnSpPr>
            <a:cxnSpLocks/>
          </p:cNvCxnSpPr>
          <p:nvPr/>
        </p:nvCxnSpPr>
        <p:spPr>
          <a:xfrm flipV="1">
            <a:off x="1676400" y="1981200"/>
            <a:ext cx="1295400" cy="2096869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436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3246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72F11-A863-40B6-98F4-ADDCF2B1D693}"/>
              </a:ext>
            </a:extLst>
          </p:cNvPr>
          <p:cNvSpPr txBox="1"/>
          <p:nvPr/>
        </p:nvSpPr>
        <p:spPr>
          <a:xfrm>
            <a:off x="3080772" y="52578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Turn Off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All But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853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adjusted data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49E1A-E601-47C8-B7C6-669EB2E256CF}"/>
              </a:ext>
            </a:extLst>
          </p:cNvPr>
          <p:cNvSpPr txBox="1"/>
          <p:nvPr/>
        </p:nvSpPr>
        <p:spPr>
          <a:xfrm>
            <a:off x="990600" y="4495800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Down to Middle</a:t>
            </a:r>
          </a:p>
        </p:txBody>
      </p:sp>
    </p:spTree>
    <p:extLst>
      <p:ext uri="{BB962C8B-B14F-4D97-AF65-F5344CB8AC3E}">
        <p14:creationId xmlns:p14="http://schemas.microsoft.com/office/powerpoint/2010/main" val="1372055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6EF94-6068-424D-80D8-5DC47537378C}"/>
              </a:ext>
            </a:extLst>
          </p:cNvPr>
          <p:cNvSpPr txBox="1"/>
          <p:nvPr/>
        </p:nvSpPr>
        <p:spPr>
          <a:xfrm>
            <a:off x="1048278" y="5248870"/>
            <a:ext cx="2236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Further Down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To Become </a:t>
            </a:r>
            <a:r>
              <a:rPr lang="en-US" dirty="0">
                <a:solidFill>
                  <a:schemeClr val="bg1"/>
                </a:solidFill>
              </a:rPr>
              <a:t>“Before”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For Next Step</a:t>
            </a:r>
          </a:p>
        </p:txBody>
      </p:sp>
    </p:spTree>
    <p:extLst>
      <p:ext uri="{BB962C8B-B14F-4D97-AF65-F5344CB8AC3E}">
        <p14:creationId xmlns:p14="http://schemas.microsoft.com/office/powerpoint/2010/main" val="2709509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F759B-106C-4230-8AB3-7EE79D595848}"/>
              </a:ext>
            </a:extLst>
          </p:cNvPr>
          <p:cNvSpPr txBox="1"/>
          <p:nvPr/>
        </p:nvSpPr>
        <p:spPr>
          <a:xfrm>
            <a:off x="1295400" y="445906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Subtract Trait Means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(i.e. Means of Columns)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0780CE-0841-411A-817F-7C04BA50B20B}"/>
              </a:ext>
            </a:extLst>
          </p:cNvPr>
          <p:cNvGrpSpPr/>
          <p:nvPr/>
        </p:nvGrpSpPr>
        <p:grpSpPr>
          <a:xfrm>
            <a:off x="762000" y="2667000"/>
            <a:ext cx="1950086" cy="1371600"/>
            <a:chOff x="762000" y="2667000"/>
            <a:chExt cx="1950086" cy="1371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6E7AF1-2272-468C-9B95-DA5A67D13ADA}"/>
                </a:ext>
              </a:extLst>
            </p:cNvPr>
            <p:cNvSpPr txBox="1"/>
            <p:nvPr/>
          </p:nvSpPr>
          <p:spPr>
            <a:xfrm>
              <a:off x="762000" y="3392269"/>
              <a:ext cx="1950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Impacts Variation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In PC1 Direction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DFB496-1F88-4DBD-B26D-0F9D4D89A1AE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1737043" y="2667000"/>
              <a:ext cx="167957" cy="7252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8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Mean Adj., Rescaled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18B15-93B8-4D43-9663-404C8DD29277}"/>
              </a:ext>
            </a:extLst>
          </p:cNvPr>
          <p:cNvSpPr txBox="1"/>
          <p:nvPr/>
        </p:nvSpPr>
        <p:spPr>
          <a:xfrm>
            <a:off x="2209800" y="537346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Rescale Axes to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Focus 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bg2"/>
                </a:solidFill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38572746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14213</TotalTime>
  <Words>3455</Words>
  <Application>Microsoft Office PowerPoint</Application>
  <PresentationFormat>On-screen Show (4:3)</PresentationFormat>
  <Paragraphs>928</Paragraphs>
  <Slides>124</Slides>
  <Notes>124</Notes>
  <HiddenSlides>0</HiddenSlides>
  <MMClips>6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6" baseType="lpstr">
      <vt:lpstr>Gulim</vt:lpstr>
      <vt:lpstr>Arial</vt:lpstr>
      <vt:lpstr>Arial Unicode MS</vt:lpstr>
      <vt:lpstr>Cambria Math</vt:lpstr>
      <vt:lpstr>Tahoma</vt:lpstr>
      <vt:lpstr>Times New Roman</vt:lpstr>
      <vt:lpstr>Wingdings</vt:lpstr>
      <vt:lpstr>Default Design</vt:lpstr>
      <vt:lpstr>2_Default Design</vt:lpstr>
      <vt:lpstr>15_Default Design</vt:lpstr>
      <vt:lpstr>12_Default Design</vt:lpstr>
      <vt:lpstr>Equation</vt:lpstr>
      <vt:lpstr>Statistics – O. R. 881 Object Oriented Data Analysis</vt:lpstr>
      <vt:lpstr>Current Sections in Textbook</vt:lpstr>
      <vt:lpstr>Last Class: Kernel PCA</vt:lpstr>
      <vt:lpstr>Last Class: Kernel PCA</vt:lpstr>
      <vt:lpstr>Last Class: t-SNE Visualizat’n</vt:lpstr>
      <vt:lpstr>Last Class: t-SNE Visualizat’n</vt:lpstr>
      <vt:lpstr>Last Class: t-SNE Visualizat’n</vt:lpstr>
      <vt:lpstr>Last Class: Supp. Vec. Mach.</vt:lpstr>
      <vt:lpstr>Last Class: SVMs, Tuning Par.</vt:lpstr>
      <vt:lpstr>Last Class: SVMs, Tuning Par. </vt:lpstr>
      <vt:lpstr>Last Class: SVMs</vt:lpstr>
      <vt:lpstr>Last Class: SVM</vt:lpstr>
      <vt:lpstr>Last Class: DWD </vt:lpstr>
      <vt:lpstr>Last Class: Dist. W’ted Disc.</vt:lpstr>
      <vt:lpstr>Last Class: Dist. W’ted Disc.</vt:lpstr>
      <vt:lpstr>Last Class: Dist. W’ted Disc.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Recall: High d Asymptotics &amp; Kernels</vt:lpstr>
      <vt:lpstr>Recall: High d Asymptotics &amp; Kernels</vt:lpstr>
      <vt:lpstr>Recall: High d Asymptotics &amp; Kernels</vt:lpstr>
      <vt:lpstr>Recall: High d Asymptotics &amp; Kernels</vt:lpstr>
      <vt:lpstr>Recall: High d Asymptotics &amp; Kernels</vt:lpstr>
      <vt:lpstr>Recall: High d Asymptotics &amp; Kernels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Asymptotics in Classification</vt:lpstr>
      <vt:lpstr>HDLSS Asymptotics in Classification</vt:lpstr>
      <vt:lpstr>HDLSS Asymptotics in Classification</vt:lpstr>
      <vt:lpstr>Visualization by DWD, SVM, MD</vt:lpstr>
      <vt:lpstr>Visualization by DWD, SVM, MD</vt:lpstr>
      <vt:lpstr>Visualization by DWD, SVM, MD</vt:lpstr>
      <vt:lpstr>Visualization by DWD, SVM, MD</vt:lpstr>
      <vt:lpstr>Visualization by DWD, SVM, MD</vt:lpstr>
      <vt:lpstr>Batch and Source Adjustment</vt:lpstr>
      <vt:lpstr>Batch and Source Adjustment</vt:lpstr>
      <vt:lpstr>Batch and Source Adjustment</vt:lpstr>
      <vt:lpstr>Idea Behind Adjustment</vt:lpstr>
      <vt:lpstr>DWD:  Why not PC1?</vt:lpstr>
      <vt:lpstr>DWD:  Why not PC1?</vt:lpstr>
      <vt:lpstr>E. g. even worse for PCA</vt:lpstr>
      <vt:lpstr>But easy for DWD</vt:lpstr>
      <vt:lpstr>Batch and Source Adjustment</vt:lpstr>
      <vt:lpstr>Source Batch Adj:  Raw Breast Cancer data</vt:lpstr>
      <vt:lpstr>Source Batch Adj:  Source Colors</vt:lpstr>
      <vt:lpstr>Source Batch Adj:  Batch Colors</vt:lpstr>
      <vt:lpstr>Source Batch Adj:  Biological Class Colors</vt:lpstr>
      <vt:lpstr>Source Batch Adj:  Biological Class Col. &amp; Symbols</vt:lpstr>
      <vt:lpstr>Source Batch Adj:  Biological Class Symbols</vt:lpstr>
      <vt:lpstr>Source Batch Adj:  Source Colors</vt:lpstr>
      <vt:lpstr>Source Batch Adj:  PC 1-3 &amp; DWD direction</vt:lpstr>
      <vt:lpstr>Source Batch Adj:  DWD Source Adjustment</vt:lpstr>
      <vt:lpstr>Source Batch Adj:  Source Adj’d, PCA view</vt:lpstr>
      <vt:lpstr>Source Batch Adj:  Source Adj’d, Class Colored</vt:lpstr>
      <vt:lpstr>Source Batch Adj:  Source Adj’d, Batch Colored</vt:lpstr>
      <vt:lpstr>Source Batch Adj:  Source Adj’d, 5 PCs</vt:lpstr>
      <vt:lpstr>Source Batch Adj:  S. Adj’d, Batch 1,2 vs. 3 DWD</vt:lpstr>
      <vt:lpstr>Source Batch Adj:  S. &amp; B1,2 vs. 3 Adjusted</vt:lpstr>
      <vt:lpstr>Source Batch Adj:  S. &amp; B1,2 vs. 3 Adj’d, 5 PCs</vt:lpstr>
      <vt:lpstr>Source Batch Adj:  S. &amp; B Adj’d, B1 vs. 2 DWD</vt:lpstr>
      <vt:lpstr>Source Batch Adj:  S. &amp; B Adj’d, B1 vs. 2 Adj’d</vt:lpstr>
      <vt:lpstr>Source Batch Adj:  S. &amp; B Adj’d, 5 PC view</vt:lpstr>
      <vt:lpstr>Source Batch Adj:  S. &amp; B Adj’d, 4 PC view</vt:lpstr>
      <vt:lpstr>Source Batch Adj:  S. &amp; B Adj’d, Class Colors</vt:lpstr>
      <vt:lpstr>Source Batch Adj:  S. &amp; B Adj’d, Adj’d PCA</vt:lpstr>
      <vt:lpstr>DWD does not solve all  problems</vt:lpstr>
      <vt:lpstr>Interesting Benchmark Data Set</vt:lpstr>
      <vt:lpstr>Interesting Benchmark Data Set</vt:lpstr>
      <vt:lpstr>NCI 60:  Can we find classes Using PCA view?</vt:lpstr>
      <vt:lpstr>NCI 60:  Views using DWD Dir’ns (focus on biology)</vt:lpstr>
      <vt:lpstr>Recall DWD Appl’n: Visualization</vt:lpstr>
      <vt:lpstr>Recall DWD Appl’n: Visualization</vt:lpstr>
      <vt:lpstr>NCI 60:  Raw Data, Platform Colored</vt:lpstr>
      <vt:lpstr>NCI 60:  Raw Data</vt:lpstr>
      <vt:lpstr>NCI 60:  Raw Data, Before DWD Adjustment</vt:lpstr>
      <vt:lpstr>NCI 60:  Before &amp; After DWD adjustment</vt:lpstr>
      <vt:lpstr>NCI 60:  Before &amp; After, new scales</vt:lpstr>
      <vt:lpstr>NCI 60:  After DWD</vt:lpstr>
      <vt:lpstr>NCI 60:  DWD adjusted data</vt:lpstr>
      <vt:lpstr>NCI 60:  Before Column Mean Adjustment</vt:lpstr>
      <vt:lpstr>NCI 60:  Before &amp; After Column Mean Adjustment</vt:lpstr>
      <vt:lpstr>NCI 60:  Before &amp; After Col. Mean Adj., Rescaled</vt:lpstr>
      <vt:lpstr>NCI 60:  After DWD &amp; Column Mean Adj.</vt:lpstr>
      <vt:lpstr>NCI 60:  DWD &amp; Column Mean Adjusted</vt:lpstr>
      <vt:lpstr>NCI 60:  Before Column Stand. Dev. Adjustment</vt:lpstr>
      <vt:lpstr>NCI 60:  Before and After Column S.D. Adjustment</vt:lpstr>
      <vt:lpstr>NCI 60:  Before and After Col. S.D. Adj., Rescaled</vt:lpstr>
      <vt:lpstr>NCI 60:  After Column Stand. Dev. adjustment</vt:lpstr>
      <vt:lpstr>NCI 60:  Fully Adjusted Data</vt:lpstr>
      <vt:lpstr>NCI 60:  Fully Adjusted Data, Platform Colored</vt:lpstr>
      <vt:lpstr>NCI 60:  Fully Adjusted Data, Melanoma Cluster</vt:lpstr>
      <vt:lpstr>NCI 60:  Fully Adjusted Data, Leukemia Cluster</vt:lpstr>
      <vt:lpstr>Why not adjust using SVM?</vt:lpstr>
      <vt:lpstr>Why not adjust using SVM?</vt:lpstr>
      <vt:lpstr>Why not adjust by means?</vt:lpstr>
      <vt:lpstr>Why not adjust by means?</vt:lpstr>
      <vt:lpstr>Why not adjust by means?</vt:lpstr>
      <vt:lpstr>Why not adjust by means?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PowerPoint Presentation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414</cp:revision>
  <dcterms:created xsi:type="dcterms:W3CDTF">2001-06-08T01:38:43Z</dcterms:created>
  <dcterms:modified xsi:type="dcterms:W3CDTF">2024-04-23T21:21:13Z</dcterms:modified>
</cp:coreProperties>
</file>