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800" r:id="rId2"/>
    <p:sldMasterId id="2147483852" r:id="rId3"/>
    <p:sldMasterId id="2147483867" r:id="rId4"/>
  </p:sldMasterIdLst>
  <p:notesMasterIdLst>
    <p:notesMasterId r:id="rId100"/>
  </p:notesMasterIdLst>
  <p:sldIdLst>
    <p:sldId id="262" r:id="rId5"/>
    <p:sldId id="714" r:id="rId6"/>
    <p:sldId id="4248" r:id="rId7"/>
    <p:sldId id="3666" r:id="rId8"/>
    <p:sldId id="3669" r:id="rId9"/>
    <p:sldId id="3675" r:id="rId10"/>
    <p:sldId id="4107" r:id="rId11"/>
    <p:sldId id="4192" r:id="rId12"/>
    <p:sldId id="4226" r:id="rId13"/>
    <p:sldId id="4227" r:id="rId14"/>
    <p:sldId id="4228" r:id="rId15"/>
    <p:sldId id="4229" r:id="rId16"/>
    <p:sldId id="4230" r:id="rId17"/>
    <p:sldId id="4266" r:id="rId18"/>
    <p:sldId id="4231" r:id="rId19"/>
    <p:sldId id="4232" r:id="rId20"/>
    <p:sldId id="4233" r:id="rId21"/>
    <p:sldId id="4234" r:id="rId22"/>
    <p:sldId id="4235" r:id="rId23"/>
    <p:sldId id="4236" r:id="rId24"/>
    <p:sldId id="4238" r:id="rId25"/>
    <p:sldId id="4267" r:id="rId26"/>
    <p:sldId id="4239" r:id="rId27"/>
    <p:sldId id="4240" r:id="rId28"/>
    <p:sldId id="4241" r:id="rId29"/>
    <p:sldId id="4242" r:id="rId30"/>
    <p:sldId id="4243" r:id="rId31"/>
    <p:sldId id="4244" r:id="rId32"/>
    <p:sldId id="4245" r:id="rId33"/>
    <p:sldId id="4161" r:id="rId34"/>
    <p:sldId id="4162" r:id="rId35"/>
    <p:sldId id="4163" r:id="rId36"/>
    <p:sldId id="4164" r:id="rId37"/>
    <p:sldId id="1570" r:id="rId38"/>
    <p:sldId id="1571" r:id="rId39"/>
    <p:sldId id="1572" r:id="rId40"/>
    <p:sldId id="1573" r:id="rId41"/>
    <p:sldId id="1574" r:id="rId42"/>
    <p:sldId id="1575" r:id="rId43"/>
    <p:sldId id="1576" r:id="rId44"/>
    <p:sldId id="1577" r:id="rId45"/>
    <p:sldId id="1578" r:id="rId46"/>
    <p:sldId id="1579" r:id="rId47"/>
    <p:sldId id="1580" r:id="rId48"/>
    <p:sldId id="1581" r:id="rId49"/>
    <p:sldId id="1582" r:id="rId50"/>
    <p:sldId id="1583" r:id="rId51"/>
    <p:sldId id="1584" r:id="rId52"/>
    <p:sldId id="1585" r:id="rId53"/>
    <p:sldId id="1587" r:id="rId54"/>
    <p:sldId id="1588" r:id="rId55"/>
    <p:sldId id="1625" r:id="rId56"/>
    <p:sldId id="1589" r:id="rId57"/>
    <p:sldId id="1590" r:id="rId58"/>
    <p:sldId id="1591" r:id="rId59"/>
    <p:sldId id="1592" r:id="rId60"/>
    <p:sldId id="1593" r:id="rId61"/>
    <p:sldId id="1594" r:id="rId62"/>
    <p:sldId id="1595" r:id="rId63"/>
    <p:sldId id="1596" r:id="rId64"/>
    <p:sldId id="1597" r:id="rId65"/>
    <p:sldId id="1598" r:id="rId66"/>
    <p:sldId id="1599" r:id="rId67"/>
    <p:sldId id="1600" r:id="rId68"/>
    <p:sldId id="1601" r:id="rId69"/>
    <p:sldId id="1603" r:id="rId70"/>
    <p:sldId id="1604" r:id="rId71"/>
    <p:sldId id="1605" r:id="rId72"/>
    <p:sldId id="1606" r:id="rId73"/>
    <p:sldId id="1607" r:id="rId74"/>
    <p:sldId id="1608" r:id="rId75"/>
    <p:sldId id="1609" r:id="rId76"/>
    <p:sldId id="1610" r:id="rId77"/>
    <p:sldId id="1611" r:id="rId78"/>
    <p:sldId id="1614" r:id="rId79"/>
    <p:sldId id="1615" r:id="rId80"/>
    <p:sldId id="1616" r:id="rId81"/>
    <p:sldId id="1617" r:id="rId82"/>
    <p:sldId id="1744" r:id="rId83"/>
    <p:sldId id="1751" r:id="rId84"/>
    <p:sldId id="1745" r:id="rId85"/>
    <p:sldId id="1746" r:id="rId86"/>
    <p:sldId id="1752" r:id="rId87"/>
    <p:sldId id="1747" r:id="rId88"/>
    <p:sldId id="1748" r:id="rId89"/>
    <p:sldId id="1750" r:id="rId90"/>
    <p:sldId id="1965" r:id="rId91"/>
    <p:sldId id="1967" r:id="rId92"/>
    <p:sldId id="1905" r:id="rId93"/>
    <p:sldId id="1906" r:id="rId94"/>
    <p:sldId id="4262" r:id="rId95"/>
    <p:sldId id="4263" r:id="rId96"/>
    <p:sldId id="4264" r:id="rId97"/>
    <p:sldId id="4265" r:id="rId98"/>
    <p:sldId id="3860" r:id="rId9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FFB279"/>
    <a:srgbClr val="DA71FF"/>
    <a:srgbClr val="D357FF"/>
    <a:srgbClr val="D1FFD1"/>
    <a:srgbClr val="E1FFE1"/>
    <a:srgbClr val="C8C8FF"/>
    <a:srgbClr val="E1E0FF"/>
    <a:srgbClr val="C8F4FF"/>
    <a:srgbClr val="FFDD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907" autoAdjust="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viewProps" Target="viewProps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542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665985-B48B-48AE-83CB-D2B19AECEEA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96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6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6670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AC67E2-94BE-442C-9964-23F75EB2DD4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97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7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06619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70B819-DBC9-4C5D-8613-0B49357D8CE2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98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8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4929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3CD317-21FC-4510-AD9F-6D3F4AF35BA6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99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05917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3CD317-21FC-4510-AD9F-6D3F4AF35BA6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99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64628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7B58A0-3905-46BE-B913-B7E94BD331C5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00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87231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D58E76-D443-40E7-B659-6D68C0556C6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01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18076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85F46A-8F7C-40D6-98DA-C571003296A6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02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2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63219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D92F7F-56A5-4B9D-B852-B9DD74106732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03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3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99284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D4DC42-E3FE-4A4D-82F9-01618BF8607A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04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0125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929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6D65FE-1875-42AA-B9C6-2B8486508172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05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5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95462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6CF5A7-D4AF-43A4-AF37-A753C4D17353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06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6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65572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6CF5A7-D4AF-43A4-AF37-A753C4D17353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06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6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77119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F5FEB4-47EF-49DA-AC1C-7A0D2C8CC99B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07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7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5841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C7BC02-55E1-46D2-809A-B5C4C06D4076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08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8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86259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9FDF2F-A28A-45EC-9A61-51E486239BE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09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73903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E9EB21-98AB-425F-9DBD-5D8888C30741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10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61905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348365-AD45-4529-B68E-B58D43D1B9D5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11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1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84191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C5AAD5-8DD5-4280-ACE3-D250AD7EAE9A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12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2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39471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CEC29-DFCA-4E45-865D-A407A299727F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13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3338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5A7DBD-EB55-4892-BA8F-0AD8233DC94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9474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CEC29-DFCA-4E45-865D-A407A299727F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13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38712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CEC29-DFCA-4E45-865D-A407A299727F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13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37059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CEC29-DFCA-4E45-865D-A407A299727F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13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31534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F5166A-B584-41A5-9120-A34440C696ED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15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5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11100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84F334-B2D7-475B-A05D-FAAFDB6FE7F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59858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16B312-53F4-4176-9114-9CE00712EC9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67738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2B47B5-36F4-4373-A3E9-2A28DB8F15F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29490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551E46-3B6A-42C9-A3F5-2725EB5A184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8903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96DA61-88D9-4D1D-8BC6-19E47368C9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1872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F2C2ED-52A2-4F48-9D1B-19936370DFD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847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245552-4324-4A61-B292-54D792CF8BF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5856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3A3BF1-CB16-4F5F-97A7-C35A10FDE5A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293781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F2C2ED-52A2-4F48-9D1B-19936370DFD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73339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F2C2ED-52A2-4F48-9D1B-19936370DFD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91221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0E8251-31EE-4EDC-B223-5D46F6CD734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671948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29412F-AD30-4638-816E-080CE889CA4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7940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542806-B889-47C8-841F-0BD3456E407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77903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7140FA-4D01-4891-8351-A2A4CE5255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59564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F5E621-4CFD-4C81-BC44-23D1B633AD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76766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3526EB-9A6A-4CFC-94CA-6DFDA7D677C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36815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E13D82-195F-4E5A-8C91-8A9AEF71A0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1252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4A6657-4BC3-4EFF-95DE-8245CAC9F96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66207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2E89AC-FDBD-46EE-9A94-EF4A4D5FACB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809320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7B7327-7033-488E-B96B-1D44A476276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72832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E13D82-195F-4E5A-8C91-8A9AEF71A0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266878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420036-BE6D-46D2-92EE-227B71CFEA0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51221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DD40A3-E1FC-4CA5-8668-31030197C71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40869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93CA36-481D-4854-90B6-7A06AD41BAD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546871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99DB28-26E7-490C-8AAC-B75E2A54068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90831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99DB28-26E7-490C-8AAC-B75E2A54068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79023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17D6CE-A88D-439B-82E9-5826624E24C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7993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4B5DC0-B8CF-44F8-AD43-5103565855E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2938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A0593A-FFFA-4E47-B1A0-4527F438ED7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51336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4B5DC0-B8CF-44F8-AD43-5103565855E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93427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4B5DC0-B8CF-44F8-AD43-5103565855E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42436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4B5DC0-B8CF-44F8-AD43-5103565855E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21487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4B5DC0-B8CF-44F8-AD43-5103565855E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66210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4B5DC0-B8CF-44F8-AD43-5103565855E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125344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624F68-7683-4184-BA7B-DBCE622C3E8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669496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121F1E-750B-46AC-9E1D-A244C641C9A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41431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890AA4-761A-47D4-ABE5-577A737842D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32451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890AA4-761A-47D4-ABE5-577A737842D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75376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890AA4-761A-47D4-ABE5-577A737842D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8665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BC92D6-A429-42DC-AF49-6EEAD79D045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09061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890AA4-761A-47D4-ABE5-577A737842D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41021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890AA4-761A-47D4-ABE5-577A737842D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353820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890AA4-761A-47D4-ABE5-577A737842D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164497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5BB927-47DB-4A46-9CBB-65338F61A1F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39913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714A50-AFD6-42F9-A517-594E1DE3CDC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52114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040641-E4CE-43AF-AF0A-E8DBCA5B184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38267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837711-6CA0-4632-928A-ED8A140ABB8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863618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85240C-A619-4AEB-82AE-ACFAB3E83B7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634699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77A71D-C689-40CD-810C-49014A4296F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75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758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1A55D-EA3F-4EBD-A1F8-167FF6A7B1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996909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77A71D-C689-40CD-810C-49014A4296F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75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758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1A55D-EA3F-4EBD-A1F8-167FF6A7B1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581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206CB3-A70E-4E24-887C-1A86047B1A13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71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017315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77A71D-C689-40CD-810C-49014A4296F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75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758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1A55D-EA3F-4EBD-A1F8-167FF6A7B1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197418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77A71D-C689-40CD-810C-49014A4296F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75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758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1A55D-EA3F-4EBD-A1F8-167FF6A7B1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00364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77A71D-C689-40CD-810C-49014A4296F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75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758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1A55D-EA3F-4EBD-A1F8-167FF6A7B1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0182895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77A71D-C689-40CD-810C-49014A4296F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75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758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1A55D-EA3F-4EBD-A1F8-167FF6A7B1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535517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C7F769-1B12-43BC-A8EF-81E617F3DC9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861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861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A83297-C2CB-468D-B9BB-0598B19D48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8915711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71261A-42C6-4CDE-BBB4-F8D158FC26B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963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963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D938BF-46BD-4A98-8BF0-867EA6CD64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316383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2344D1-04C9-4188-B146-56F817BFF69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168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168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816519-1E8A-4A96-A744-A617928010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823260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FC97B4-F736-4F48-B19F-5145D5E4BD2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7723782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2C6383-C282-4651-9769-AE8A895F6B4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8249059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6F712-E4F3-423C-8CA1-8FC87C1FA14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025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788A8E-5945-4CBC-93CB-6962268ED611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95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5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1549621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AB9F10-C2A3-4A8B-A9E9-A049F239A92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5214747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2344D1-04C9-4188-B146-56F817BFF69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168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168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816519-1E8A-4A96-A744-A617928010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1566043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2344D1-04C9-4188-B146-56F817BFF69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168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168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816519-1E8A-4A96-A744-A617928010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335397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2344D1-04C9-4188-B146-56F817BFF69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168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168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816519-1E8A-4A96-A744-A617928010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6525580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2344D1-04C9-4188-B146-56F817BFF69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168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168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816519-1E8A-4A96-A744-A617928010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295141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901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90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2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53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746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70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7DB96-BE2B-4B89-8946-81009D83A10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392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F13F1-E564-4633-84E6-81097B0A15B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591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2A1DB-999A-4F4A-9388-71E45BDC60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051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3E9A2-AF5B-46FA-BAC8-40EF57F6252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882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25999-351A-4122-B3C9-D65D3FED37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439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D5D3D-4E32-48C1-89DC-2FA26604388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342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486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ABDB7-8FE3-44E0-8D2B-D7A2A939F90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280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71FDD-28DC-4D94-AB86-691A0AD9454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9551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A2B54-0AEC-470C-9AC8-6B216158DFB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2658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C1FF1-46AF-492C-BFE7-7A0F3BE5EA7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5123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3FCEA-64FF-4443-BBA4-6A6D31EA71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3642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62223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28022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99816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35581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48881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954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60084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00786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6128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99803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89114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18080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2377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56798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763F8-1AF8-4A50-94AB-C6DB3565596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5489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FD7DF-3C4B-4AB9-BD86-3CEB0F83254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696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796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6B893-EDFC-48B3-AAC7-D85D94CFFE4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8497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1235A-FA81-44C3-B16A-C18731E2A4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4038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0E01D-495C-441E-9DBE-99433E5337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7164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B80FE-7FC6-4986-8F8B-52FBBB045E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6252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BF5F9-363E-4B49-AA84-EBBFCD0CE29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8311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50FB0-9C15-48DA-BBC2-E55DF1DA6F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7157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84297-08A1-4B3D-92C1-A437EE787A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8475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0FEB8-BFDB-456E-AD97-7FF23E54E4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4986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E7FA3-1C3A-42CC-95E3-8B1E64E95C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8747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033AF-A7F3-40D2-A18A-FBAB61AEF5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619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2254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5857A-263B-479B-BF83-230F437A48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1073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6099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883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10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853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60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3009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A0E05594-AE8F-4605-9E0C-2BD7F517D26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60664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68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85D47981-B4EA-4968-94AA-A0E452280ED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40100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rron.web.unc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40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4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3.w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6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3.w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7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3.w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80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3.w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17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3.wmf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6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0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0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0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0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0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0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0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0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8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8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0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0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0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0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dirty="0"/>
              <a:t>Statistics – O. R. 881</a:t>
            </a:r>
            <a:br>
              <a:rPr lang="en-US" dirty="0"/>
            </a:br>
            <a:r>
              <a:rPr lang="en-US" dirty="0"/>
              <a:t>Object Oriented Data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>
                <a:hlinkClick r:id="rId3"/>
              </a:rPr>
              <a:t>Steve Marron</a:t>
            </a:r>
            <a:endParaRPr lang="en-US" dirty="0"/>
          </a:p>
          <a:p>
            <a:pPr algn="ctr"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Dept. of Statistics and Operations Research</a:t>
            </a:r>
          </a:p>
          <a:p>
            <a:pPr algn="ctr" eaLnBrk="1" hangingPunct="1">
              <a:buFontTx/>
              <a:buNone/>
            </a:pPr>
            <a:r>
              <a:rPr lang="en-US" dirty="0"/>
              <a:t>University of North Carolina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non-Gaussian!    departures from line?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Seems different from line?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 modes turn into </a:t>
            </a:r>
            <a:r>
              <a:rPr lang="en-US" altLang="ko-KR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wiggles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Less strong feature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Been proposed to study modality</a:t>
            </a:r>
          </a:p>
        </p:txBody>
      </p:sp>
    </p:spTree>
    <p:extLst>
      <p:ext uri="{BB962C8B-B14F-4D97-AF65-F5344CB8AC3E}">
        <p14:creationId xmlns:p14="http://schemas.microsoft.com/office/powerpoint/2010/main" val="37180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 (?)    departures from line?</a:t>
            </a:r>
          </a:p>
        </p:txBody>
      </p:sp>
      <p:pic>
        <p:nvPicPr>
          <p:cNvPr id="178180" name="Picture 3" descr="EgQQ1dat3NmixBimv2His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rot="5400000">
            <a:off x="1981200" y="2743200"/>
            <a:ext cx="4419600" cy="1828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3238500" y="2552700"/>
            <a:ext cx="2971800" cy="762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3886201" y="2667000"/>
            <a:ext cx="2438400" cy="3175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105400" y="1447800"/>
            <a:ext cx="990600" cy="838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692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 (?)    departures from line?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Seems different from line?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Harder to say this time?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What is </a:t>
            </a:r>
            <a:r>
              <a:rPr lang="en-US" altLang="ko-KR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signal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&amp; what is </a:t>
            </a:r>
            <a:r>
              <a:rPr lang="en-US" altLang="ko-KR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noise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Need to understand </a:t>
            </a:r>
            <a:r>
              <a:rPr lang="en-US" altLang="ko-KR" u="sng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sampling variation</a:t>
            </a:r>
          </a:p>
        </p:txBody>
      </p:sp>
    </p:spTree>
    <p:extLst>
      <p:ext uri="{BB962C8B-B14F-4D97-AF65-F5344CB8AC3E}">
        <p14:creationId xmlns:p14="http://schemas.microsoft.com/office/powerpoint/2010/main" val="384237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Gaussian:     Departures from line?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516" y="1737783"/>
            <a:ext cx="6720284" cy="5120217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2971800" y="1447800"/>
            <a:ext cx="2133600" cy="43434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105400" y="1447800"/>
            <a:ext cx="1524000" cy="838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586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Gaussian?     Departures from line?</a:t>
            </a:r>
          </a:p>
        </p:txBody>
      </p:sp>
      <p:pic>
        <p:nvPicPr>
          <p:cNvPr id="180228" name="Picture 3" descr="EgQQ1dat3NmixBimv2His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37783"/>
            <a:ext cx="6720284" cy="512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rot="5400000">
            <a:off x="2171700" y="2628900"/>
            <a:ext cx="4114800" cy="17526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4914900" y="1638300"/>
            <a:ext cx="1295400" cy="9144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9956" y="3055203"/>
                <a:ext cx="248324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Keep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=10,000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In Mind Here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956" y="3055203"/>
                <a:ext cx="2483244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3931" t="-5109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4260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Gaussian?    departures from line?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Looks much like?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Wiggles all random variation?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But there are </a:t>
            </a:r>
            <a:r>
              <a:rPr lang="en-US" altLang="ko-KR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 = 10,000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data points…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How to assess </a:t>
            </a:r>
            <a:r>
              <a:rPr lang="en-US" altLang="ko-KR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signal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&amp; </a:t>
            </a:r>
            <a:r>
              <a:rPr lang="en-US" altLang="ko-KR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noise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Need to understand </a:t>
            </a:r>
            <a:r>
              <a:rPr lang="en-US" altLang="ko-KR" u="sng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sampling variation</a:t>
            </a:r>
          </a:p>
        </p:txBody>
      </p:sp>
    </p:spTree>
    <p:extLst>
      <p:ext uri="{BB962C8B-B14F-4D97-AF65-F5344CB8AC3E}">
        <p14:creationId xmlns:p14="http://schemas.microsoft.com/office/powerpoint/2010/main" val="141597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Need to understand </a:t>
            </a:r>
            <a:r>
              <a:rPr lang="en-US" altLang="ko-KR" u="sng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sampling variation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Approach:  </a:t>
            </a:r>
            <a:r>
              <a:rPr lang="en-US" altLang="ko-KR" dirty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Q-Q envelope plot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Simulate from Theoretical </a:t>
            </a:r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Dist’n</a:t>
            </a: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lvl="1" eaLnBrk="1" hangingPunct="1">
              <a:lnSpc>
                <a:spcPct val="120000"/>
              </a:lnSpc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Samples of same size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About 100 samples gives</a:t>
            </a:r>
          </a:p>
          <a:p>
            <a:pPr lvl="1" algn="ctr" eaLnBrk="1" hangingPunct="1">
              <a:lnSpc>
                <a:spcPct val="12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“good visual impression”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Overlay resulting </a:t>
            </a:r>
            <a:r>
              <a:rPr lang="en-US" altLang="ko-KR" dirty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100 QQ-curves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To visually convey </a:t>
            </a:r>
            <a:r>
              <a:rPr lang="en-US" altLang="ko-KR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natural sampling variation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84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</a:t>
            </a:r>
            <a:r>
              <a:rPr lang="en-US" altLang="ko-KR" dirty="0">
                <a:solidFill>
                  <a:schemeClr val="bg1"/>
                </a:solidFill>
                <a:latin typeface="Arial" charset="0"/>
                <a:ea typeface="Gulim" pitchFamily="34" charset="-127"/>
                <a:cs typeface="Arial" charset="0"/>
              </a:rPr>
              <a:t>Envelope</a:t>
            </a:r>
            <a:r>
              <a:rPr lang="en-US" altLang="ko-KR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plots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non-Gaussian!    departures from line?</a:t>
            </a:r>
          </a:p>
        </p:txBody>
      </p:sp>
      <p:pic>
        <p:nvPicPr>
          <p:cNvPr id="183300" name="Picture 3" descr="EgQQ1dat3NmixBimv2His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38313"/>
            <a:ext cx="6719888" cy="511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rot="5400000">
            <a:off x="1714500" y="2247900"/>
            <a:ext cx="4191000" cy="2590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3162300" y="2628900"/>
            <a:ext cx="3124200" cy="762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H="1">
            <a:off x="4191000" y="2362200"/>
            <a:ext cx="1905000" cy="76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105400" y="1447800"/>
            <a:ext cx="1905000" cy="9144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256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</a:t>
            </a:r>
            <a:r>
              <a:rPr lang="en-US" altLang="ko-KR" dirty="0">
                <a:solidFill>
                  <a:schemeClr val="bg1"/>
                </a:solidFill>
                <a:latin typeface="Arial" charset="0"/>
                <a:ea typeface="Gulim" pitchFamily="34" charset="-127"/>
                <a:cs typeface="Arial" charset="0"/>
              </a:rPr>
              <a:t>Envelope</a:t>
            </a:r>
            <a:r>
              <a:rPr lang="en-US" altLang="ko-KR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plots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non-Gaussian!    departures from line?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Envelope Plot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shows: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Departures are significant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Clear these data are not Gaussian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Q-Q plot gives clear indication</a:t>
            </a:r>
          </a:p>
        </p:txBody>
      </p:sp>
    </p:spTree>
    <p:extLst>
      <p:ext uri="{BB962C8B-B14F-4D97-AF65-F5344CB8AC3E}">
        <p14:creationId xmlns:p14="http://schemas.microsoft.com/office/powerpoint/2010/main" val="282007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3" descr="EgQQ1dat3NmixBimv2His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38313"/>
            <a:ext cx="6719888" cy="511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4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</a:t>
            </a:r>
            <a:r>
              <a:rPr lang="en-US" altLang="ko-KR" dirty="0">
                <a:solidFill>
                  <a:schemeClr val="bg1"/>
                </a:solidFill>
                <a:latin typeface="Arial" charset="0"/>
                <a:ea typeface="Gulim" pitchFamily="34" charset="-127"/>
                <a:cs typeface="Arial" charset="0"/>
              </a:rPr>
              <a:t>Envelope</a:t>
            </a:r>
            <a:r>
              <a:rPr lang="en-US" altLang="ko-KR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plots</a:t>
            </a:r>
          </a:p>
        </p:txBody>
      </p:sp>
      <p:sp>
        <p:nvSpPr>
          <p:cNvPr id="1853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 (?)    departures from line?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1981200" y="2743200"/>
            <a:ext cx="4419600" cy="1828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3238500" y="2476500"/>
            <a:ext cx="2895600" cy="838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3886201" y="2667000"/>
            <a:ext cx="2438400" cy="3175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5067300" y="1485900"/>
            <a:ext cx="914400" cy="838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862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700D5"/>
            </a:gs>
            <a:gs pos="50000">
              <a:schemeClr val="bg1"/>
            </a:gs>
            <a:gs pos="100000">
              <a:srgbClr val="A700D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Current Sections in Textbook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Today: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Sections  16.1,  16.2 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Next Class: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Sections  11.1,  11.2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40130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</a:t>
            </a:r>
            <a:r>
              <a:rPr lang="en-US" altLang="ko-KR" dirty="0">
                <a:solidFill>
                  <a:schemeClr val="bg1"/>
                </a:solidFill>
                <a:latin typeface="Arial" charset="0"/>
                <a:ea typeface="Gulim" pitchFamily="34" charset="-127"/>
                <a:cs typeface="Arial" charset="0"/>
              </a:rPr>
              <a:t>Envelope</a:t>
            </a:r>
            <a:r>
              <a:rPr lang="en-US" altLang="ko-KR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plots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 (?)    departures from line?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Envelope Plot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shows: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Departures are significant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Clear these data are not Gaussian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Recall not so clear from e.g. histogram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Q-Q plot gives clear indication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Envelope plot 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reflects </a:t>
            </a:r>
            <a:r>
              <a:rPr lang="en-US" altLang="ko-KR" u="sng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sampling variation</a:t>
            </a:r>
          </a:p>
        </p:txBody>
      </p:sp>
    </p:spTree>
    <p:extLst>
      <p:ext uri="{BB962C8B-B14F-4D97-AF65-F5344CB8AC3E}">
        <p14:creationId xmlns:p14="http://schemas.microsoft.com/office/powerpoint/2010/main" val="1387511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</a:t>
            </a:r>
            <a:r>
              <a:rPr lang="en-US" altLang="ko-KR" dirty="0">
                <a:solidFill>
                  <a:schemeClr val="bg1"/>
                </a:solidFill>
                <a:latin typeface="Arial" charset="0"/>
                <a:ea typeface="Gulim" pitchFamily="34" charset="-127"/>
                <a:cs typeface="Arial" charset="0"/>
              </a:rPr>
              <a:t>Envelope</a:t>
            </a:r>
            <a:r>
              <a:rPr lang="en-US" altLang="ko-KR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plots</a:t>
            </a:r>
          </a:p>
        </p:txBody>
      </p:sp>
      <p:sp>
        <p:nvSpPr>
          <p:cNvPr id="1873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Gaussian:    Stays Within Envelope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37783"/>
            <a:ext cx="6720284" cy="51202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3997" y="2133600"/>
            <a:ext cx="30332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As Expected,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Since This Is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Null Hypothesis</a:t>
            </a:r>
          </a:p>
        </p:txBody>
      </p:sp>
    </p:spTree>
    <p:extLst>
      <p:ext uri="{BB962C8B-B14F-4D97-AF65-F5344CB8AC3E}">
        <p14:creationId xmlns:p14="http://schemas.microsoft.com/office/powerpoint/2010/main" val="68551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3" descr="EgQQ1dat3NmixBimv2His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38313"/>
            <a:ext cx="6719888" cy="511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39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</a:t>
            </a:r>
            <a:r>
              <a:rPr lang="en-US" altLang="ko-KR" dirty="0">
                <a:solidFill>
                  <a:schemeClr val="bg1"/>
                </a:solidFill>
                <a:latin typeface="Arial" charset="0"/>
                <a:ea typeface="Gulim" pitchFamily="34" charset="-127"/>
                <a:cs typeface="Arial" charset="0"/>
              </a:rPr>
              <a:t>Envelope</a:t>
            </a:r>
            <a:r>
              <a:rPr lang="en-US" altLang="ko-KR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plots</a:t>
            </a:r>
          </a:p>
        </p:txBody>
      </p:sp>
      <p:sp>
        <p:nvSpPr>
          <p:cNvPr id="1873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Gaussian?    departures from line?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2171700" y="2628900"/>
            <a:ext cx="4114800" cy="17526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4953000" y="1600200"/>
            <a:ext cx="1143000" cy="838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372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</a:t>
            </a:r>
            <a:r>
              <a:rPr lang="en-US" altLang="ko-KR" dirty="0">
                <a:solidFill>
                  <a:schemeClr val="bg1"/>
                </a:solidFill>
                <a:latin typeface="Arial" charset="0"/>
                <a:ea typeface="Gulim" pitchFamily="34" charset="-127"/>
                <a:cs typeface="Arial" charset="0"/>
              </a:rPr>
              <a:t>Envelope</a:t>
            </a:r>
            <a:r>
              <a:rPr lang="en-US" altLang="ko-KR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plots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Gaussian?    departures from line?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Harder to see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But clearly there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Conclude non-Gaussian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Really needed </a:t>
            </a:r>
            <a:r>
              <a:rPr lang="en-US" altLang="ko-KR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 = 10,000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data points…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(why bigger sample size was used)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Envelope plot 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reflects </a:t>
            </a:r>
            <a:r>
              <a:rPr lang="en-US" altLang="ko-KR" u="sng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sampling variation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u="sng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0" y="5638800"/>
            <a:ext cx="3126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I.e. Is Much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Narrower</a:t>
            </a:r>
          </a:p>
        </p:txBody>
      </p:sp>
    </p:spTree>
    <p:extLst>
      <p:ext uri="{BB962C8B-B14F-4D97-AF65-F5344CB8AC3E}">
        <p14:creationId xmlns:p14="http://schemas.microsoft.com/office/powerpoint/2010/main" val="420641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</a:t>
            </a:r>
            <a:r>
              <a:rPr lang="en-US" altLang="ko-KR" dirty="0">
                <a:solidFill>
                  <a:schemeClr val="bg1"/>
                </a:solidFill>
                <a:latin typeface="Arial" charset="0"/>
                <a:ea typeface="Gulim" pitchFamily="34" charset="-127"/>
                <a:cs typeface="Arial" charset="0"/>
              </a:rPr>
              <a:t>Envelope</a:t>
            </a:r>
            <a:r>
              <a:rPr lang="en-US" altLang="ko-KR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plots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What were these distributions?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Non-Gaussian!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0.5 N(-1.5,0.75</a:t>
            </a:r>
            <a:r>
              <a:rPr lang="en-US" altLang="ko-KR" baseline="300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 + 0.5 N(1.5,0.75</a:t>
            </a:r>
            <a:r>
              <a:rPr lang="en-US" altLang="ko-KR" baseline="300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 (?)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0.4 N(0,1) + 0.3 N(0,0.5</a:t>
            </a:r>
            <a:r>
              <a:rPr lang="en-US" altLang="ko-KR" baseline="300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 + 0.3 N(0,0.25</a:t>
            </a:r>
            <a:r>
              <a:rPr lang="en-US" altLang="ko-KR" baseline="300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Gaussian?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0.7 N(0,1) + 0.3 N(0,0.5</a:t>
            </a:r>
            <a:r>
              <a:rPr lang="en-US" altLang="ko-KR" baseline="300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4496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</a:t>
            </a:r>
            <a:r>
              <a:rPr lang="en-US" altLang="ko-KR" dirty="0">
                <a:solidFill>
                  <a:schemeClr val="bg1"/>
                </a:solidFill>
                <a:latin typeface="Arial" charset="0"/>
                <a:ea typeface="Gulim" pitchFamily="34" charset="-127"/>
                <a:cs typeface="Arial" charset="0"/>
              </a:rPr>
              <a:t>Envelope</a:t>
            </a:r>
            <a:r>
              <a:rPr lang="en-US" altLang="ko-KR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plots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z="28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Non-Gaussian! .5 N(-1.5,0.75</a:t>
            </a:r>
            <a:r>
              <a:rPr lang="en-US" altLang="ko-KR" sz="2800" baseline="300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sz="28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 + 0.5 N(1.5,0.75</a:t>
            </a:r>
            <a:r>
              <a:rPr lang="en-US" altLang="ko-KR" sz="2800" baseline="300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sz="28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190468" name="Picture 3" descr="EgQQ1dat4NmixKurv8NormFit-Turt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195877" y="2209800"/>
            <a:ext cx="1918923" cy="1219200"/>
            <a:chOff x="2195877" y="2209800"/>
            <a:chExt cx="1918923" cy="1219200"/>
          </a:xfrm>
        </p:grpSpPr>
        <p:sp>
          <p:nvSpPr>
            <p:cNvPr id="2" name="TextBox 1"/>
            <p:cNvSpPr txBox="1"/>
            <p:nvPr/>
          </p:nvSpPr>
          <p:spPr>
            <a:xfrm>
              <a:off x="2195877" y="2209800"/>
              <a:ext cx="19189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True Density</a:t>
              </a:r>
            </a:p>
          </p:txBody>
        </p:sp>
        <p:cxnSp>
          <p:nvCxnSpPr>
            <p:cNvPr id="4" name="Straight Arrow Connector 3"/>
            <p:cNvCxnSpPr/>
            <p:nvPr/>
          </p:nvCxnSpPr>
          <p:spPr>
            <a:xfrm>
              <a:off x="3124200" y="2671465"/>
              <a:ext cx="152400" cy="75753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4495800" y="2209800"/>
            <a:ext cx="2843086" cy="1676400"/>
            <a:chOff x="4495800" y="2209800"/>
            <a:chExt cx="2843086" cy="1676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495800" y="2209800"/>
                  <a:ext cx="284308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D357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Fit </a:t>
                  </a:r>
                  <a14:m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D357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𝑁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357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357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357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𝜇</m:t>
                              </m:r>
                            </m:e>
                          </m:acc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357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357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357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𝜎</m:t>
                              </m:r>
                            </m:e>
                            <m:sup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357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D357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Density</a:t>
                  </a: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5800" y="2209800"/>
                  <a:ext cx="2843086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433" t="-9333" r="-2575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/>
            <p:cNvCxnSpPr>
              <a:stCxn id="6" idx="2"/>
            </p:cNvCxnSpPr>
            <p:nvPr/>
          </p:nvCxnSpPr>
          <p:spPr>
            <a:xfrm flipH="1">
              <a:off x="5105400" y="2671465"/>
              <a:ext cx="811943" cy="1214735"/>
            </a:xfrm>
            <a:prstGeom prst="straightConnector1">
              <a:avLst/>
            </a:prstGeom>
            <a:ln w="38100">
              <a:solidFill>
                <a:srgbClr val="D357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6176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</a:t>
            </a:r>
            <a:r>
              <a:rPr lang="en-US" altLang="ko-KR" dirty="0">
                <a:solidFill>
                  <a:schemeClr val="bg1"/>
                </a:solidFill>
                <a:latin typeface="Arial" charset="0"/>
                <a:ea typeface="Gulim" pitchFamily="34" charset="-127"/>
                <a:cs typeface="Arial" charset="0"/>
              </a:rPr>
              <a:t>Envelope</a:t>
            </a:r>
            <a:r>
              <a:rPr lang="en-US" altLang="ko-KR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plots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z="20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 (?)   0.4 N(0,1) + 0.3 N(0,0.5</a:t>
            </a:r>
            <a:r>
              <a:rPr lang="en-US" altLang="ko-KR" sz="2000" baseline="300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sz="20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 + 0.3 N(0,0.25</a:t>
            </a:r>
            <a:r>
              <a:rPr lang="en-US" altLang="ko-KR" sz="2000" baseline="300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sz="20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191492" name="Picture 3" descr="EgQQ1dat4NmixKurv8NormFit-Turt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59191" y="2362200"/>
            <a:ext cx="22894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Strong Kurtosis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Now Visible</a:t>
            </a:r>
          </a:p>
        </p:txBody>
      </p:sp>
    </p:spTree>
    <p:extLst>
      <p:ext uri="{BB962C8B-B14F-4D97-AF65-F5344CB8AC3E}">
        <p14:creationId xmlns:p14="http://schemas.microsoft.com/office/powerpoint/2010/main" val="399648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</a:t>
            </a:r>
            <a:r>
              <a:rPr lang="en-US" altLang="ko-KR" dirty="0">
                <a:solidFill>
                  <a:schemeClr val="bg1"/>
                </a:solidFill>
                <a:latin typeface="Arial" charset="0"/>
                <a:ea typeface="Gulim" pitchFamily="34" charset="-127"/>
                <a:cs typeface="Arial" charset="0"/>
              </a:rPr>
              <a:t>Envelope</a:t>
            </a:r>
            <a:r>
              <a:rPr lang="en-US" altLang="ko-KR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plots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</a:t>
            </a:r>
          </a:p>
          <a:p>
            <a:pPr eaLnBrk="1" hangingPunct="1">
              <a:lnSpc>
                <a:spcPct val="120000"/>
              </a:lnSpc>
            </a:pPr>
            <a:endParaRPr lang="en-US" altLang="ko-KR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ko-KR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192516" name="Picture 3" descr="EgQQ1dat2Nmixv8NormFit-Turt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6836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</a:t>
            </a:r>
            <a:r>
              <a:rPr lang="en-US" altLang="ko-KR" dirty="0">
                <a:solidFill>
                  <a:schemeClr val="bg1"/>
                </a:solidFill>
                <a:latin typeface="Arial" charset="0"/>
                <a:ea typeface="Gulim" pitchFamily="34" charset="-127"/>
                <a:cs typeface="Arial" charset="0"/>
              </a:rPr>
              <a:t>Envelope</a:t>
            </a:r>
            <a:r>
              <a:rPr lang="en-US" altLang="ko-KR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plots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Gaussian?   0.7 N(0,1) + 0.3 N(0,0.5</a:t>
            </a:r>
            <a:r>
              <a:rPr lang="en-US" altLang="ko-KR" baseline="300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193540" name="Picture 3" descr="EgQQ1dat2Nmixv8NormFit-Turt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59191" y="2362200"/>
            <a:ext cx="20329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Less Kurtosis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But Present</a:t>
            </a:r>
          </a:p>
        </p:txBody>
      </p:sp>
    </p:spTree>
    <p:extLst>
      <p:ext uri="{BB962C8B-B14F-4D97-AF65-F5344CB8AC3E}">
        <p14:creationId xmlns:p14="http://schemas.microsoft.com/office/powerpoint/2010/main" val="389588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</a:t>
            </a:r>
            <a:r>
              <a:rPr lang="en-US" altLang="ko-KR" dirty="0">
                <a:solidFill>
                  <a:schemeClr val="bg1"/>
                </a:solidFill>
                <a:latin typeface="Arial" charset="0"/>
                <a:ea typeface="Gulim" pitchFamily="34" charset="-127"/>
                <a:cs typeface="Arial" charset="0"/>
              </a:rPr>
              <a:t>Envelope</a:t>
            </a:r>
            <a:r>
              <a:rPr lang="en-US" altLang="ko-KR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Plots</a:t>
            </a:r>
          </a:p>
        </p:txBody>
      </p:sp>
      <p:sp>
        <p:nvSpPr>
          <p:cNvPr id="2970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 typeface="Wingdings" pitchFamily="2" charset="2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20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Marron’s </a:t>
            </a:r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Matlab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Software:</a:t>
            </a:r>
          </a:p>
          <a:p>
            <a:pPr algn="ctr" eaLnBrk="1" hangingPunct="1">
              <a:lnSpc>
                <a:spcPct val="200000"/>
              </a:lnSpc>
              <a:buFont typeface="Wingdings" pitchFamily="2" charset="2"/>
              <a:buNone/>
            </a:pPr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qqLM.m</a:t>
            </a: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20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 General Directory</a:t>
            </a:r>
          </a:p>
        </p:txBody>
      </p:sp>
    </p:spTree>
    <p:extLst>
      <p:ext uri="{BB962C8B-B14F-4D97-AF65-F5344CB8AC3E}">
        <p14:creationId xmlns:p14="http://schemas.microsoft.com/office/powerpoint/2010/main" val="3167576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Class: Scatterplot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Smoo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Bralower Fossils – local linear smooths</a:t>
            </a:r>
          </a:p>
          <a:p>
            <a:pPr marL="711200" indent="-711200" eaLnBrk="1" hangingPunct="1">
              <a:buFontTx/>
              <a:buNone/>
            </a:pPr>
            <a:endParaRPr lang="en-US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2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2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2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3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3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3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3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3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3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3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3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3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3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4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4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4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4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4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89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83" b="4274"/>
          <a:stretch>
            <a:fillRect/>
          </a:stretch>
        </p:blipFill>
        <p:spPr bwMode="auto">
          <a:xfrm>
            <a:off x="838200" y="1676400"/>
            <a:ext cx="75533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0E5DAD-34FF-5E82-654E-B12B98070C13}"/>
              </a:ext>
            </a:extLst>
          </p:cNvPr>
          <p:cNvSpPr txBox="1"/>
          <p:nvPr/>
        </p:nvSpPr>
        <p:spPr>
          <a:xfrm>
            <a:off x="6477000" y="1762780"/>
            <a:ext cx="1981200" cy="523220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9900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Goldilocks Smoothing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9900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Parameter Selection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E8EEB4B-45F2-8D57-4C1D-512999E88E09}"/>
              </a:ext>
            </a:extLst>
          </p:cNvPr>
          <p:cNvGrpSpPr/>
          <p:nvPr/>
        </p:nvGrpSpPr>
        <p:grpSpPr>
          <a:xfrm>
            <a:off x="5257800" y="2819400"/>
            <a:ext cx="1354858" cy="1078707"/>
            <a:chOff x="5257800" y="2819400"/>
            <a:chExt cx="1354858" cy="107870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80A1886-5707-7917-1D7A-7A04EFB0C0D9}"/>
                </a:ext>
              </a:extLst>
            </p:cNvPr>
            <p:cNvSpPr txBox="1"/>
            <p:nvPr/>
          </p:nvSpPr>
          <p:spPr>
            <a:xfrm>
              <a:off x="5257800" y="2819400"/>
              <a:ext cx="13548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Oversmoothed,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Misses Important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Structure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0D3EFAD-417B-1974-90DC-DE13A23C2112}"/>
                </a:ext>
              </a:extLst>
            </p:cNvPr>
            <p:cNvCxnSpPr>
              <a:cxnSpLocks/>
              <a:stCxn id="2" idx="2"/>
            </p:cNvCxnSpPr>
            <p:nvPr/>
          </p:nvCxnSpPr>
          <p:spPr>
            <a:xfrm>
              <a:off x="5935229" y="3465731"/>
              <a:ext cx="668481" cy="432376"/>
            </a:xfrm>
            <a:prstGeom prst="straightConnector1">
              <a:avLst/>
            </a:prstGeom>
            <a:ln w="38100">
              <a:solidFill>
                <a:schemeClr val="bg2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8879903-0913-E6DC-6E09-27688CCF2186}"/>
              </a:ext>
            </a:extLst>
          </p:cNvPr>
          <p:cNvGrpSpPr/>
          <p:nvPr/>
        </p:nvGrpSpPr>
        <p:grpSpPr>
          <a:xfrm>
            <a:off x="1447800" y="4441825"/>
            <a:ext cx="4144543" cy="392529"/>
            <a:chOff x="1447800" y="4441825"/>
            <a:chExt cx="4144543" cy="39252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74EE500-739F-7DE4-221E-09F3554B6CD6}"/>
                </a:ext>
              </a:extLst>
            </p:cNvPr>
            <p:cNvSpPr txBox="1"/>
            <p:nvPr/>
          </p:nvSpPr>
          <p:spPr>
            <a:xfrm>
              <a:off x="1447800" y="4495800"/>
              <a:ext cx="35349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About Right? Seems Good Balance?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1670895-582C-64EE-A919-0F221F13D4BE}"/>
                </a:ext>
              </a:extLst>
            </p:cNvPr>
            <p:cNvCxnSpPr>
              <a:cxnSpLocks/>
              <a:stCxn id="4" idx="3"/>
            </p:cNvCxnSpPr>
            <p:nvPr/>
          </p:nvCxnSpPr>
          <p:spPr>
            <a:xfrm flipV="1">
              <a:off x="4982743" y="4441825"/>
              <a:ext cx="609600" cy="223252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17F37DA-8B6C-AAF5-3F90-53EA87327DFB}"/>
              </a:ext>
            </a:extLst>
          </p:cNvPr>
          <p:cNvGrpSpPr/>
          <p:nvPr/>
        </p:nvGrpSpPr>
        <p:grpSpPr>
          <a:xfrm>
            <a:off x="2895600" y="2466201"/>
            <a:ext cx="3623080" cy="276999"/>
            <a:chOff x="2895600" y="2466201"/>
            <a:chExt cx="3623080" cy="27699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ADAF67A-33E3-6185-BF60-95F9CB9429C4}"/>
                </a:ext>
              </a:extLst>
            </p:cNvPr>
            <p:cNvSpPr txBox="1"/>
            <p:nvPr/>
          </p:nvSpPr>
          <p:spPr>
            <a:xfrm>
              <a:off x="3464831" y="2466201"/>
              <a:ext cx="30538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Undersmoothed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, Feels Sampling Variation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A3C480B-E2D7-9B92-AF58-570138238755}"/>
                </a:ext>
              </a:extLst>
            </p:cNvPr>
            <p:cNvCxnSpPr>
              <a:cxnSpLocks/>
              <a:stCxn id="3" idx="1"/>
            </p:cNvCxnSpPr>
            <p:nvPr/>
          </p:nvCxnSpPr>
          <p:spPr>
            <a:xfrm flipH="1">
              <a:off x="2895600" y="2604701"/>
              <a:ext cx="569231" cy="55270"/>
            </a:xfrm>
            <a:prstGeom prst="straightConnector1">
              <a:avLst/>
            </a:prstGeom>
            <a:ln w="38100">
              <a:solidFill>
                <a:schemeClr val="bg2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A649E61-6EB8-8AC2-0FDD-AF83F88D034A}"/>
              </a:ext>
            </a:extLst>
          </p:cNvPr>
          <p:cNvGrpSpPr/>
          <p:nvPr/>
        </p:nvGrpSpPr>
        <p:grpSpPr>
          <a:xfrm>
            <a:off x="2659776" y="3574148"/>
            <a:ext cx="1526636" cy="665251"/>
            <a:chOff x="2659776" y="3574148"/>
            <a:chExt cx="1526636" cy="66525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3BB4693-E156-C969-8E43-F3BE57B8FB18}"/>
                </a:ext>
              </a:extLst>
            </p:cNvPr>
            <p:cNvSpPr txBox="1"/>
            <p:nvPr/>
          </p:nvSpPr>
          <p:spPr>
            <a:xfrm>
              <a:off x="2659776" y="3962400"/>
              <a:ext cx="15266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Is This Valley Real?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815EC2EF-3EE1-2D34-6D92-7DAB09B8E17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52800" y="3574148"/>
              <a:ext cx="70294" cy="38486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A9E287E-8494-21F6-0103-C1E3CE15DE8D}"/>
              </a:ext>
            </a:extLst>
          </p:cNvPr>
          <p:cNvGrpSpPr/>
          <p:nvPr/>
        </p:nvGrpSpPr>
        <p:grpSpPr>
          <a:xfrm>
            <a:off x="4202818" y="4746625"/>
            <a:ext cx="1694325" cy="772041"/>
            <a:chOff x="4202818" y="4746625"/>
            <a:chExt cx="1694325" cy="77204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83BCCB8-E536-3094-35C8-75D9303ECC2A}"/>
                </a:ext>
              </a:extLst>
            </p:cNvPr>
            <p:cNvSpPr txBox="1"/>
            <p:nvPr/>
          </p:nvSpPr>
          <p:spPr>
            <a:xfrm>
              <a:off x="4202818" y="5057001"/>
              <a:ext cx="12073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Nicely Follows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Deep Valley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432AD566-54F4-DFEE-8734-46774DDF1EC0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 flipV="1">
              <a:off x="5410200" y="4746625"/>
              <a:ext cx="486943" cy="541209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88506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</a:t>
            </a:r>
            <a:r>
              <a:rPr lang="en-US" altLang="ko-KR" dirty="0">
                <a:solidFill>
                  <a:schemeClr val="bg1"/>
                </a:solidFill>
                <a:latin typeface="Arial" charset="0"/>
                <a:ea typeface="Gulim" pitchFamily="34" charset="-127"/>
                <a:cs typeface="Arial" charset="0"/>
              </a:rPr>
              <a:t>Envelope</a:t>
            </a:r>
            <a:r>
              <a:rPr lang="en-US" altLang="ko-KR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Plots</a:t>
            </a:r>
          </a:p>
        </p:txBody>
      </p:sp>
      <p:sp>
        <p:nvSpPr>
          <p:cNvPr id="2970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 typeface="Wingdings" pitchFamily="2" charset="2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20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Marron’s </a:t>
            </a:r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Matlab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Software:</a:t>
            </a:r>
          </a:p>
          <a:p>
            <a:pPr algn="ctr" eaLnBrk="1" hangingPunct="1">
              <a:lnSpc>
                <a:spcPct val="200000"/>
              </a:lnSpc>
              <a:buFont typeface="Wingdings" pitchFamily="2" charset="2"/>
              <a:buNone/>
            </a:pPr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qqLM.m</a:t>
            </a: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20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 General Directory</a:t>
            </a:r>
          </a:p>
        </p:txBody>
      </p:sp>
    </p:spTree>
    <p:extLst>
      <p:ext uri="{BB962C8B-B14F-4D97-AF65-F5344CB8AC3E}">
        <p14:creationId xmlns:p14="http://schemas.microsoft.com/office/powerpoint/2010/main" val="3252623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70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914400"/>
                <a:ext cx="8305800" cy="571500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Variations on Q-Q Plots: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𝑁</m:t>
                    </m:r>
                    <m:d>
                      <m:dPr>
                        <m:ctrlP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dPr>
                      <m:e>
                        <m:r>
                          <a:rPr lang="ko-KR" alt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𝜇</m:t>
                        </m:r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ko-KR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Gulim" pitchFamily="34" charset="-127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ko-KR" alt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ko-KR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theoretical distribution:</a:t>
                </a:r>
              </a:p>
              <a:p>
                <a:pPr algn="ctr"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𝑝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=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𝑃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Gulim" pitchFamily="34" charset="-127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Gulim" pitchFamily="34" charset="-127"/>
                              <a:cs typeface="Arial" charset="0"/>
                            </a:rPr>
                            <m:t>𝑋</m:t>
                          </m:r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≤</m:t>
                          </m:r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Gulim" pitchFamily="34" charset="-127"/>
                              <a:cs typeface="Arial" charset="0"/>
                            </a:rPr>
                            <m:t>𝑞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Φ</m:t>
                      </m:r>
                      <m:d>
                        <m:dPr>
                          <m:ctrlPr>
                            <a:rPr lang="el-GR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altLang="ko-KR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charset="0"/>
                                </a:rPr>
                              </m:ctrlPr>
                            </m:fPr>
                            <m:num>
                              <m:r>
                                <a:rPr lang="en-US" altLang="ko-KR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𝑞</m:t>
                              </m:r>
                              <m:r>
                                <a:rPr lang="en-US" altLang="ko-KR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−</m:t>
                              </m:r>
                              <m:r>
                                <a:rPr lang="ko-KR" alt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𝜇</m:t>
                              </m:r>
                            </m:num>
                            <m:den>
                              <m:r>
                                <a:rPr lang="ko-KR" altLang="el-GR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𝜎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endParaRPr lang="en-US" altLang="ko-KR" sz="1600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Solving for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𝑞</m:t>
                    </m:r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gives</a:t>
                </a:r>
              </a:p>
              <a:p>
                <a:pPr algn="ctr"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𝑞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=</m:t>
                      </m:r>
                      <m:r>
                        <a:rPr lang="ko-KR" altLang="en-US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𝜇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+</m:t>
                      </m:r>
                      <m:r>
                        <a:rPr lang="ko-KR" altLang="en-US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𝜎</m:t>
                      </m:r>
                      <m:sSup>
                        <m:sSup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Gulim" pitchFamily="34" charset="-127"/>
                              <a:cs typeface="Arial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Φ</m:t>
                          </m:r>
                        </m:e>
                        <m:sup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Gulim" pitchFamily="34" charset="-127"/>
                              <a:cs typeface="Arial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Gulim" pitchFamily="34" charset="-127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Gulim" pitchFamily="34" charset="-127"/>
                              <a:cs typeface="Arial" charset="0"/>
                            </a:rPr>
                            <m:t>𝑝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=</m:t>
                      </m:r>
                      <m:r>
                        <a:rPr lang="ko-KR" altLang="en-US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𝜇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+</m:t>
                      </m:r>
                      <m:r>
                        <a:rPr lang="ko-KR" altLang="en-US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𝜎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𝑧</m:t>
                      </m:r>
                    </m:oMath>
                  </m:oMathPara>
                </a14:m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endParaRPr lang="en-US" altLang="ko-KR" sz="1600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Where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𝑧</m:t>
                    </m:r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is the Standard Normal Quantile</a:t>
                </a:r>
              </a:p>
            </p:txBody>
          </p:sp>
        </mc:Choice>
        <mc:Fallback xmlns="">
          <p:sp>
            <p:nvSpPr>
              <p:cNvPr id="2970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914400"/>
                <a:ext cx="8305800" cy="5715000"/>
              </a:xfrm>
              <a:blipFill rotWithShape="1">
                <a:blip r:embed="rId3"/>
                <a:stretch>
                  <a:fillRect l="-1834" t="-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098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70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914400"/>
                <a:ext cx="8305800" cy="571500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Variations on Q-Q Plots: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Solving for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𝑞</m:t>
                    </m:r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gives</a:t>
                </a:r>
              </a:p>
              <a:p>
                <a:pPr algn="ctr"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𝑞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=</m:t>
                      </m:r>
                      <m:r>
                        <a:rPr lang="ko-KR" altLang="en-US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𝜇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+</m:t>
                      </m:r>
                      <m:r>
                        <a:rPr lang="ko-KR" altLang="en-US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𝜎</m:t>
                      </m:r>
                      <m:sSup>
                        <m:sSup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Gulim" pitchFamily="34" charset="-127"/>
                              <a:cs typeface="Arial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Φ</m:t>
                          </m:r>
                        </m:e>
                        <m:sup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Gulim" pitchFamily="34" charset="-127"/>
                              <a:cs typeface="Arial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Gulim" pitchFamily="34" charset="-127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Gulim" pitchFamily="34" charset="-127"/>
                              <a:cs typeface="Arial" charset="0"/>
                            </a:rPr>
                            <m:t>𝑝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=</m:t>
                      </m:r>
                      <m:r>
                        <a:rPr lang="ko-KR" altLang="en-US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𝜇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+</m:t>
                      </m:r>
                      <m:r>
                        <a:rPr lang="ko-KR" altLang="en-US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𝜎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𝑧</m:t>
                      </m:r>
                    </m:oMath>
                  </m:oMathPara>
                </a14:m>
                <a:endParaRPr lang="en-US" altLang="ko-KR" b="0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lnSpc>
                    <a:spcPct val="150000"/>
                  </a:lnSpc>
                  <a:buFont typeface="Wingdings" pitchFamily="2" charset="2"/>
                  <a:buNone/>
                </a:pPr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lnSpc>
                    <a:spcPct val="15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So Q-Q plot against </a:t>
                </a:r>
                <a:r>
                  <a:rPr lang="en-US" altLang="ko-KR" i="1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Standard Normal</a:t>
                </a:r>
              </a:p>
              <a:p>
                <a:pPr eaLnBrk="1" hangingPunct="1">
                  <a:lnSpc>
                    <a:spcPct val="15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              is </a:t>
                </a:r>
                <a:r>
                  <a:rPr lang="en-US" altLang="ko-KR" u="sng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linear</a:t>
                </a:r>
              </a:p>
              <a:p>
                <a:pPr eaLnBrk="1" hangingPunct="1">
                  <a:lnSpc>
                    <a:spcPct val="15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With slope 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𝜎</m:t>
                    </m:r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and intercept 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𝜇</m:t>
                    </m:r>
                  </m:oMath>
                </a14:m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2970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914400"/>
                <a:ext cx="8305800" cy="5715000"/>
              </a:xfrm>
              <a:blipFill>
                <a:blip r:embed="rId3"/>
                <a:stretch>
                  <a:fillRect l="-1834" t="-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909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Variations on Q-Q Plots: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Can replace Gaussian with other </a:t>
            </a:r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dist’ns</a:t>
            </a: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Can compare 2 theoretical </a:t>
            </a:r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distn’s</a:t>
            </a: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Can compare 2 empirical </a:t>
            </a:r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distn’s</a:t>
            </a: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Could also Vary P-P plots = ROC curves</a:t>
            </a:r>
            <a:endParaRPr lang="en-US" altLang="ko-KR" dirty="0">
              <a:solidFill>
                <a:srgbClr val="0000FF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89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0772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Deep Toy Example: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3017" name="Picture 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524000"/>
            <a:ext cx="7391400" cy="5219700"/>
          </a:xfrm>
          <a:noFill/>
        </p:spPr>
      </p:pic>
    </p:spTree>
    <p:extLst>
      <p:ext uri="{BB962C8B-B14F-4D97-AF65-F5344CB8AC3E}">
        <p14:creationId xmlns:p14="http://schemas.microsoft.com/office/powerpoint/2010/main" val="15163752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143000"/>
                <a:ext cx="8305800" cy="55626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Deep Toy Example:</a:t>
                </a: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Why is </a:t>
                </a:r>
                <a:r>
                  <a:rPr lang="en-US" dirty="0">
                    <a:solidFill>
                      <a:srgbClr val="00B05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green curve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an outlier?</a:t>
                </a: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Never leaves range of other data</a:t>
                </a: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But Euclidean distance to others </a:t>
                </a:r>
                <a:r>
                  <a:rPr lang="en-US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very large</a:t>
                </a:r>
              </a:p>
              <a:p>
                <a:pPr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relative to other distances</a:t>
                </a: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Also major difference in terms of </a:t>
                </a:r>
                <a:r>
                  <a:rPr lang="en-US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shape</a:t>
                </a: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And even </a:t>
                </a:r>
                <a:r>
                  <a:rPr lang="en-US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smoothness</a:t>
                </a: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Important lesson: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∃</m:t>
                    </m:r>
                  </m:oMath>
                </a14:m>
                <a:r>
                  <a:rPr lang="en-US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many directions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𝑑</m:t>
                        </m:r>
                      </m:sup>
                    </m:sSup>
                  </m:oMath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03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143000"/>
                <a:ext cx="8305800" cy="5562600"/>
              </a:xfrm>
              <a:blipFill>
                <a:blip r:embed="rId3"/>
                <a:stretch>
                  <a:fillRect l="-2201" t="-1425" r="-9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1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2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3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4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5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7" name="Rectangle 12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687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2209800" cy="541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Much like</a:t>
            </a:r>
          </a:p>
          <a:p>
            <a:pPr eaLnBrk="1" hangingPunct="1">
              <a:buFontTx/>
              <a:buNone/>
            </a:pP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earlier</a:t>
            </a:r>
          </a:p>
          <a:p>
            <a:pPr eaLnBrk="1" hangingPunct="1">
              <a:buFontTx/>
              <a:buNone/>
            </a:pP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Parabolas</a:t>
            </a:r>
          </a:p>
          <a:p>
            <a:pPr eaLnBrk="1" hangingPunct="1">
              <a:buFontTx/>
              <a:buNone/>
            </a:pP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Example</a:t>
            </a:r>
          </a:p>
          <a:p>
            <a:pPr eaLnBrk="1" hangingPunct="1">
              <a:buFontTx/>
              <a:buNone/>
            </a:pPr>
            <a:endParaRPr lang="en-US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with</a:t>
            </a:r>
          </a:p>
          <a:p>
            <a:pPr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thrown in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4041" name="Picture 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11598" r="6316"/>
          <a:stretch>
            <a:fillRect/>
          </a:stretch>
        </p:blipFill>
        <p:spPr>
          <a:xfrm>
            <a:off x="2819400" y="1066800"/>
            <a:ext cx="5303838" cy="7948613"/>
          </a:xfrm>
          <a:noFill/>
        </p:spPr>
      </p:pic>
    </p:spTree>
    <p:extLst>
      <p:ext uri="{BB962C8B-B14F-4D97-AF65-F5344CB8AC3E}">
        <p14:creationId xmlns:p14="http://schemas.microsoft.com/office/powerpoint/2010/main" val="206957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1981200" cy="541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for </a:t>
            </a:r>
          </a:p>
          <a:p>
            <a:pPr eaLnBrk="1" hangingPunct="1">
              <a:buFontTx/>
              <a:buNone/>
            </a:pPr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Deeper</a:t>
            </a:r>
          </a:p>
          <a:p>
            <a:pPr eaLnBrk="1" hangingPunct="1">
              <a:buFontTx/>
              <a:buNone/>
            </a:pPr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E.g.</a:t>
            </a:r>
          </a:p>
          <a:p>
            <a:pPr eaLnBrk="1" hangingPunct="1">
              <a:buFontTx/>
              <a:buNone/>
            </a:pPr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Data:</a:t>
            </a:r>
          </a:p>
          <a:p>
            <a:pPr eaLnBrk="1" hangingPunct="1">
              <a:buFontTx/>
              <a:buNone/>
            </a:pPr>
            <a:endParaRPr lang="en-US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5065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11598" r="6316"/>
          <a:stretch>
            <a:fillRect/>
          </a:stretch>
        </p:blipFill>
        <p:spPr>
          <a:xfrm>
            <a:off x="2819400" y="1066800"/>
            <a:ext cx="5303838" cy="7948613"/>
          </a:xfrm>
          <a:noFill/>
        </p:spPr>
      </p:pic>
    </p:spTree>
    <p:extLst>
      <p:ext uri="{BB962C8B-B14F-4D97-AF65-F5344CB8AC3E}">
        <p14:creationId xmlns:p14="http://schemas.microsoft.com/office/powerpoint/2010/main" val="35218946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Deeper Toy Example:</a:t>
            </a:r>
          </a:p>
          <a:p>
            <a:pPr eaLnBrk="1" hangingPunct="1"/>
            <a:r>
              <a:rPr lang="en-US" dirty="0">
                <a:solidFill>
                  <a:schemeClr val="bg2"/>
                </a:solidFill>
                <a:latin typeface="Tahoma" pitchFamily="34" charset="0"/>
              </a:rPr>
              <a:t>At first glance, mean and PC1 look similar to no outlier version</a:t>
            </a:r>
          </a:p>
          <a:p>
            <a:pPr eaLnBrk="1" hangingPunct="1"/>
            <a:r>
              <a:rPr lang="en-US" dirty="0">
                <a:solidFill>
                  <a:schemeClr val="bg2"/>
                </a:solidFill>
                <a:latin typeface="Tahoma" pitchFamily="34" charset="0"/>
              </a:rPr>
              <a:t>PC2 clearly driven completely by outlier</a:t>
            </a:r>
          </a:p>
          <a:p>
            <a:pPr eaLnBrk="1" hangingPunct="1"/>
            <a:r>
              <a:rPr lang="en-US" dirty="0">
                <a:solidFill>
                  <a:schemeClr val="bg2"/>
                </a:solidFill>
                <a:latin typeface="Tahoma" pitchFamily="34" charset="0"/>
              </a:rPr>
              <a:t>PC2 scores plot (on right) gives clear </a:t>
            </a:r>
            <a:r>
              <a:rPr lang="en-US" i="1" dirty="0">
                <a:solidFill>
                  <a:schemeClr val="bg2"/>
                </a:solidFill>
                <a:latin typeface="Tahoma" pitchFamily="34" charset="0"/>
              </a:rPr>
              <a:t>outlier diagnostic</a:t>
            </a:r>
          </a:p>
          <a:p>
            <a:pPr eaLnBrk="1" hangingPunct="1"/>
            <a:r>
              <a:rPr lang="en-US" dirty="0">
                <a:solidFill>
                  <a:schemeClr val="bg2"/>
                </a:solidFill>
                <a:latin typeface="Tahoma" pitchFamily="34" charset="0"/>
              </a:rPr>
              <a:t>Outlier does not appear in other directions</a:t>
            </a:r>
          </a:p>
          <a:p>
            <a:pPr eaLnBrk="1" hangingPunct="1"/>
            <a:r>
              <a:rPr lang="en-US" dirty="0">
                <a:solidFill>
                  <a:schemeClr val="bg2"/>
                </a:solidFill>
                <a:latin typeface="Tahoma" pitchFamily="34" charset="0"/>
              </a:rPr>
              <a:t>Previous PC2, now appears as PC3</a:t>
            </a:r>
          </a:p>
          <a:p>
            <a:pPr eaLnBrk="1" hangingPunct="1"/>
            <a:r>
              <a:rPr lang="en-US" dirty="0">
                <a:solidFill>
                  <a:schemeClr val="bg2"/>
                </a:solidFill>
                <a:latin typeface="Tahoma" pitchFamily="34" charset="0"/>
              </a:rPr>
              <a:t>Power (scree plot) now “spread farther”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17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Closer Look at Deeper Toy Example: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influenced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 little, by the outlier</a:t>
            </a:r>
          </a:p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Appearance of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corners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at every other coordinate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 substantially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influenced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by the outlier</a:t>
            </a:r>
          </a:p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Clear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wiggles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07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Class: </a:t>
            </a:r>
            <a:r>
              <a:rPr lang="en-US" dirty="0" err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153400" cy="4191000"/>
          </a:xfrm>
        </p:spPr>
        <p:txBody>
          <a:bodyPr/>
          <a:lstStyle/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Fun Scale Space Views (Incomes Data)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Surface View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3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3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3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3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3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3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3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3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3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3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4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4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4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4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4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4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4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4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4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49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0450" name="Picture 3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8" t="6316" r="8922"/>
          <a:stretch>
            <a:fillRect/>
          </a:stretch>
        </p:blipFill>
        <p:spPr>
          <a:xfrm>
            <a:off x="1371600" y="2057400"/>
            <a:ext cx="5995988" cy="4992688"/>
          </a:xfrm>
          <a:noFill/>
        </p:spPr>
      </p:pic>
    </p:spTree>
    <p:extLst>
      <p:ext uri="{BB962C8B-B14F-4D97-AF65-F5344CB8AC3E}">
        <p14:creationId xmlns:p14="http://schemas.microsoft.com/office/powerpoint/2010/main" val="34828766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 can (should?) be done about outliers?</a:t>
            </a:r>
          </a:p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Context 1:  Outliers are important aspects of the population</a:t>
            </a:r>
          </a:p>
          <a:p>
            <a:pPr lvl="1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They need to be highlighted in the analysis</a:t>
            </a:r>
          </a:p>
          <a:p>
            <a:pPr lvl="1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Although could separate into subpopulations</a:t>
            </a:r>
          </a:p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Context 2:  Outliers are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bad data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of no interest</a:t>
            </a:r>
          </a:p>
          <a:p>
            <a:pPr lvl="1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recording errors?  Other mistakes?</a:t>
            </a:r>
          </a:p>
          <a:p>
            <a:pPr lvl="1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Then should avoid distorted view of PCA 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018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Two Differing Goals for Outliers: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Avoid Major </a:t>
            </a:r>
            <a:r>
              <a:rPr lang="en-US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Influence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on Analysis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Find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Data Points</a:t>
            </a:r>
          </a:p>
          <a:p>
            <a:pPr marL="0" indent="0" algn="ctr" eaLnBrk="1" hangingPunct="1">
              <a:lnSpc>
                <a:spcPct val="20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(e.g.    In-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liers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Wilkinson (2017)</a:t>
            </a:r>
          </a:p>
          <a:p>
            <a:pPr eaLnBrk="1" hangingPunct="1">
              <a:lnSpc>
                <a:spcPct val="20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01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Two Differing Goals for Outliers: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Avoid Major </a:t>
            </a:r>
            <a:r>
              <a:rPr lang="en-US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Influence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on Analysis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Find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Data Points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FDA Version:         </a:t>
            </a:r>
            <a:r>
              <a:rPr lang="en-US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</a:t>
            </a:r>
            <a:r>
              <a:rPr lang="en-US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Shape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Outliers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Dai &amp; Genton (2016, 2017)   </a:t>
            </a:r>
          </a:p>
          <a:p>
            <a:pPr eaLnBrk="1" hangingPunct="1">
              <a:lnSpc>
                <a:spcPct val="20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805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Standard Statistical Approaches to Dealing with Influential Outliers:	</a:t>
            </a:r>
          </a:p>
          <a:p>
            <a:pPr marL="711200" indent="-711200" eaLnBrk="1" hangingPunct="1">
              <a:buFontTx/>
              <a:buNone/>
            </a:pP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 Deletion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  </a:t>
            </a:r>
          </a:p>
          <a:p>
            <a:pPr marL="711200" indent="-711200" eaLnBrk="1" hangingPunct="1"/>
            <a:r>
              <a:rPr lang="en-US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Kick out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bad data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Statistical methods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711200" indent="-7112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Work with full data set, 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</a:t>
            </a:r>
            <a:r>
              <a:rPr lang="en-US" u="sng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downweight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bad data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Reduce influence, instead of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deleting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(Think </a:t>
            </a:r>
            <a:r>
              <a:rPr lang="en-US" i="1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Median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359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143000"/>
                <a:ext cx="8305800" cy="55626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Alternate approach: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Robust Statistical Methods</a:t>
                </a:r>
              </a:p>
              <a:p>
                <a:pPr marL="711200" indent="-711200" eaLnBrk="1" hangingPunct="1"/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Recall main idea: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Downweight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(instead of delete) outliers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∃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a large literature.  Good intro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(from different viewpoints) are: </a:t>
                </a:r>
              </a:p>
              <a:p>
                <a:pPr marL="711200" indent="-711200" eaLnBrk="1" hangingPunct="1"/>
                <a:r>
                  <a:rPr lang="en-US" sz="2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Huber (2011) </a:t>
                </a:r>
              </a:p>
              <a:p>
                <a:pPr marL="711200" indent="-711200" eaLnBrk="1" hangingPunct="1"/>
                <a:r>
                  <a:rPr lang="en-US" sz="2800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Hampel</a:t>
                </a:r>
                <a:r>
                  <a:rPr lang="en-US" sz="2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et al (2011)</a:t>
                </a:r>
              </a:p>
              <a:p>
                <a:pPr marL="711200" indent="-711200" eaLnBrk="1" hangingPunct="1"/>
                <a:r>
                  <a:rPr lang="en-US" sz="2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Staudte &amp; </a:t>
                </a:r>
                <a:r>
                  <a:rPr lang="en-US" sz="2800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Sheather</a:t>
                </a:r>
                <a:r>
                  <a:rPr lang="en-US" sz="2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(2011)</a:t>
                </a:r>
              </a:p>
              <a:p>
                <a:pPr marL="711200" indent="-711200" eaLnBrk="1" hangingPunct="1"/>
                <a:r>
                  <a:rPr lang="en-US" sz="2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Clarke (2018)</a:t>
                </a:r>
              </a:p>
            </p:txBody>
          </p:sp>
        </mc:Choice>
        <mc:Fallback xmlns="">
          <p:sp>
            <p:nvSpPr>
              <p:cNvPr id="205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143000"/>
                <a:ext cx="8305800" cy="5562600"/>
              </a:xfrm>
              <a:blipFill>
                <a:blip r:embed="rId3"/>
                <a:stretch>
                  <a:fillRect l="-2201" t="-1425" b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5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5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5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5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59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910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791200"/>
          </a:xfrm>
        </p:spPr>
        <p:txBody>
          <a:bodyPr/>
          <a:lstStyle/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</a:t>
            </a:r>
            <a:r>
              <a:rPr lang="en-US" sz="24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robustness concept: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breakdown point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much of data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moved to    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will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destroy estimate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Usual mean has breakdown 0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Median has breakdown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½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(best possible)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Conclude: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Median much more robust than mean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Median uses all data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Median gets good breakdown from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equal vote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7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8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8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8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8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3074" name="Object 10"/>
          <p:cNvGraphicFramePr>
            <a:graphicFrameLocks noChangeAspect="1"/>
          </p:cNvGraphicFramePr>
          <p:nvPr/>
        </p:nvGraphicFramePr>
        <p:xfrm>
          <a:off x="6477000" y="1447800"/>
          <a:ext cx="48418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53800" imgH="190440" progId="Equation.3">
                  <p:embed/>
                </p:oleObj>
              </mc:Choice>
              <mc:Fallback>
                <p:oleObj name="Equation" r:id="rId3" imgW="253800" imgH="190440" progId="Equation.3">
                  <p:embed/>
                  <p:pic>
                    <p:nvPicPr>
                      <p:cNvPr id="307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447800"/>
                        <a:ext cx="484188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366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66800"/>
            <a:ext cx="3810000" cy="5562600"/>
          </a:xfrm>
        </p:spPr>
        <p:txBody>
          <a:bodyPr/>
          <a:lstStyle/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has 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breakdown 0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endParaRPr lang="en-US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Single 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Outlier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Pulls Mean 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Outside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range 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of data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1210" name="Picture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t="16420" r="40146" b="34102"/>
          <a:stretch>
            <a:fillRect/>
          </a:stretch>
        </p:blipFill>
        <p:spPr>
          <a:xfrm>
            <a:off x="3473450" y="1830388"/>
            <a:ext cx="4692650" cy="4367212"/>
          </a:xfrm>
          <a:noFill/>
        </p:spPr>
      </p:pic>
      <p:sp>
        <p:nvSpPr>
          <p:cNvPr id="51211" name="Line 13"/>
          <p:cNvSpPr>
            <a:spLocks noChangeShapeType="1"/>
          </p:cNvSpPr>
          <p:nvPr/>
        </p:nvSpPr>
        <p:spPr bwMode="auto">
          <a:xfrm flipV="1">
            <a:off x="2133600" y="2743200"/>
            <a:ext cx="2133600" cy="457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12" name="Line 14"/>
          <p:cNvSpPr>
            <a:spLocks noChangeShapeType="1"/>
          </p:cNvSpPr>
          <p:nvPr/>
        </p:nvSpPr>
        <p:spPr bwMode="auto">
          <a:xfrm>
            <a:off x="2743200" y="4038600"/>
            <a:ext cx="3581400" cy="762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13" name="Line 15"/>
          <p:cNvSpPr>
            <a:spLocks noChangeShapeType="1"/>
          </p:cNvSpPr>
          <p:nvPr/>
        </p:nvSpPr>
        <p:spPr bwMode="auto">
          <a:xfrm flipV="1">
            <a:off x="2743200" y="5105400"/>
            <a:ext cx="396240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4034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791200"/>
          </a:xfrm>
        </p:spPr>
        <p:txBody>
          <a:bodyPr/>
          <a:lstStyle/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Controversy:   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 median</a:t>
            </a:r>
            <a:r>
              <a:rPr lang="en-US" sz="28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 </a:t>
            </a:r>
            <a:r>
              <a:rPr lang="en-US" sz="28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equal vote</a:t>
            </a:r>
            <a:r>
              <a:rPr lang="en-US" sz="28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scheme good or bad?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Huber:  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</a:t>
            </a:r>
            <a:r>
              <a:rPr lang="en-US" sz="28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contain some information</a:t>
            </a:r>
            <a:r>
              <a:rPr lang="en-US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should only control </a:t>
            </a:r>
            <a:r>
              <a:rPr lang="en-US" sz="28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influence</a:t>
            </a:r>
            <a:r>
              <a:rPr lang="en-US" sz="28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(e.g. median)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z="28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Hampel</a:t>
            </a:r>
            <a:r>
              <a:rPr lang="en-US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et. al.:   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</a:t>
            </a:r>
            <a:r>
              <a:rPr lang="en-US" sz="28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contain no useful information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Should be assigned weight 0  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(not done by median)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</a:t>
            </a:r>
            <a:r>
              <a:rPr lang="en-US" sz="28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proper robust method</a:t>
            </a:r>
            <a:r>
              <a:rPr lang="en-US" sz="28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(not simply deleted) 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31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7912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Robustness Controversy (cont.):</a:t>
            </a:r>
            <a:endParaRPr lang="en-US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Both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are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right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(depending on context)</a:t>
            </a:r>
          </a:p>
          <a:p>
            <a:pPr marL="711200" indent="-7112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of major (unfortunately bitter) debate!</a:t>
            </a:r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8" name="Rectangle 11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23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305800" cy="60198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 is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multivariate median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pPr marL="711200" indent="-7112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There are several!    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median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generalizes in different ways)</a:t>
            </a:r>
          </a:p>
          <a:p>
            <a:pPr marL="711200" indent="-711200" eaLnBrk="1" hangingPunct="1">
              <a:buFontTx/>
              <a:buAutoNum type="romanLcPeriod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Coordinate-wise median    </a:t>
            </a:r>
          </a:p>
          <a:p>
            <a:pPr marL="711200" indent="-7112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Often worst </a:t>
            </a:r>
          </a:p>
          <a:p>
            <a:pPr marL="711200" indent="-7112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rotation invariant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(2-d data uniform on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sp>
        <p:nvSpPr>
          <p:cNvPr id="512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867400" y="2452424"/>
                <a:ext cx="2530629" cy="12813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𝑚</m:t>
                                </m:r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𝑒𝑑𝑖𝑎𝑛</m:t>
                                </m:r>
                                <m:d>
                                  <m:d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en-US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kumimoji="0" lang="en-US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𝑖</m:t>
                                        </m:r>
                                        <m:r>
                                          <a:rPr kumimoji="0" lang="en-US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,1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𝑚</m:t>
                                </m:r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𝑒𝑑𝑖𝑎𝑛</m:t>
                                </m:r>
                                <m:d>
                                  <m:dPr>
                                    <m:ctrlP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en-US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kumimoji="0" lang="en-US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𝑑</m:t>
                                        </m:r>
                                        <m:r>
                                          <a:rPr kumimoji="0" lang="en-US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,1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2452424"/>
                <a:ext cx="2530629" cy="12813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348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Class: </a:t>
            </a:r>
            <a:r>
              <a:rPr lang="en-US" dirty="0" err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Basic idea: a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bump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is characterized by: </a:t>
            </a:r>
          </a:p>
          <a:p>
            <a:pPr marL="711200" indent="-711200" eaLnBrk="1" hangingPunct="1">
              <a:lnSpc>
                <a:spcPct val="8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 </a:t>
            </a:r>
            <a:r>
              <a:rPr lang="en-US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increase</a:t>
            </a:r>
          </a:p>
          <a:p>
            <a:pPr marL="711200" indent="-711200" eaLnBrk="1" hangingPunct="1">
              <a:lnSpc>
                <a:spcPct val="8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followed by a </a:t>
            </a:r>
            <a:r>
              <a:rPr lang="en-US" dirty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decrease</a:t>
            </a: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Generalization: </a:t>
            </a:r>
          </a:p>
          <a:p>
            <a:pPr marL="711200" indent="-711200" algn="ctr" eaLnBrk="1" hangingPunct="1">
              <a:lnSpc>
                <a:spcPct val="8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Many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features of interest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captured </a:t>
            </a:r>
          </a:p>
          <a:p>
            <a:pPr marL="711200" indent="-711200" algn="ctr" eaLnBrk="1" hangingPunct="1">
              <a:lnSpc>
                <a:spcPct val="8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by </a:t>
            </a:r>
            <a:r>
              <a:rPr lang="en-US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sign of the slope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the smooth</a:t>
            </a: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Foundation of </a:t>
            </a:r>
            <a:r>
              <a:rPr lang="en-US" dirty="0" err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</a:p>
          <a:p>
            <a:pPr marL="711200" indent="-711200" algn="ctr" eaLnBrk="1" hangingPunct="1">
              <a:lnSpc>
                <a:spcPct val="8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Statistical inference on </a:t>
            </a:r>
            <a:r>
              <a:rPr lang="en-US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slopes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pPr marL="711200" indent="-711200" algn="ctr" eaLnBrk="1" hangingPunct="1">
              <a:lnSpc>
                <a:spcPct val="80000"/>
              </a:lnSpc>
              <a:buFontTx/>
              <a:buNone/>
            </a:pP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 scale space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0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0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0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0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0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0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0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0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1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1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1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1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1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1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1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1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1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1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20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21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98569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305800" cy="6019800"/>
          </a:xfrm>
        </p:spPr>
        <p:txBody>
          <a:bodyPr/>
          <a:lstStyle/>
          <a:p>
            <a:pPr marL="711200" indent="-711200" eaLnBrk="1" hangingPunct="1">
              <a:buFontTx/>
              <a:buAutoNum type="romanLcPeriod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Coordinate-wise median    </a:t>
            </a:r>
          </a:p>
          <a:p>
            <a:pPr marL="711200" indent="-7112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rotation invariant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Thus poor notion of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9" name="Rectangle 13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EGMultiVarMedian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5000" y="190500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41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305800" cy="6019800"/>
          </a:xfrm>
        </p:spPr>
        <p:txBody>
          <a:bodyPr/>
          <a:lstStyle/>
          <a:p>
            <a:pPr marL="711200" indent="-711200" eaLnBrk="1" hangingPunct="1">
              <a:buFontTx/>
              <a:buAutoNum type="romanLcPeriod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Coordinate-wise median    </a:t>
            </a:r>
          </a:p>
          <a:p>
            <a:pPr marL="711200" indent="-7112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</a:t>
            </a:r>
            <a:r>
              <a:rPr lang="en-US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lie on convex hull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data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Thus poor notion of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3" name="Rectangle 13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4" name="EGMultiVarMedian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5000" y="190500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37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305800" cy="60198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 is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multivariate median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pPr marL="711200" indent="-7112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There are several!    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median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generalizes in different ways)</a:t>
            </a:r>
          </a:p>
          <a:p>
            <a:pPr marL="711200" indent="-711200" eaLnBrk="1" hangingPunct="1">
              <a:buFontTx/>
              <a:buAutoNum type="romanLcPeriod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Coordinate-wise median    </a:t>
            </a:r>
          </a:p>
          <a:p>
            <a:pPr marL="711200" indent="-7112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Often worst </a:t>
            </a:r>
          </a:p>
          <a:p>
            <a:pPr marL="711200" indent="-7112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rotation invariant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(2-d data uniform on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711200" indent="-7112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lie on convex hull of data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(same example)</a:t>
            </a:r>
          </a:p>
          <a:p>
            <a:pPr marL="711200" indent="-7112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Thus can be poor notion of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512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867400" y="2452424"/>
                <a:ext cx="2530629" cy="12813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𝑚</m:t>
                                </m:r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𝑒𝑑𝑖𝑎𝑛</m:t>
                                </m:r>
                                <m:d>
                                  <m:d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en-US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kumimoji="0" lang="en-US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𝑖</m:t>
                                        </m:r>
                                        <m:r>
                                          <a:rPr kumimoji="0" lang="en-US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,1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𝑚</m:t>
                                </m:r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𝑒𝑑𝑖𝑎𝑛</m:t>
                                </m:r>
                                <m:d>
                                  <m:dPr>
                                    <m:ctrlP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en-US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kumimoji="0" lang="en-US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𝑑</m:t>
                                        </m:r>
                                        <m:r>
                                          <a:rPr kumimoji="0" lang="en-US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,1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2452424"/>
                <a:ext cx="2530629" cy="12813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516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60198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What is </a:t>
                </a:r>
                <a:r>
                  <a:rPr lang="en-US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multivariate median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(cont.)?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ii.	</a:t>
                </a:r>
                <a:r>
                  <a:rPr lang="en-US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Simplicial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depth  (a. k. a.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data depth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):  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Liu (1990)</a:t>
                </a:r>
              </a:p>
              <a:p>
                <a:pPr marL="711200" indent="-711200"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Paint Thickness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of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+1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dim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simplices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with corners at data</a:t>
                </a:r>
              </a:p>
              <a:p>
                <a:pPr marL="711200" indent="-711200" eaLnBrk="1" hangingPunct="1"/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Nice idea</a:t>
                </a:r>
              </a:p>
              <a:p>
                <a:pPr marL="711200" indent="-711200" eaLnBrk="1" hangingPunct="1"/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Good invariance properties</a:t>
                </a:r>
              </a:p>
              <a:p>
                <a:pPr marL="711200" indent="-711200" eaLnBrk="1" hangingPunct="1"/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Slow to compute </a:t>
                </a:r>
              </a:p>
            </p:txBody>
          </p:sp>
        </mc:Choice>
        <mc:Fallback xmlns="">
          <p:sp>
            <p:nvSpPr>
              <p:cNvPr id="614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6019800"/>
              </a:xfrm>
              <a:blipFill rotWithShape="1">
                <a:blip r:embed="rId3"/>
                <a:stretch>
                  <a:fillRect l="-2201" t="-1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705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685800"/>
                <a:ext cx="8305800" cy="6019800"/>
              </a:xfrm>
            </p:spPr>
            <p:txBody>
              <a:bodyPr/>
              <a:lstStyle/>
              <a:p>
                <a:pPr marL="711200" indent="-7112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What is </a:t>
                </a:r>
                <a:r>
                  <a:rPr lang="en-US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multivariate median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(cont.)?</a:t>
                </a:r>
              </a:p>
              <a:p>
                <a:pPr marL="711200" indent="-7112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iii.	Huber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M-estimate:</a:t>
                </a:r>
              </a:p>
              <a:p>
                <a:pPr marL="711200" indent="-711200" eaLnBrk="1" hangingPunct="1">
                  <a:lnSpc>
                    <a:spcPct val="12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Given data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</a:t>
                </a:r>
              </a:p>
              <a:p>
                <a:pPr marL="711200" indent="-7112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Estimate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center of population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by</a:t>
                </a:r>
              </a:p>
              <a:p>
                <a:pPr marL="711200" indent="-711200" algn="ctr" eaLnBrk="1" hangingPunct="1">
                  <a:lnSpc>
                    <a:spcPct val="12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accPr>
                        <m:e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𝜃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𝑎𝑟𝑔𝑚𝑖𝑛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𝜃</m:t>
                          </m:r>
                        </m:sub>
                      </m:sSub>
                      <m:nary>
                        <m:naryPr>
                          <m:chr m:val="∑"/>
                          <m:limLoc m:val="subSup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𝜃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𝑝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12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∙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is the usual Euclidean norm</a:t>
                </a:r>
              </a:p>
              <a:p>
                <a:pPr marL="711200" indent="-711200" eaLnBrk="1" hangingPunct="1">
                  <a:lnSpc>
                    <a:spcPct val="12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Here:    use only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𝑝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</a:t>
                </a:r>
              </a:p>
              <a:p>
                <a:pPr marL="711200" indent="-711200" algn="ctr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(minimal impact by outliers) </a:t>
                </a:r>
              </a:p>
            </p:txBody>
          </p:sp>
        </mc:Choice>
        <mc:Fallback xmlns="">
          <p:sp>
            <p:nvSpPr>
              <p:cNvPr id="717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685800"/>
                <a:ext cx="8305800" cy="6019800"/>
              </a:xfrm>
              <a:blipFill>
                <a:blip r:embed="rId3"/>
                <a:stretch>
                  <a:fillRect l="-2201" t="-507" r="-1247" b="-1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7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8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9" name="Rectangle 19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90" name="Rectangle 2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24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685800"/>
                <a:ext cx="8305800" cy="6019800"/>
              </a:xfrm>
            </p:spPr>
            <p:txBody>
              <a:bodyPr/>
              <a:lstStyle/>
              <a:p>
                <a:pPr marL="711200" indent="-711200" eaLnBrk="1" hangingPunct="1">
                  <a:lnSpc>
                    <a:spcPct val="120000"/>
                  </a:lnSpc>
                  <a:buFontTx/>
                  <a:buAutoNum type="romanLcPeriod" startAt="3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Huber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M-estimate (</a:t>
                </a:r>
                <a:r>
                  <a:rPr lang="en-US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cont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):</a:t>
                </a:r>
              </a:p>
              <a:p>
                <a:pPr marL="711200" indent="-711200" eaLnBrk="1" hangingPunct="1">
                  <a:lnSpc>
                    <a:spcPct val="12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Estimate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center of population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by</a:t>
                </a:r>
              </a:p>
              <a:p>
                <a:pPr marL="711200" indent="-711200" algn="ctr" eaLnBrk="1" hangingPunct="1">
                  <a:lnSpc>
                    <a:spcPct val="12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𝜃</m:t>
                          </m:r>
                        </m:e>
                      </m:acc>
                      <m:r>
                        <a:rPr lang="en-US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𝑎𝑟𝑔𝑚𝑖𝑛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𝜃</m:t>
                          </m:r>
                        </m:sub>
                      </m:sSub>
                      <m:nary>
                        <m:naryPr>
                          <m:chr m:val="∑"/>
                          <m:limLoc m:val="subSup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𝜃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𝑝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12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Case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𝑝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=2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</a:t>
                </a:r>
              </a:p>
              <a:p>
                <a:pPr marL="711200" indent="-7112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	Can show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acc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𝜃</m:t>
                        </m:r>
                      </m:e>
                    </m:acc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(sample mean)</a:t>
                </a:r>
              </a:p>
              <a:p>
                <a:pPr marL="711200" indent="-711200" algn="ctr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(also called “</a:t>
                </a:r>
                <a:r>
                  <a:rPr lang="en-US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Fréchet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Mean”, …)</a:t>
                </a:r>
              </a:p>
              <a:p>
                <a:pPr marL="711200" indent="-711200" eaLnBrk="1" hangingPunct="1">
                  <a:lnSpc>
                    <a:spcPct val="12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Again Here:    use only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𝑝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</a:t>
                </a:r>
              </a:p>
              <a:p>
                <a:pPr marL="711200" indent="-711200" algn="ctr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(minimal impact by outliers) </a:t>
                </a:r>
              </a:p>
            </p:txBody>
          </p:sp>
        </mc:Choice>
        <mc:Fallback xmlns="">
          <p:sp>
            <p:nvSpPr>
              <p:cNvPr id="82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685800"/>
                <a:ext cx="8305800" cy="6019800"/>
              </a:xfrm>
              <a:blipFill>
                <a:blip r:embed="rId3"/>
                <a:stretch>
                  <a:fillRect l="-2201" t="-1621" b="-1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0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1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11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12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13" name="Rectangle 19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14" name="Rectangle 2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15" name="Rectangle 23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1892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6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5334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M-estimate (cont.):</a:t>
                </a:r>
              </a:p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 view of minimizer:  Study solution of </a:t>
                </a:r>
              </a:p>
              <a:p>
                <a:pPr marL="711200" indent="-711200" algn="ctr" eaLnBrk="1" hangingPunct="1">
                  <a:lnSpc>
                    <a:spcPct val="13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0</m:t>
                          </m:r>
                        </m:e>
                      </m:ba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box>
                                  <m:boxPr>
                                    <m:ctrlP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 Unicode MS" pitchFamily="34" charset="-128"/>
                                          </a:rPr>
                                          <m:t>𝜕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 Unicode MS" pitchFamily="34" charset="-128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 smtClean="0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Arial Unicode MS" pitchFamily="34" charset="-128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Arial Unicode MS" pitchFamily="34" charset="-128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Arial Unicode MS" pitchFamily="34" charset="-128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box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d>
                                          <m:dPr>
                                            <m:begChr m:val="‖"/>
                                            <m:endChr m:val="‖"/>
                                            <m:ctrlPr>
                                              <a:rPr lang="en-US" i="1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 panose="02040503050406030204" pitchFamily="18" charset="0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solidFill>
                                                      <a:schemeClr val="bg2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Arial Unicode MS" pitchFamily="34" charset="-128"/>
                                                    <a:cs typeface="Arial Unicode MS" pitchFamily="34" charset="-128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solidFill>
                                                      <a:schemeClr val="bg2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Arial Unicode MS" pitchFamily="34" charset="-128"/>
                                                    <a:cs typeface="Arial Unicode MS" pitchFamily="34" charset="-128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solidFill>
                                                      <a:schemeClr val="bg2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Arial Unicode MS" pitchFamily="34" charset="-128"/>
                                                    <a:cs typeface="Arial Unicode MS" pitchFamily="34" charset="-128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i="1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 panose="02040503050406030204" pitchFamily="18" charset="0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i="1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Arial Unicode MS" pitchFamily="34" charset="-128"/>
                                              </a:rPr>
                                              <m:t>𝜃</m:t>
                                            </m:r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⋮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</m:oMath>
                  </m:oMathPara>
                </a14:m>
                <a:endParaRPr lang="en-US" b="0" i="1" dirty="0">
                  <a:solidFill>
                    <a:schemeClr val="bg2"/>
                  </a:solidFill>
                  <a:latin typeface="Cambria Math" panose="02040503050406030204" pitchFamily="18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algn="ctr" eaLnBrk="1" hangingPunct="1">
                  <a:lnSpc>
                    <a:spcPct val="13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𝜃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 Unicode MS" pitchFamily="34" charset="-128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922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533400"/>
                <a:ext cx="8305800" cy="5867400"/>
              </a:xfrm>
              <a:blipFill>
                <a:blip r:embed="rId3"/>
                <a:stretch>
                  <a:fillRect l="-1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7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8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9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0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1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2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3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4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5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6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7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8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0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1" name="Rectangle 24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3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4" name="Rectangle 30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5" name="Rectangle 3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817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226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5334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M-estimate (cont.):</a:t>
                </a:r>
              </a:p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 view of minimizer:  Study solution of </a:t>
                </a:r>
              </a:p>
              <a:p>
                <a:pPr marL="711200" indent="-711200" algn="ctr" eaLnBrk="1" hangingPunct="1">
                  <a:lnSpc>
                    <a:spcPct val="13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0</m:t>
                          </m:r>
                        </m:e>
                      </m:ba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𝜃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 Unicode MS" pitchFamily="34" charset="-128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 useful viewpoint is based on:</a:t>
                </a:r>
              </a:p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𝑆𝑝h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𝜃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,1)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= 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Proj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of data onto sphere </a:t>
                </a:r>
              </a:p>
              <a:p>
                <a:pPr marL="711200" indent="-711200" algn="ctr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centered at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𝜃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with radius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And representation: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𝑆𝑝h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𝜃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,1)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𝜃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+</m:t>
                    </m:r>
                    <m:f>
                      <m:f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𝜃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𝜃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922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533400"/>
                <a:ext cx="8305800" cy="5867400"/>
              </a:xfrm>
              <a:blipFill>
                <a:blip r:embed="rId3"/>
                <a:stretch>
                  <a:fillRect l="-1834" b="-1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3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2" t="9438" r="19989" b="52805"/>
          <a:stretch/>
        </p:blipFill>
        <p:spPr>
          <a:xfrm>
            <a:off x="609600" y="1080294"/>
            <a:ext cx="6057729" cy="3325812"/>
          </a:xfrm>
          <a:prstGeom prst="rect">
            <a:avLst/>
          </a:prstGeom>
          <a:noFill/>
        </p:spPr>
      </p:pic>
      <p:sp>
        <p:nvSpPr>
          <p:cNvPr id="922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9227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8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9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0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1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2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3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4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5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6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7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8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0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1" name="Rectangle 24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3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4" name="Rectangle 30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5" name="Rectangle 3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5924636" y="1905000"/>
            <a:ext cx="171364" cy="3886200"/>
          </a:xfrm>
          <a:prstGeom prst="straightConnector1">
            <a:avLst/>
          </a:prstGeom>
          <a:ln w="254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2743200" y="2743200"/>
            <a:ext cx="3924130" cy="3048000"/>
          </a:xfrm>
          <a:prstGeom prst="straightConnector1">
            <a:avLst/>
          </a:prstGeom>
          <a:ln w="254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2721335" y="2509690"/>
            <a:ext cx="5355865" cy="3205310"/>
            <a:chOff x="2721335" y="2509690"/>
            <a:chExt cx="5355865" cy="3205310"/>
          </a:xfrm>
        </p:grpSpPr>
        <p:sp>
          <p:nvSpPr>
            <p:cNvPr id="6" name="Left Brace 5"/>
            <p:cNvSpPr/>
            <p:nvPr/>
          </p:nvSpPr>
          <p:spPr>
            <a:xfrm rot="15269753">
              <a:off x="3079365" y="2151660"/>
              <a:ext cx="583438" cy="1299497"/>
            </a:xfrm>
            <a:prstGeom prst="leftBrace">
              <a:avLst>
                <a:gd name="adj1" fmla="val 20175"/>
                <a:gd name="adj2" fmla="val 50000"/>
              </a:avLst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8" name="Straight Connector 7"/>
            <p:cNvCxnSpPr>
              <a:stCxn id="6" idx="1"/>
            </p:cNvCxnSpPr>
            <p:nvPr/>
          </p:nvCxnSpPr>
          <p:spPr>
            <a:xfrm>
              <a:off x="3449063" y="3082512"/>
              <a:ext cx="4628137" cy="2632488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711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6858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𝐿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M-estimate (cont.):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Thus the solution of </a:t>
                </a:r>
              </a:p>
              <a:p>
                <a:pPr marL="711200" indent="-7112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0=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𝑖</m:t>
                          </m:r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=1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𝜃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−</m:t>
                                      </m:r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 Unicode MS" pitchFamily="34" charset="-128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US" sz="2800" b="0" i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𝑆𝑝h</m:t>
                                  </m:r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(</m:t>
                                  </m:r>
                                  <m:r>
                                    <a:rPr lang="en-US" sz="28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𝜃</m:t>
                                  </m:r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,1)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𝜃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is the solution of: </a:t>
                </a:r>
              </a:p>
              <a:p>
                <a:pPr marL="711200" indent="-7112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0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𝑎𝑣𝑔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𝑆𝑝h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𝜃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,1)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𝜃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: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=1,⋯,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acc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is </a:t>
                </a:r>
                <a:r>
                  <a:rPr lang="en-US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location where projected data are centered at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𝜃</m:t>
                        </m:r>
                      </m:e>
                    </m:acc>
                  </m:oMath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endParaRPr lang="en-US" sz="10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Slide sphere around until mean (of projected data) is at center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102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685800"/>
                <a:ext cx="8305800" cy="5867400"/>
              </a:xfrm>
              <a:blipFill>
                <a:blip r:embed="rId3"/>
                <a:stretch>
                  <a:fillRect l="-1834" r="-3008" b="-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1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3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4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5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6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7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8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9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60" name="Rectangle 1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61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62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63" name="Rectangle 19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64" name="Rectangle 2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65" name="Rectangle 2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66" name="Rectangle 25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67" name="Rectangle 27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68" name="Rectangle 30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69" name="Rectangle 3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70" name="Rectangle 34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188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838200"/>
                <a:ext cx="4876800" cy="5562600"/>
              </a:xfrm>
            </p:spPr>
            <p:txBody>
              <a:bodyPr/>
              <a:lstStyle/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𝐿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M-estimate (cont.):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Data are 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+ signs</a:t>
                </a:r>
              </a:p>
            </p:txBody>
          </p:sp>
        </mc:Choice>
        <mc:Fallback xmlns="">
          <p:sp>
            <p:nvSpPr>
              <p:cNvPr id="1126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838200"/>
                <a:ext cx="4876800" cy="5562600"/>
              </a:xfrm>
              <a:blipFill>
                <a:blip r:embed="rId3"/>
                <a:stretch>
                  <a:fillRect l="-3125" r="-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0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1" name="Rectangle 1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2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4" name="Rectangle 19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5" name="Rectangle 2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6" name="Rectangle 2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7" name="Rectangle 22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8" name="Rectangle 23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9" name="Rectangle 24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91" name="Rectangle 28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1292" name="Picture 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t="2527" r="13382" b="10104"/>
          <a:stretch>
            <a:fillRect/>
          </a:stretch>
        </p:blipFill>
        <p:spPr>
          <a:xfrm>
            <a:off x="3536950" y="1666875"/>
            <a:ext cx="5145088" cy="4937125"/>
          </a:xfrm>
          <a:noFill/>
        </p:spPr>
      </p:pic>
      <p:cxnSp>
        <p:nvCxnSpPr>
          <p:cNvPr id="3" name="Straight Arrow Connector 2"/>
          <p:cNvCxnSpPr/>
          <p:nvPr/>
        </p:nvCxnSpPr>
        <p:spPr>
          <a:xfrm flipV="1">
            <a:off x="1905000" y="2514600"/>
            <a:ext cx="5715000" cy="114300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905000" y="3657600"/>
            <a:ext cx="2667000" cy="129540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6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Class: </a:t>
            </a:r>
            <a:r>
              <a:rPr lang="en-US" dirty="0" err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 of British Incomes data: 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4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4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4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4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4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4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4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5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5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5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5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5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5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5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5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5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5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6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6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6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6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6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65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Sizer2Eg_Incomes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" y="1447799"/>
            <a:ext cx="6629400" cy="492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01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92" name="Picture 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t="2527" r="13382" b="10104"/>
          <a:stretch>
            <a:fillRect/>
          </a:stretch>
        </p:blipFill>
        <p:spPr>
          <a:xfrm>
            <a:off x="3536950" y="1666875"/>
            <a:ext cx="5145088" cy="4937125"/>
          </a:xfrm>
          <a:noFill/>
        </p:spPr>
      </p:pic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838200"/>
                <a:ext cx="4876800" cy="5562600"/>
              </a:xfrm>
            </p:spPr>
            <p:txBody>
              <a:bodyPr/>
              <a:lstStyle/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M-estimate (cont.):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Data are 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+ signs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Sample Mean,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𝑋</m:t>
                        </m:r>
                      </m:e>
                    </m:acc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outside “hot dog”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of data</a:t>
                </a:r>
              </a:p>
            </p:txBody>
          </p:sp>
        </mc:Choice>
        <mc:Fallback xmlns="">
          <p:sp>
            <p:nvSpPr>
              <p:cNvPr id="1126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838200"/>
                <a:ext cx="4876800" cy="5562600"/>
              </a:xfrm>
              <a:blipFill rotWithShape="0">
                <a:blip r:embed="rId5"/>
                <a:stretch>
                  <a:fillRect l="-3125" b="-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1266" name="Object 14"/>
          <p:cNvGraphicFramePr>
            <a:graphicFrameLocks noChangeAspect="1"/>
          </p:cNvGraphicFramePr>
          <p:nvPr/>
        </p:nvGraphicFramePr>
        <p:xfrm>
          <a:off x="685800" y="914400"/>
          <a:ext cx="3762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3800" imgH="330120" progId="Equation.3">
                  <p:embed/>
                </p:oleObj>
              </mc:Choice>
              <mc:Fallback>
                <p:oleObj name="Equation" r:id="rId6" imgW="253800" imgH="330120" progId="Equation.3">
                  <p:embed/>
                  <p:pic>
                    <p:nvPicPr>
                      <p:cNvPr id="1126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14400"/>
                        <a:ext cx="376238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0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1" name="Rectangle 1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2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4" name="Rectangle 19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5" name="Rectangle 2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6" name="Rectangle 2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7" name="Rectangle 22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8" name="Rectangle 23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9" name="Rectangle 24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91" name="Rectangle 28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657600" y="4800600"/>
            <a:ext cx="1447800" cy="15240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2828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92" name="Picture 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t="2527" r="13382" b="10104"/>
          <a:stretch>
            <a:fillRect/>
          </a:stretch>
        </p:blipFill>
        <p:spPr>
          <a:xfrm>
            <a:off x="3536950" y="1666875"/>
            <a:ext cx="5145088" cy="4937125"/>
          </a:xfrm>
          <a:noFill/>
        </p:spPr>
      </p:pic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838200"/>
                <a:ext cx="4876800" cy="5562600"/>
              </a:xfrm>
            </p:spPr>
            <p:txBody>
              <a:bodyPr/>
              <a:lstStyle/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M-estimate (cont.):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Candidate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Sphere Center,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𝜃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126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838200"/>
                <a:ext cx="4876800" cy="5562600"/>
              </a:xfrm>
              <a:blipFill rotWithShape="0">
                <a:blip r:embed="rId5"/>
                <a:stretch>
                  <a:fillRect l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1266" name="Object 14"/>
          <p:cNvGraphicFramePr>
            <a:graphicFrameLocks noChangeAspect="1"/>
          </p:cNvGraphicFramePr>
          <p:nvPr/>
        </p:nvGraphicFramePr>
        <p:xfrm>
          <a:off x="685800" y="914400"/>
          <a:ext cx="3762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3800" imgH="330120" progId="Equation.3">
                  <p:embed/>
                </p:oleObj>
              </mc:Choice>
              <mc:Fallback>
                <p:oleObj name="Equation" r:id="rId6" imgW="253800" imgH="330120" progId="Equation.3">
                  <p:embed/>
                  <p:pic>
                    <p:nvPicPr>
                      <p:cNvPr id="1126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14400"/>
                        <a:ext cx="376238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0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1" name="Rectangle 1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2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4" name="Rectangle 19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5" name="Rectangle 2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6" name="Rectangle 2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7" name="Rectangle 22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8" name="Rectangle 23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9" name="Rectangle 24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91" name="Rectangle 28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733800" y="3048000"/>
            <a:ext cx="1752600" cy="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8952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92" name="Picture 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t="2527" r="13382" b="10104"/>
          <a:stretch>
            <a:fillRect/>
          </a:stretch>
        </p:blipFill>
        <p:spPr>
          <a:xfrm>
            <a:off x="3536950" y="1666875"/>
            <a:ext cx="5145088" cy="4937125"/>
          </a:xfrm>
          <a:noFill/>
        </p:spPr>
      </p:pic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838200"/>
                <a:ext cx="4876800" cy="5562600"/>
              </a:xfrm>
            </p:spPr>
            <p:txBody>
              <a:bodyPr/>
              <a:lstStyle/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M-estimate (cont.):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Candidate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Sphere Center,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𝜃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Projections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Of Data</a:t>
                </a:r>
              </a:p>
            </p:txBody>
          </p:sp>
        </mc:Choice>
        <mc:Fallback xmlns="">
          <p:sp>
            <p:nvSpPr>
              <p:cNvPr id="1126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838200"/>
                <a:ext cx="4876800" cy="5562600"/>
              </a:xfrm>
              <a:blipFill rotWithShape="0">
                <a:blip r:embed="rId5"/>
                <a:stretch>
                  <a:fillRect l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1266" name="Object 14"/>
          <p:cNvGraphicFramePr>
            <a:graphicFrameLocks noChangeAspect="1"/>
          </p:cNvGraphicFramePr>
          <p:nvPr/>
        </p:nvGraphicFramePr>
        <p:xfrm>
          <a:off x="685800" y="914400"/>
          <a:ext cx="3762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3800" imgH="330120" progId="Equation.3">
                  <p:embed/>
                </p:oleObj>
              </mc:Choice>
              <mc:Fallback>
                <p:oleObj name="Equation" r:id="rId6" imgW="253800" imgH="330120" progId="Equation.3">
                  <p:embed/>
                  <p:pic>
                    <p:nvPicPr>
                      <p:cNvPr id="1126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14400"/>
                        <a:ext cx="376238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0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1" name="Rectangle 1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2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4" name="Rectangle 19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5" name="Rectangle 2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6" name="Rectangle 2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7" name="Rectangle 22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8" name="Rectangle 23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9" name="Rectangle 24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91" name="Rectangle 28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981200" y="3846514"/>
            <a:ext cx="3200400" cy="1030286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80259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92" name="Picture 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t="2527" r="13382" b="10104"/>
          <a:stretch>
            <a:fillRect/>
          </a:stretch>
        </p:blipFill>
        <p:spPr>
          <a:xfrm>
            <a:off x="3536950" y="1666875"/>
            <a:ext cx="5145088" cy="4937125"/>
          </a:xfrm>
          <a:noFill/>
        </p:spPr>
      </p:pic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838200"/>
                <a:ext cx="4876800" cy="5562600"/>
              </a:xfrm>
            </p:spPr>
            <p:txBody>
              <a:bodyPr/>
              <a:lstStyle/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M-estimate (cont.):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Candidate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Sphere Center,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𝜃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endParaRPr lang="en-US" sz="2400" dirty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Projections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Of Data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sz="2400" dirty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Mean of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Projections</a:t>
                </a:r>
              </a:p>
            </p:txBody>
          </p:sp>
        </mc:Choice>
        <mc:Fallback xmlns="">
          <p:sp>
            <p:nvSpPr>
              <p:cNvPr id="1126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838200"/>
                <a:ext cx="4876800" cy="5562600"/>
              </a:xfrm>
              <a:blipFill>
                <a:blip r:embed="rId5"/>
                <a:stretch>
                  <a:fillRect l="-3125" b="-6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1266" name="Object 14"/>
          <p:cNvGraphicFramePr>
            <a:graphicFrameLocks noChangeAspect="1"/>
          </p:cNvGraphicFramePr>
          <p:nvPr/>
        </p:nvGraphicFramePr>
        <p:xfrm>
          <a:off x="685800" y="914400"/>
          <a:ext cx="3762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3800" imgH="330120" progId="Equation.3">
                  <p:embed/>
                </p:oleObj>
              </mc:Choice>
              <mc:Fallback>
                <p:oleObj name="Equation" r:id="rId6" imgW="253800" imgH="330120" progId="Equation.3">
                  <p:embed/>
                  <p:pic>
                    <p:nvPicPr>
                      <p:cNvPr id="1126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14400"/>
                        <a:ext cx="376238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0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1" name="Rectangle 1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2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4" name="Rectangle 19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5" name="Rectangle 2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6" name="Rectangle 2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7" name="Rectangle 22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8" name="Rectangle 23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9" name="Rectangle 24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91" name="Rectangle 28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2590800" y="3810000"/>
            <a:ext cx="2743200" cy="243840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06938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8200"/>
            <a:ext cx="4876800" cy="5562600"/>
          </a:xfrm>
        </p:spPr>
        <p:txBody>
          <a:bodyPr/>
          <a:lstStyle/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M-estimate (cont.):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Slide sphere 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around until 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(of 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projected data) 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 at center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1266" name="Object 14"/>
          <p:cNvGraphicFramePr>
            <a:graphicFrameLocks noChangeAspect="1"/>
          </p:cNvGraphicFramePr>
          <p:nvPr/>
        </p:nvGraphicFramePr>
        <p:xfrm>
          <a:off x="685800" y="914400"/>
          <a:ext cx="3762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53800" imgH="330120" progId="Equation.3">
                  <p:embed/>
                </p:oleObj>
              </mc:Choice>
              <mc:Fallback>
                <p:oleObj name="Equation" r:id="rId3" imgW="253800" imgH="330120" progId="Equation.3">
                  <p:embed/>
                  <p:pic>
                    <p:nvPicPr>
                      <p:cNvPr id="1126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14400"/>
                        <a:ext cx="376238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0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1" name="Rectangle 1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2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4" name="Rectangle 19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5" name="Rectangle 2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6" name="Rectangle 2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7" name="Rectangle 22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8" name="Rectangle 23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9" name="Rectangle 24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91" name="Rectangle 28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1292" name="Picture 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t="2527" r="13382" b="10104"/>
          <a:stretch>
            <a:fillRect/>
          </a:stretch>
        </p:blipFill>
        <p:spPr>
          <a:xfrm>
            <a:off x="3536950" y="1666875"/>
            <a:ext cx="5145088" cy="4937125"/>
          </a:xfrm>
          <a:noFill/>
        </p:spPr>
      </p:pic>
      <p:cxnSp>
        <p:nvCxnSpPr>
          <p:cNvPr id="28" name="Straight Arrow Connector 27"/>
          <p:cNvCxnSpPr/>
          <p:nvPr/>
        </p:nvCxnSpPr>
        <p:spPr>
          <a:xfrm>
            <a:off x="2667000" y="4800600"/>
            <a:ext cx="2209800" cy="45720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41973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7620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M-estimate (cont.):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Additional literature: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Called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geometric median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(long before Huber) by:  Haldane (1948)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Shown unique for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&gt;1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by:  </a:t>
                </a:r>
                <a:r>
                  <a:rPr lang="en-US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Milasevic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and </a:t>
                </a:r>
                <a:r>
                  <a:rPr lang="en-US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Ducharme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(1987) 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Useful iterative algorithm:  Gower (1974)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(see also Sec. 3.2 of Huber (2011)).</a:t>
                </a: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762000"/>
                <a:ext cx="8305800" cy="5867400"/>
              </a:xfrm>
              <a:blipFill>
                <a:blip r:embed="rId4"/>
                <a:stretch>
                  <a:fillRect l="-1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2290" name="Object 14"/>
          <p:cNvGraphicFramePr>
            <a:graphicFrameLocks noChangeAspect="1"/>
          </p:cNvGraphicFramePr>
          <p:nvPr/>
        </p:nvGraphicFramePr>
        <p:xfrm>
          <a:off x="685800" y="914400"/>
          <a:ext cx="3762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53800" imgH="330120" progId="Equation.3">
                  <p:embed/>
                </p:oleObj>
              </mc:Choice>
              <mc:Fallback>
                <p:oleObj name="Equation" r:id="rId5" imgW="253800" imgH="330120" progId="Equation.3">
                  <p:embed/>
                  <p:pic>
                    <p:nvPicPr>
                      <p:cNvPr id="1229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14400"/>
                        <a:ext cx="376238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6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7" name="Rectangle 1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8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9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0" name="Rectangle 19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1" name="Rectangle 2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2" name="Rectangle 2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3" name="Rectangle 22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4" name="Rectangle 23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5" name="Rectangle 24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6" name="Rectangle 2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7" name="Rectangle 28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8" name="Rectangle 3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9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697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8382000" cy="5486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Now have robust measure of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about 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spread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how 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we 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 robust 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PCA?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10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11" name="Rectangle 1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12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1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14" name="Rectangle 19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15" name="Rectangle 2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16" name="Rectangle 2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17" name="Rectangle 22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18" name="Rectangle 23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19" name="Rectangle 24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20" name="Rectangle 2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21" name="Rectangle 26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22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23" name="Rectangle 2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5324" name="Picture 3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1" t="2527" r="13382" b="10104"/>
          <a:stretch>
            <a:fillRect/>
          </a:stretch>
        </p:blipFill>
        <p:spPr>
          <a:xfrm>
            <a:off x="3144838" y="1633538"/>
            <a:ext cx="5167312" cy="4891087"/>
          </a:xfrm>
          <a:noFill/>
        </p:spPr>
      </p:pic>
    </p:spTree>
    <p:extLst>
      <p:ext uri="{BB962C8B-B14F-4D97-AF65-F5344CB8AC3E}">
        <p14:creationId xmlns:p14="http://schemas.microsoft.com/office/powerpoint/2010/main" val="341021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8382000" cy="5486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Now have robust measure of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about 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spread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Parabs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e.g.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from above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6348" name="Picture 2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 t="11598" r="7579"/>
          <a:stretch>
            <a:fillRect/>
          </a:stretch>
        </p:blipFill>
        <p:spPr>
          <a:xfrm>
            <a:off x="3402013" y="1560513"/>
            <a:ext cx="5253037" cy="6669087"/>
          </a:xfrm>
          <a:noFill/>
        </p:spPr>
      </p:pic>
      <p:cxnSp>
        <p:nvCxnSpPr>
          <p:cNvPr id="3" name="Straight Arrow Connector 2"/>
          <p:cNvCxnSpPr/>
          <p:nvPr/>
        </p:nvCxnSpPr>
        <p:spPr>
          <a:xfrm flipV="1">
            <a:off x="1752600" y="2438400"/>
            <a:ext cx="2286000" cy="1143000"/>
          </a:xfrm>
          <a:prstGeom prst="straightConnector1">
            <a:avLst/>
          </a:prstGeom>
          <a:ln w="254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457200" y="2133600"/>
            <a:ext cx="3884143" cy="4389060"/>
            <a:chOff x="457200" y="2133600"/>
            <a:chExt cx="3884143" cy="4389060"/>
          </a:xfrm>
        </p:grpSpPr>
        <p:sp>
          <p:nvSpPr>
            <p:cNvPr id="4" name="TextBox 3"/>
            <p:cNvSpPr txBox="1"/>
            <p:nvPr/>
          </p:nvSpPr>
          <p:spPr>
            <a:xfrm>
              <a:off x="457200" y="4953000"/>
              <a:ext cx="2642070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With an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“outlier”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(???)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Added in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V="1">
              <a:off x="1644650" y="2133600"/>
              <a:ext cx="2696693" cy="350520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5781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48" name="Picture 2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 t="11598" r="7579"/>
          <a:stretch>
            <a:fillRect/>
          </a:stretch>
        </p:blipFill>
        <p:spPr>
          <a:xfrm>
            <a:off x="3402013" y="1560513"/>
            <a:ext cx="5253037" cy="6669087"/>
          </a:xfrm>
          <a:noFill/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8382000" cy="5486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Now have robust measure of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about 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spread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  <a:endParaRPr lang="en-US" sz="24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Small Impact on Mean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3962400" y="2362200"/>
            <a:ext cx="1295400" cy="655638"/>
          </a:xfrm>
          <a:prstGeom prst="straightConnector1">
            <a:avLst/>
          </a:prstGeom>
          <a:ln w="254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05226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48" name="Picture 2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 t="11598" r="7579"/>
          <a:stretch>
            <a:fillRect/>
          </a:stretch>
        </p:blipFill>
        <p:spPr>
          <a:xfrm>
            <a:off x="3402013" y="1560513"/>
            <a:ext cx="5253037" cy="6669087"/>
          </a:xfrm>
          <a:noFill/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8382000" cy="5486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Now have robust measure of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about 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spread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  <a:endParaRPr lang="en-US" sz="24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Small Impact on Mean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More on PC1 </a:t>
            </a:r>
            <a:r>
              <a:rPr lang="en-US" sz="24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Dir’n</a:t>
            </a:r>
            <a:r>
              <a:rPr lang="en-US" sz="24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743200" y="3287714"/>
            <a:ext cx="1447800" cy="141286"/>
          </a:xfrm>
          <a:prstGeom prst="straightConnector1">
            <a:avLst/>
          </a:prstGeom>
          <a:ln w="254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419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Class: </a:t>
            </a:r>
            <a:r>
              <a:rPr lang="en-US" dirty="0" err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Overview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5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Would you like to try smoothing &amp; </a:t>
            </a:r>
            <a:r>
              <a:rPr lang="en-US" dirty="0" err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 </a:t>
            </a:r>
          </a:p>
          <a:p>
            <a:pPr marL="711200" indent="-711200" eaLnBrk="1" hangingPunct="1">
              <a:lnSpc>
                <a:spcPct val="150000"/>
              </a:lnSpc>
            </a:pPr>
            <a:r>
              <a:rPr lang="en-US" i="1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Marron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Software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Website as Before</a:t>
            </a:r>
          </a:p>
          <a:p>
            <a:pPr marL="711200" indent="-711200" eaLnBrk="1" hangingPunct="1">
              <a:lnSpc>
                <a:spcPct val="15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“Smoothing” Directory:</a:t>
            </a:r>
          </a:p>
          <a:p>
            <a:pPr marL="1111250" lvl="1" indent="-711200" eaLnBrk="1" hangingPunct="1">
              <a:lnSpc>
                <a:spcPct val="150000"/>
              </a:lnSpc>
            </a:pP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kdeSM.m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111250" lvl="1" indent="-711200" eaLnBrk="1" hangingPunct="1">
              <a:lnSpc>
                <a:spcPct val="150000"/>
              </a:lnSpc>
            </a:pP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nprSM.m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111250" lvl="1" indent="-711200" eaLnBrk="1" hangingPunct="1">
              <a:lnSpc>
                <a:spcPct val="150000"/>
              </a:lnSpc>
            </a:pP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sizerSM.m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5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Recall:     “&gt;&gt; help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sizerSM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”    for usage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8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8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8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8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8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85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68048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48" name="Picture 2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 t="11598" r="7579"/>
          <a:stretch>
            <a:fillRect/>
          </a:stretch>
        </p:blipFill>
        <p:spPr>
          <a:xfrm>
            <a:off x="3402013" y="1560513"/>
            <a:ext cx="5253037" cy="6669087"/>
          </a:xfrm>
          <a:noFill/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8382000" cy="5486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Now have robust measure of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about 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spread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  <a:endParaRPr lang="en-US" sz="24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Small Impact on Mean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More on PC1 </a:t>
            </a:r>
            <a:r>
              <a:rPr lang="en-US" sz="24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Dir’n</a:t>
            </a:r>
            <a:r>
              <a:rPr lang="en-US" sz="24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Dominates Residuals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Thus PC2 </a:t>
            </a:r>
            <a:r>
              <a:rPr lang="en-US" sz="24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Dir’n</a:t>
            </a:r>
            <a:endParaRPr lang="en-US" sz="24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PC2 scores</a:t>
            </a:r>
          </a:p>
          <a:p>
            <a:pPr marL="0" indent="0" eaLnBrk="1" hangingPunct="1">
              <a:buNone/>
            </a:pPr>
            <a:endParaRPr lang="en-US" sz="24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819400" y="4572000"/>
            <a:ext cx="4724400" cy="228600"/>
          </a:xfrm>
          <a:prstGeom prst="straightConnector1">
            <a:avLst/>
          </a:prstGeom>
          <a:ln w="254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11392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48" name="Picture 2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 t="11598" r="7579"/>
          <a:stretch>
            <a:fillRect/>
          </a:stretch>
        </p:blipFill>
        <p:spPr>
          <a:xfrm>
            <a:off x="3402013" y="1560513"/>
            <a:ext cx="5253037" cy="6669087"/>
          </a:xfrm>
          <a:noFill/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8382000" cy="5486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Now have robust measure of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about 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spread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  <a:endParaRPr lang="en-US" sz="24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Small Impact on Mean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More on PC1 </a:t>
            </a:r>
            <a:r>
              <a:rPr lang="en-US" sz="24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Dir’n</a:t>
            </a:r>
            <a:r>
              <a:rPr lang="en-US" sz="24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Dominates Residuals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Thus PC2 </a:t>
            </a:r>
            <a:r>
              <a:rPr lang="en-US" sz="24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Dir’n</a:t>
            </a:r>
            <a:endParaRPr lang="en-US" sz="24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PC2 scores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Tilt now in PC3</a:t>
            </a:r>
          </a:p>
          <a:p>
            <a:pPr marL="0" indent="0" eaLnBrk="1" hangingPunct="1">
              <a:buNone/>
            </a:pPr>
            <a:r>
              <a:rPr lang="en-US" sz="24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Viualization</a:t>
            </a:r>
            <a:r>
              <a:rPr lang="en-US" sz="24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is very</a:t>
            </a:r>
          </a:p>
          <a:p>
            <a:pPr marL="0" indent="0" eaLnBrk="1" hangingPunct="1">
              <a:buNone/>
            </a:pPr>
            <a:r>
              <a:rPr lang="en-US" sz="24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Useful diagnostic</a:t>
            </a:r>
          </a:p>
          <a:p>
            <a:pPr marL="0" indent="0" eaLnBrk="1" hangingPunct="1">
              <a:buNone/>
            </a:pPr>
            <a:endParaRPr lang="en-US" sz="24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971800" y="5257800"/>
            <a:ext cx="838200" cy="304800"/>
          </a:xfrm>
          <a:prstGeom prst="straightConnector1">
            <a:avLst/>
          </a:prstGeom>
          <a:ln w="254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8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8382000" cy="5486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Now have robust measure of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about 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spread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we 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 robust 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PCA?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6348" name="Picture 2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 t="11598" r="7579"/>
          <a:stretch>
            <a:fillRect/>
          </a:stretch>
        </p:blipFill>
        <p:spPr>
          <a:xfrm>
            <a:off x="3402013" y="1560513"/>
            <a:ext cx="5253037" cy="6669087"/>
          </a:xfrm>
          <a:noFill/>
        </p:spPr>
      </p:pic>
    </p:spTree>
    <p:extLst>
      <p:ext uri="{BB962C8B-B14F-4D97-AF65-F5344CB8AC3E}">
        <p14:creationId xmlns:p14="http://schemas.microsoft.com/office/powerpoint/2010/main" val="311828871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20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Approaches to Robust PCA:</a:t>
            </a:r>
          </a:p>
          <a:p>
            <a:pPr marL="711200" indent="-711200" eaLnBrk="1" hangingPunct="1">
              <a:lnSpc>
                <a:spcPct val="200000"/>
              </a:lnSpc>
              <a:buFontTx/>
              <a:buAutoNum type="arabicPeriod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Estimation of Covariance Matrix</a:t>
            </a:r>
          </a:p>
          <a:p>
            <a:pPr marL="711200" indent="-711200" eaLnBrk="1" hangingPunct="1">
              <a:lnSpc>
                <a:spcPct val="200000"/>
              </a:lnSpc>
              <a:buFontTx/>
              <a:buAutoNum type="arabicPeriod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Projection Pursuit</a:t>
            </a:r>
          </a:p>
          <a:p>
            <a:pPr marL="711200" indent="-711200" eaLnBrk="1" hangingPunct="1">
              <a:lnSpc>
                <a:spcPct val="200000"/>
              </a:lnSpc>
              <a:buFontTx/>
              <a:buAutoNum type="arabicPeriod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PCA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7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7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486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Robust PCA 1:    </a:t>
                </a:r>
                <a:r>
                  <a:rPr lang="en-US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Robust Estimation of Covariance Matrix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A.    Component-wise Robust </a:t>
                </a:r>
                <a:r>
                  <a:rPr lang="en-US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Covariances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</a:t>
                </a:r>
              </a:p>
              <a:p>
                <a:pPr marL="711200" indent="-711200" eaLnBrk="1" hangingPunct="1"/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Major problem:  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Hard to get </a:t>
                </a:r>
                <a:r>
                  <a:rPr lang="en-US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non-negative definiteness</a:t>
                </a:r>
              </a:p>
              <a:p>
                <a:pPr marL="711200" indent="-711200" eaLnBrk="1" hangingPunct="1">
                  <a:buFontTx/>
                  <a:buAutoNum type="alphaUcPeriod" startAt="2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Minimum Volume Ellipsoid:    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Rousseeuw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&amp; Leroy (2005) </a:t>
                </a:r>
              </a:p>
              <a:p>
                <a:pPr marL="711200" indent="-711200" eaLnBrk="1" hangingPunct="1"/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Requires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&gt;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(in available software)</a:t>
                </a:r>
              </a:p>
              <a:p>
                <a:pPr marL="711200" indent="-711200" eaLnBrk="1" hangingPunct="1"/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Needed for simple definition of </a:t>
                </a:r>
                <a:r>
                  <a:rPr lang="en-US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affine invariant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1434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 rotWithShape="0">
                <a:blip r:embed="rId3"/>
                <a:stretch>
                  <a:fillRect l="-2201" t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4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6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6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6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6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6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6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66" name="Rectangle 2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58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 2:   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Projection Pursuit</a:t>
            </a:r>
          </a:p>
          <a:p>
            <a:pPr marL="711200" indent="-7112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Idea:  focus on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finding direction of greatest variability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Reference:  Li and Chen (1985)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Problems:  </a:t>
            </a:r>
          </a:p>
          <a:p>
            <a:pPr marL="711200" indent="-7112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estimates of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spread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are nonlinear</a:t>
            </a:r>
          </a:p>
          <a:p>
            <a:pPr marL="711200" indent="-7112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Results in many local optima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0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0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0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0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0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0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1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1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1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1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1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1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1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1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1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1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2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21" name="Rectangle 3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22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07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9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Robust PCA 2:    </a:t>
                </a:r>
                <a:r>
                  <a:rPr lang="en-US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Projection Pursuit 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(cont.)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Problems:  </a:t>
                </a:r>
              </a:p>
              <a:p>
                <a:pPr marL="711200" indent="-711200" eaLnBrk="1" hangingPunct="1"/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Results in many local optima</a:t>
                </a:r>
              </a:p>
              <a:p>
                <a:pPr marL="711200" indent="-711200" eaLnBrk="1" hangingPunct="1"/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Makes search problem very challenging</a:t>
                </a:r>
              </a:p>
              <a:p>
                <a:pPr marL="711200" indent="-711200" eaLnBrk="1" hangingPunct="1"/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Especially in very high dimensions</a:t>
                </a:r>
              </a:p>
              <a:p>
                <a:pPr marL="711200" indent="-711200" eaLnBrk="1" hangingPunct="1"/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Most examples have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=4,5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</a:t>
                </a:r>
              </a:p>
              <a:p>
                <a:pPr marL="711200" indent="-711200" eaLnBrk="1" hangingPunct="1"/>
                <a:r>
                  <a:rPr lang="en-US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Guoying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Li:   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ve heard of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=20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 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      but  60  seems too big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163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 rotWithShape="1">
                <a:blip r:embed="rId3"/>
                <a:stretch>
                  <a:fillRect l="-2201" t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9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1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1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1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1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1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1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1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17" name="Rectangle 3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18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55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45" name="Picture 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1" t="2527" r="11598" b="10104"/>
          <a:stretch>
            <a:fillRect/>
          </a:stretch>
        </p:blipFill>
        <p:spPr>
          <a:xfrm>
            <a:off x="3352800" y="1447800"/>
            <a:ext cx="5462588" cy="5032375"/>
          </a:xfrm>
          <a:noFill/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8229600" cy="50292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 3:    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</a:t>
            </a:r>
          </a:p>
          <a:p>
            <a:pPr marL="711200" indent="-711200" eaLnBrk="1" hangingPunct="1">
              <a:buFontTx/>
              <a:buNone/>
            </a:pP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</a:t>
            </a:r>
          </a:p>
          <a:p>
            <a:pPr marL="711200" indent="-711200" eaLnBrk="1" hangingPunct="1">
              <a:buFontTx/>
              <a:buNone/>
            </a:pPr>
            <a:endParaRPr lang="en-US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Locantore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et al (1999)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3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3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3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3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3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3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3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3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3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3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4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4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4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4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4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E47AF3-2126-B21F-FC84-AC4FF4934720}"/>
              </a:ext>
            </a:extLst>
          </p:cNvPr>
          <p:cNvSpPr txBox="1"/>
          <p:nvPr/>
        </p:nvSpPr>
        <p:spPr>
          <a:xfrm>
            <a:off x="228600" y="3581400"/>
            <a:ext cx="23134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Based on Projection 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On Sphere Idea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 from M-estimation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A6668A9-F9D1-ACE8-F480-2EEA0BABD703}"/>
              </a:ext>
            </a:extLst>
          </p:cNvPr>
          <p:cNvGrpSpPr/>
          <p:nvPr/>
        </p:nvGrpSpPr>
        <p:grpSpPr>
          <a:xfrm>
            <a:off x="504879" y="4724400"/>
            <a:ext cx="3609921" cy="722531"/>
            <a:chOff x="504879" y="4724400"/>
            <a:chExt cx="3609921" cy="72253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A55C577-33B2-C4D6-4D1E-AE87AFBAFCB2}"/>
                </a:ext>
              </a:extLst>
            </p:cNvPr>
            <p:cNvSpPr txBox="1"/>
            <p:nvPr/>
          </p:nvSpPr>
          <p:spPr>
            <a:xfrm>
              <a:off x="504879" y="4800600"/>
              <a:ext cx="20656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2"/>
                  </a:solidFill>
                </a:rPr>
                <a:t>Projection Data To</a:t>
              </a:r>
            </a:p>
            <a:p>
              <a:pPr algn="ctr"/>
              <a:r>
                <a:rPr lang="en-US" dirty="0">
                  <a:solidFill>
                    <a:schemeClr val="bg2"/>
                  </a:solidFill>
                </a:rPr>
                <a:t>Centered Sphere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B13E7712-2E3A-18C0-89B4-738FB3342CFE}"/>
                </a:ext>
              </a:extLst>
            </p:cNvPr>
            <p:cNvCxnSpPr>
              <a:stCxn id="3" idx="3"/>
            </p:cNvCxnSpPr>
            <p:nvPr/>
          </p:nvCxnSpPr>
          <p:spPr>
            <a:xfrm flipV="1">
              <a:off x="2570573" y="4724400"/>
              <a:ext cx="1544227" cy="399366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293C461-33E5-403F-FCB4-BF17F0DD3DB2}"/>
              </a:ext>
            </a:extLst>
          </p:cNvPr>
          <p:cNvGrpSpPr/>
          <p:nvPr/>
        </p:nvGrpSpPr>
        <p:grpSpPr>
          <a:xfrm>
            <a:off x="3717337" y="3124200"/>
            <a:ext cx="1997663" cy="1524000"/>
            <a:chOff x="3717337" y="3124200"/>
            <a:chExt cx="1997663" cy="152400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57F318C-677B-2D7C-9692-9B58723446E1}"/>
                </a:ext>
              </a:extLst>
            </p:cNvPr>
            <p:cNvSpPr txBox="1"/>
            <p:nvPr/>
          </p:nvSpPr>
          <p:spPr>
            <a:xfrm>
              <a:off x="3717337" y="3124200"/>
              <a:ext cx="19976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2"/>
                  </a:solidFill>
                </a:rPr>
                <a:t>“Hot Dog” of Data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FE007CFD-23C3-71A3-A01B-28EEEBBDE8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48200" y="3493532"/>
              <a:ext cx="76200" cy="1154668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6A721B2-B972-9531-678A-4EA620252674}"/>
              </a:ext>
            </a:extLst>
          </p:cNvPr>
          <p:cNvGrpSpPr/>
          <p:nvPr/>
        </p:nvGrpSpPr>
        <p:grpSpPr>
          <a:xfrm>
            <a:off x="4413918" y="3897868"/>
            <a:ext cx="3739482" cy="1740932"/>
            <a:chOff x="4413918" y="3897868"/>
            <a:chExt cx="3739482" cy="174093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0BF415D-8DAD-BF55-3DB7-1ED3F2EC5302}"/>
                </a:ext>
              </a:extLst>
            </p:cNvPr>
            <p:cNvSpPr txBox="1"/>
            <p:nvPr/>
          </p:nvSpPr>
          <p:spPr>
            <a:xfrm>
              <a:off x="5750177" y="3897868"/>
              <a:ext cx="24032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2"/>
                  </a:solidFill>
                </a:rPr>
                <a:t>Projects to “Ice Caps”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D686421D-6EAA-6828-0773-9AAF8E54FA7A}"/>
                </a:ext>
              </a:extLst>
            </p:cNvPr>
            <p:cNvCxnSpPr>
              <a:cxnSpLocks/>
              <a:stCxn id="10" idx="1"/>
            </p:cNvCxnSpPr>
            <p:nvPr/>
          </p:nvCxnSpPr>
          <p:spPr>
            <a:xfrm flipH="1">
              <a:off x="4413918" y="4082534"/>
              <a:ext cx="1336259" cy="422196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3035B93-C650-8CCA-1F9B-E1EB574ED291}"/>
                </a:ext>
              </a:extLst>
            </p:cNvPr>
            <p:cNvCxnSpPr>
              <a:cxnSpLocks/>
              <a:stCxn id="10" idx="1"/>
            </p:cNvCxnSpPr>
            <p:nvPr/>
          </p:nvCxnSpPr>
          <p:spPr>
            <a:xfrm flipH="1">
              <a:off x="5486400" y="4082534"/>
              <a:ext cx="263777" cy="1556266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4695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 3:   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PCA</a:t>
            </a:r>
          </a:p>
          <a:p>
            <a:pPr marL="711200" indent="-7112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Idea:  use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projection to sphere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idea from 	M-estimation</a:t>
            </a:r>
          </a:p>
          <a:p>
            <a:pPr marL="711200" indent="-7112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particular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 data to centered sphere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</a:p>
          <a:p>
            <a:pPr marL="711200" indent="-711200" eaLnBrk="1" hangingPunct="1"/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Hot Dog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data becomes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Ice Caps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Easily found by PCA (on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</a:t>
            </a:r>
            <a:r>
              <a:rPr lang="en-US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data)</a:t>
            </a:r>
          </a:p>
          <a:p>
            <a:pPr marL="711200" indent="-7112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pulled in to reduce influence</a:t>
            </a:r>
          </a:p>
          <a:p>
            <a:pPr marL="711200" indent="-7112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Radius of sphere unimportant 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6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901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Robust PCA 3:    </a:t>
                </a:r>
                <a:r>
                  <a:rPr lang="en-US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Spherical PCA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Independent Derivation &amp; Alternate Name: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PCA of </a:t>
                </a:r>
                <a:r>
                  <a:rPr lang="en-US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Spatial Signs</a:t>
                </a:r>
              </a:p>
              <a:p>
                <a:pPr marL="711200" indent="-711200" algn="ctr" eaLnBrk="1" hangingPunct="1">
                  <a:buFontTx/>
                  <a:buNone/>
                </a:pPr>
                <a:endParaRPr lang="en-US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(think: multivariate extension of “sign test”)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Simple Nonparametric Approach To:  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test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: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𝜇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=0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using  #(+) &amp; #(-)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(in one dimension)</a:t>
                </a:r>
              </a:p>
            </p:txBody>
          </p:sp>
        </mc:Choice>
        <mc:Fallback xmlns="">
          <p:sp>
            <p:nvSpPr>
              <p:cNvPr id="184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457200" y="838200"/>
                <a:ext cx="8305800" cy="5867400"/>
              </a:xfrm>
              <a:blipFill>
                <a:blip r:embed="rId3"/>
                <a:stretch>
                  <a:fillRect l="-1834" t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6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009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Last Class Q-Q plots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305800" cy="54864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Consider </a:t>
            </a:r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Testbed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of 4 Toy Examples: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non-Gaussian!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non-Gaussian(?)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Gaussian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Gaussian?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(Will use these names several times)</a:t>
            </a:r>
          </a:p>
        </p:txBody>
      </p:sp>
    </p:spTree>
    <p:extLst>
      <p:ext uri="{BB962C8B-B14F-4D97-AF65-F5344CB8AC3E}">
        <p14:creationId xmlns:p14="http://schemas.microsoft.com/office/powerpoint/2010/main" val="248781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 3:   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PCA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Independent Derivation &amp; Alternate Name: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Spatial Signs</a:t>
            </a:r>
          </a:p>
          <a:p>
            <a:pPr marL="711200" indent="-711200" algn="ctr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Spatial Signs Are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Angles in Polar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Coordinates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6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29" name="Picture 3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1" t="40947" r="41502" b="10104"/>
          <a:stretch/>
        </p:blipFill>
        <p:spPr>
          <a:xfrm>
            <a:off x="5053012" y="4038600"/>
            <a:ext cx="3024188" cy="28194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>
            <a:off x="1828800" y="4648200"/>
            <a:ext cx="3886200" cy="762000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07548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 3:   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PCA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Independent Derivation &amp; Alternate Name: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Spatial Signs</a:t>
            </a:r>
          </a:p>
          <a:p>
            <a:pPr marL="711200" indent="-711200" algn="ctr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US" baseline="30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Paper: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Möttönen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Oja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(1995)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Complete Description: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Oja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(2010)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6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44034" name="Picture 2" descr="http://users.utu.fi/hfvoja/HannuOja_1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3" y="5486401"/>
            <a:ext cx="2209797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9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algn="ctr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Spatial Signs</a:t>
            </a:r>
          </a:p>
          <a:p>
            <a:pPr marL="711200" indent="-711200" algn="ctr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Variation: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Spatial Ranks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6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57416" y="1676400"/>
            <a:ext cx="11153572" cy="5032375"/>
            <a:chOff x="557416" y="1676400"/>
            <a:chExt cx="11153572" cy="5032375"/>
          </a:xfrm>
        </p:grpSpPr>
        <p:pic>
          <p:nvPicPr>
            <p:cNvPr id="29" name="Picture 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11" t="2527" r="11598" b="10104"/>
            <a:stretch>
              <a:fillRect/>
            </a:stretch>
          </p:blipFill>
          <p:spPr>
            <a:xfrm>
              <a:off x="6248400" y="1676400"/>
              <a:ext cx="5462588" cy="5032375"/>
            </a:xfrm>
            <a:prstGeom prst="rect">
              <a:avLst/>
            </a:prstGeom>
            <a:noFill/>
          </p:spPr>
        </p:pic>
        <p:cxnSp>
          <p:nvCxnSpPr>
            <p:cNvPr id="3" name="Straight Arrow Connector 2"/>
            <p:cNvCxnSpPr/>
            <p:nvPr/>
          </p:nvCxnSpPr>
          <p:spPr>
            <a:xfrm flipV="1">
              <a:off x="3581400" y="5334000"/>
              <a:ext cx="3962400" cy="5334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557416" y="5059740"/>
              <a:ext cx="3557384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711200" marR="0" lvl="0" indent="-7112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Idea:  Keep </a:t>
              </a:r>
            </a:p>
            <a:p>
              <a:pPr marL="711200" marR="0" lvl="0" indent="-7112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Track of “Depth”</a:t>
              </a:r>
            </a:p>
            <a:p>
              <a:pPr marL="711200" marR="0" lvl="0" indent="-7112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Via Ranks of Radii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895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838200"/>
            <a:ext cx="8686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algn="ctr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Spatial Signs and Ranks</a:t>
            </a:r>
          </a:p>
          <a:p>
            <a:pPr marL="711200" indent="-711200" algn="ctr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algn="ctr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Decomposition of Variation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(Useful to do PCA of Each)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to “Amplitude &amp; Phase Variation”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6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101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84" name="Picture 2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 t="11598" r="7579"/>
          <a:stretch>
            <a:fillRect/>
          </a:stretch>
        </p:blipFill>
        <p:spPr>
          <a:xfrm>
            <a:off x="3402013" y="1560513"/>
            <a:ext cx="5253037" cy="6669087"/>
          </a:xfrm>
          <a:noFill/>
        </p:spPr>
      </p:pic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066800"/>
            <a:ext cx="8382000" cy="5486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PCA for Toy Example: </a:t>
            </a:r>
          </a:p>
          <a:p>
            <a:pPr marL="711200" indent="-711200" eaLnBrk="1" hangingPunct="1">
              <a:buFontTx/>
              <a:buNone/>
            </a:pPr>
            <a:endParaRPr lang="en-US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Curve Data</a:t>
            </a:r>
          </a:p>
          <a:p>
            <a:pPr marL="711200" indent="-711200" eaLnBrk="1" hangingPunct="1">
              <a:buFontTx/>
              <a:buNone/>
            </a:pPr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 an</a:t>
            </a:r>
          </a:p>
          <a:p>
            <a:pPr marL="711200" indent="-711200" eaLnBrk="1" hangingPunct="1">
              <a:buFontTx/>
              <a:buNone/>
            </a:pPr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</a:t>
            </a:r>
          </a:p>
          <a:p>
            <a:pPr marL="711200" indent="-711200" eaLnBrk="1" hangingPunct="1">
              <a:buFontTx/>
              <a:buNone/>
            </a:pPr>
            <a:endParaRPr lang="en-US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First recall</a:t>
            </a:r>
          </a:p>
          <a:p>
            <a:pPr marL="711200" indent="-711200" eaLnBrk="1" hangingPunct="1">
              <a:buFontTx/>
              <a:buNone/>
            </a:pPr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Conventional</a:t>
            </a:r>
          </a:p>
          <a:p>
            <a:pPr marL="711200" indent="-711200" eaLnBrk="1" hangingPunct="1">
              <a:buFontTx/>
              <a:buNone/>
            </a:pPr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947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947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948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948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948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81200" y="3295471"/>
            <a:ext cx="2057400" cy="1200329"/>
            <a:chOff x="1981200" y="3295471"/>
            <a:chExt cx="2057400" cy="1200329"/>
          </a:xfrm>
        </p:grpSpPr>
        <p:sp>
          <p:nvSpPr>
            <p:cNvPr id="2" name="TextBox 1"/>
            <p:cNvSpPr txBox="1"/>
            <p:nvPr/>
          </p:nvSpPr>
          <p:spPr>
            <a:xfrm>
              <a:off x="1981200" y="3295471"/>
              <a:ext cx="153599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Strongly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Impacted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By Outlier</a:t>
              </a:r>
            </a:p>
          </p:txBody>
        </p:sp>
        <p:cxnSp>
          <p:nvCxnSpPr>
            <p:cNvPr id="4" name="Straight Arrow Connector 3"/>
            <p:cNvCxnSpPr/>
            <p:nvPr/>
          </p:nvCxnSpPr>
          <p:spPr>
            <a:xfrm>
              <a:off x="3352800" y="3886200"/>
              <a:ext cx="685800" cy="5334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6405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066800"/>
            <a:ext cx="8382000" cy="5486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PCA for Toy Example: 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Now do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Better result?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49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50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50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50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50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50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50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20508" name="Picture 2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 t="11598" r="7579"/>
          <a:stretch>
            <a:fillRect/>
          </a:stretch>
        </p:blipFill>
        <p:spPr>
          <a:xfrm>
            <a:off x="3402013" y="1560513"/>
            <a:ext cx="5253037" cy="6669087"/>
          </a:xfrm>
          <a:noFill/>
        </p:spPr>
      </p:pic>
      <p:grpSp>
        <p:nvGrpSpPr>
          <p:cNvPr id="5" name="Group 4"/>
          <p:cNvGrpSpPr/>
          <p:nvPr/>
        </p:nvGrpSpPr>
        <p:grpSpPr>
          <a:xfrm>
            <a:off x="5334000" y="533400"/>
            <a:ext cx="2279620" cy="1752600"/>
            <a:chOff x="5334000" y="533400"/>
            <a:chExt cx="2279620" cy="1752600"/>
          </a:xfrm>
        </p:grpSpPr>
        <p:sp>
          <p:nvSpPr>
            <p:cNvPr id="2" name="TextBox 1"/>
            <p:cNvSpPr txBox="1"/>
            <p:nvPr/>
          </p:nvSpPr>
          <p:spPr>
            <a:xfrm>
              <a:off x="6172200" y="533400"/>
              <a:ext cx="14414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Mean Looks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Smoother</a:t>
              </a: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H="1">
              <a:off x="5334000" y="1066800"/>
              <a:ext cx="914400" cy="12192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914400" y="1828800"/>
            <a:ext cx="3048000" cy="1401763"/>
            <a:chOff x="6172200" y="533400"/>
            <a:chExt cx="3048000" cy="1401763"/>
          </a:xfrm>
        </p:grpSpPr>
        <p:sp>
          <p:nvSpPr>
            <p:cNvPr id="34" name="TextBox 33"/>
            <p:cNvSpPr txBox="1"/>
            <p:nvPr/>
          </p:nvSpPr>
          <p:spPr>
            <a:xfrm>
              <a:off x="6172200" y="533400"/>
              <a:ext cx="18133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PC1 Nearly Flat</a:t>
              </a: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7848600" y="838200"/>
              <a:ext cx="1371600" cy="1096963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228600" y="4191000"/>
            <a:ext cx="3352800" cy="369332"/>
            <a:chOff x="6172200" y="533400"/>
            <a:chExt cx="3352800" cy="369332"/>
          </a:xfrm>
        </p:grpSpPr>
        <p:sp>
          <p:nvSpPr>
            <p:cNvPr id="39" name="TextBox 38"/>
            <p:cNvSpPr txBox="1"/>
            <p:nvPr/>
          </p:nvSpPr>
          <p:spPr>
            <a:xfrm>
              <a:off x="6172200" y="533400"/>
              <a:ext cx="27325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PC2 is Tilt (NOT Outlier)</a:t>
              </a:r>
            </a:p>
          </p:txBody>
        </p:sp>
        <p:cxnSp>
          <p:nvCxnSpPr>
            <p:cNvPr id="40" name="Straight Arrow Connector 39"/>
            <p:cNvCxnSpPr>
              <a:stCxn id="39" idx="3"/>
            </p:cNvCxnSpPr>
            <p:nvPr/>
          </p:nvCxnSpPr>
          <p:spPr>
            <a:xfrm>
              <a:off x="8904743" y="718066"/>
              <a:ext cx="620257" cy="120134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304800" y="5791201"/>
            <a:ext cx="3429000" cy="643968"/>
            <a:chOff x="6172200" y="258764"/>
            <a:chExt cx="3429000" cy="643968"/>
          </a:xfrm>
        </p:grpSpPr>
        <p:sp>
          <p:nvSpPr>
            <p:cNvPr id="42" name="TextBox 41"/>
            <p:cNvSpPr txBox="1"/>
            <p:nvPr/>
          </p:nvSpPr>
          <p:spPr>
            <a:xfrm>
              <a:off x="6172200" y="533400"/>
              <a:ext cx="2634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Outlier Demoted to PC3</a:t>
              </a:r>
            </a:p>
          </p:txBody>
        </p:sp>
        <p:cxnSp>
          <p:nvCxnSpPr>
            <p:cNvPr id="43" name="Straight Arrow Connector 42"/>
            <p:cNvCxnSpPr>
              <a:stCxn id="42" idx="3"/>
            </p:cNvCxnSpPr>
            <p:nvPr/>
          </p:nvCxnSpPr>
          <p:spPr>
            <a:xfrm flipV="1">
              <a:off x="8806254" y="258764"/>
              <a:ext cx="794946" cy="459302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3733800" y="2438400"/>
            <a:ext cx="3962400" cy="491568"/>
            <a:chOff x="6172200" y="411164"/>
            <a:chExt cx="3962400" cy="491568"/>
          </a:xfrm>
        </p:grpSpPr>
        <p:sp>
          <p:nvSpPr>
            <p:cNvPr id="54" name="TextBox 53"/>
            <p:cNvSpPr txBox="1"/>
            <p:nvPr/>
          </p:nvSpPr>
          <p:spPr>
            <a:xfrm>
              <a:off x="6172200" y="533400"/>
              <a:ext cx="36343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Lines are Eigenvalues on Sphere</a:t>
              </a:r>
            </a:p>
          </p:txBody>
        </p:sp>
        <p:cxnSp>
          <p:nvCxnSpPr>
            <p:cNvPr id="55" name="Straight Arrow Connector 54"/>
            <p:cNvCxnSpPr>
              <a:stCxn id="54" idx="3"/>
            </p:cNvCxnSpPr>
            <p:nvPr/>
          </p:nvCxnSpPr>
          <p:spPr>
            <a:xfrm flipV="1">
              <a:off x="9806528" y="411164"/>
              <a:ext cx="328072" cy="306902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3886200" y="2667000"/>
            <a:ext cx="3810000" cy="1253568"/>
            <a:chOff x="6172200" y="-350836"/>
            <a:chExt cx="3810000" cy="1253568"/>
          </a:xfrm>
        </p:grpSpPr>
        <p:sp>
          <p:nvSpPr>
            <p:cNvPr id="58" name="TextBox 57"/>
            <p:cNvSpPr txBox="1"/>
            <p:nvPr/>
          </p:nvSpPr>
          <p:spPr>
            <a:xfrm>
              <a:off x="6172200" y="533400"/>
              <a:ext cx="3463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Circles Show Original Variances</a:t>
              </a:r>
            </a:p>
          </p:txBody>
        </p:sp>
        <p:cxnSp>
          <p:nvCxnSpPr>
            <p:cNvPr id="59" name="Straight Arrow Connector 58"/>
            <p:cNvCxnSpPr>
              <a:stCxn id="58" idx="3"/>
            </p:cNvCxnSpPr>
            <p:nvPr/>
          </p:nvCxnSpPr>
          <p:spPr>
            <a:xfrm flipV="1">
              <a:off x="9635520" y="-350836"/>
              <a:ext cx="346680" cy="1068902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952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066800"/>
            <a:ext cx="8382000" cy="5486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PCA for Toy Example: </a:t>
            </a:r>
          </a:p>
          <a:p>
            <a:pPr marL="711200" indent="-711200" eaLnBrk="1" hangingPunct="1">
              <a:buFontTx/>
              <a:buNone/>
            </a:pPr>
            <a:endParaRPr lang="en-US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Check out</a:t>
            </a:r>
          </a:p>
          <a:p>
            <a:pPr marL="711200" indent="-711200" eaLnBrk="1" hangingPunct="1">
              <a:buFontTx/>
              <a:buNone/>
            </a:pPr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Later</a:t>
            </a:r>
          </a:p>
          <a:p>
            <a:pPr marL="711200" indent="-711200" eaLnBrk="1" hangingPunct="1">
              <a:buFontTx/>
              <a:buNone/>
            </a:pPr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Components</a:t>
            </a:r>
          </a:p>
          <a:p>
            <a:pPr marL="711200" indent="-711200" eaLnBrk="1" hangingPunct="1">
              <a:buFontTx/>
              <a:buNone/>
            </a:pPr>
            <a:endParaRPr lang="en-US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4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4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5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5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5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5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5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5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22556" name="Picture 2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 t="28102" r="7579"/>
          <a:stretch>
            <a:fillRect/>
          </a:stretch>
        </p:blipFill>
        <p:spPr>
          <a:xfrm>
            <a:off x="3352800" y="1930400"/>
            <a:ext cx="5253038" cy="5424488"/>
          </a:xfrm>
          <a:noFill/>
        </p:spPr>
      </p:pic>
    </p:spTree>
    <p:extLst>
      <p:ext uri="{BB962C8B-B14F-4D97-AF65-F5344CB8AC3E}">
        <p14:creationId xmlns:p14="http://schemas.microsoft.com/office/powerpoint/2010/main" val="406044702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 Data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 Data: 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Raw Data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Decompose</a:t>
            </a:r>
          </a:p>
          <a:p>
            <a:pPr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Into</a:t>
            </a:r>
          </a:p>
          <a:p>
            <a:pPr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Modes of</a:t>
            </a:r>
          </a:p>
          <a:p>
            <a:pPr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Variation?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NORMLWR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10000" y="1059180"/>
            <a:ext cx="4648200" cy="511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25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 Data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82000" cy="55626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Representation   -  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Zernike Basis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1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Descriptor Space is Vector Space of Zernike Coefficients</a:t>
            </a:r>
          </a:p>
          <a:p>
            <a:pPr eaLnBrk="1" hangingPunct="1">
              <a:lnSpc>
                <a:spcPct val="110000"/>
              </a:lnSpc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1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Perform PCA There, For Modes of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Var’n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356AFE-88B9-3B50-0671-F39BFBEF691B}"/>
              </a:ext>
            </a:extLst>
          </p:cNvPr>
          <p:cNvSpPr txBox="1"/>
          <p:nvPr/>
        </p:nvSpPr>
        <p:spPr>
          <a:xfrm>
            <a:off x="2057400" y="1676400"/>
            <a:ext cx="3944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Works In Polar Coordinates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BA65CF-48CD-4BEA-A282-D5C08A1E4AC9}"/>
              </a:ext>
            </a:extLst>
          </p:cNvPr>
          <p:cNvSpPr txBox="1"/>
          <p:nvPr/>
        </p:nvSpPr>
        <p:spPr>
          <a:xfrm>
            <a:off x="1439863" y="2057400"/>
            <a:ext cx="52657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Tensor Product of Fourier (Angles) &amp; </a:t>
            </a:r>
          </a:p>
          <a:p>
            <a:pPr algn="ctr"/>
            <a:r>
              <a:rPr lang="en-US" sz="2400" dirty="0">
                <a:solidFill>
                  <a:schemeClr val="bg2"/>
                </a:solidFill>
              </a:rPr>
              <a:t>Special Jacobi (Radii) Bases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9EE856-38B1-4F46-BE70-6CDB9B24992B}"/>
              </a:ext>
            </a:extLst>
          </p:cNvPr>
          <p:cNvSpPr txBox="1"/>
          <p:nvPr/>
        </p:nvSpPr>
        <p:spPr>
          <a:xfrm>
            <a:off x="6587634" y="2438400"/>
            <a:ext cx="2480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Challenge:  </a:t>
            </a:r>
            <a:r>
              <a:rPr lang="en-US" dirty="0" err="1">
                <a:solidFill>
                  <a:schemeClr val="bg2"/>
                </a:solidFill>
              </a:rPr>
              <a:t>Elliminate</a:t>
            </a:r>
            <a:r>
              <a:rPr lang="en-US" dirty="0">
                <a:solidFill>
                  <a:schemeClr val="bg2"/>
                </a:solidFill>
              </a:rPr>
              <a:t> 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Singularity at Origin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594A65-4A09-9DDD-3ADF-AF308A891483}"/>
              </a:ext>
            </a:extLst>
          </p:cNvPr>
          <p:cNvSpPr txBox="1"/>
          <p:nvPr/>
        </p:nvSpPr>
        <p:spPr>
          <a:xfrm>
            <a:off x="1524000" y="3135868"/>
            <a:ext cx="5130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Born &amp; Wolf (1980),  </a:t>
            </a:r>
            <a:r>
              <a:rPr lang="en-US" dirty="0" err="1">
                <a:solidFill>
                  <a:schemeClr val="bg2"/>
                </a:solidFill>
              </a:rPr>
              <a:t>Schwiegerling</a:t>
            </a:r>
            <a:r>
              <a:rPr lang="en-US" dirty="0">
                <a:solidFill>
                  <a:schemeClr val="bg2"/>
                </a:solidFill>
              </a:rPr>
              <a:t>, et al. (1995)</a:t>
            </a:r>
          </a:p>
        </p:txBody>
      </p:sp>
    </p:spTree>
    <p:extLst>
      <p:ext uri="{BB962C8B-B14F-4D97-AF65-F5344CB8AC3E}">
        <p14:creationId xmlns:p14="http://schemas.microsoft.com/office/powerpoint/2010/main" val="368099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 Movie:</a:t>
            </a:r>
          </a:p>
          <a:p>
            <a:pPr eaLnBrk="1" hangingPunct="1">
              <a:buFontTx/>
              <a:buNone/>
            </a:pPr>
            <a:endParaRPr lang="en-US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NORM100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86200" y="838200"/>
            <a:ext cx="2743584" cy="57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6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non-Gaussian!    departures from line?</a:t>
            </a:r>
          </a:p>
        </p:txBody>
      </p:sp>
      <p:pic>
        <p:nvPicPr>
          <p:cNvPr id="176132" name="Picture 3" descr="EgQQ1dat3NmixBimv2His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rot="5400000">
            <a:off x="1714500" y="2247900"/>
            <a:ext cx="4191000" cy="2590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3162300" y="2628900"/>
            <a:ext cx="3124200" cy="762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H="1">
            <a:off x="4191000" y="2362200"/>
            <a:ext cx="1905000" cy="76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105400" y="1447800"/>
            <a:ext cx="1905000" cy="9144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0856" y="2209800"/>
            <a:ext cx="3288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Bimodal Example From Above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3E77BD9-4A11-1022-C81A-521C4CD7910E}"/>
              </a:ext>
            </a:extLst>
          </p:cNvPr>
          <p:cNvGrpSpPr/>
          <p:nvPr/>
        </p:nvGrpSpPr>
        <p:grpSpPr>
          <a:xfrm>
            <a:off x="3733800" y="3048000"/>
            <a:ext cx="4648200" cy="2133600"/>
            <a:chOff x="3733800" y="3048000"/>
            <a:chExt cx="4648200" cy="21336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55EDB0A-BD0F-1C06-A241-8872E6E1AD56}"/>
                </a:ext>
              </a:extLst>
            </p:cNvPr>
            <p:cNvSpPr txBox="1"/>
            <p:nvPr/>
          </p:nvSpPr>
          <p:spPr>
            <a:xfrm>
              <a:off x="6517387" y="3733800"/>
              <a:ext cx="18646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Quantiles Grow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Slowly at Modes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BD813D7D-2CEF-318D-E521-0633320E45D6}"/>
                </a:ext>
              </a:extLst>
            </p:cNvPr>
            <p:cNvCxnSpPr>
              <a:cxnSpLocks/>
              <a:stCxn id="2" idx="1"/>
            </p:cNvCxnSpPr>
            <p:nvPr/>
          </p:nvCxnSpPr>
          <p:spPr>
            <a:xfrm flipH="1" flipV="1">
              <a:off x="5867400" y="3048000"/>
              <a:ext cx="649987" cy="1008966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E776022-4BCF-6B2D-C6E3-5A15928AD9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33800" y="4056966"/>
              <a:ext cx="2783587" cy="1124634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9005375-5508-890E-CB7F-FACBDF7ED4C8}"/>
              </a:ext>
            </a:extLst>
          </p:cNvPr>
          <p:cNvGrpSpPr/>
          <p:nvPr/>
        </p:nvGrpSpPr>
        <p:grpSpPr>
          <a:xfrm>
            <a:off x="4724400" y="4191000"/>
            <a:ext cx="2615069" cy="2170331"/>
            <a:chOff x="4724400" y="4191000"/>
            <a:chExt cx="2615069" cy="217033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F2AEC7E-F0F5-2EB7-C953-901D79569630}"/>
                </a:ext>
              </a:extLst>
            </p:cNvPr>
            <p:cNvSpPr txBox="1"/>
            <p:nvPr/>
          </p:nvSpPr>
          <p:spPr>
            <a:xfrm>
              <a:off x="5474856" y="5715000"/>
              <a:ext cx="18646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Quantiles Grow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Fast at Valley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24990ED-7456-5C2F-EA20-B2CF8476D62A}"/>
                </a:ext>
              </a:extLst>
            </p:cNvPr>
            <p:cNvCxnSpPr>
              <a:cxnSpLocks/>
              <a:stCxn id="4" idx="0"/>
            </p:cNvCxnSpPr>
            <p:nvPr/>
          </p:nvCxnSpPr>
          <p:spPr>
            <a:xfrm flipH="1" flipV="1">
              <a:off x="4724400" y="4191000"/>
              <a:ext cx="1682763" cy="15240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9056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 (First Mode) Summary:</a:t>
            </a:r>
          </a:p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(1</a:t>
            </a:r>
            <a:r>
              <a:rPr lang="en-US" baseline="30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image):   mild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vert</a:t>
            </a:r>
            <a:r>
              <a:rPr lang="en-US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astigmatism</a:t>
            </a:r>
          </a:p>
          <a:p>
            <a:pPr algn="ctr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known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pop</a:t>
            </a:r>
            <a:r>
              <a:rPr lang="en-US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structure called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 the rule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</a:t>
            </a:r>
            <a:r>
              <a:rPr lang="en-US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more curved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less curved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Corresponds to first optometric measure</a:t>
            </a:r>
          </a:p>
          <a:p>
            <a:pPr algn="ctr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(89% of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variat</a:t>
            </a:r>
            <a:r>
              <a:rPr lang="en-US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in Mean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Resid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SS sense)</a:t>
            </a:r>
          </a:p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Also: 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stronger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astig</a:t>
            </a:r>
            <a:r>
              <a:rPr lang="en-US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&amp; 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astig</a:t>
            </a:r>
            <a:r>
              <a:rPr lang="en-US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Found </a:t>
            </a:r>
            <a:r>
              <a:rPr lang="en-US" i="1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</a:t>
            </a:r>
            <a:r>
              <a:rPr lang="en-US" i="1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i="1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between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astig</a:t>
            </a:r>
            <a:r>
              <a:rPr lang="en-US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curv</a:t>
            </a:r>
            <a:r>
              <a:rPr lang="en-US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Scores (</a:t>
            </a:r>
            <a:r>
              <a:rPr lang="en-US" dirty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cyan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):  Apparent Gaussian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</a:t>
            </a:r>
            <a:r>
              <a:rPr lang="en-US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93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accent2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with blue crosses&#10;&#10;Description automatically generated">
            <a:extLst>
              <a:ext uri="{FF2B5EF4-FFF2-40B4-BE49-F238E27FC236}">
                <a16:creationId xmlns:a16="http://schemas.microsoft.com/office/drawing/2014/main" id="{42B30596-B31A-6B59-1A7F-F3CC9C9EB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441" y="2859355"/>
            <a:ext cx="5333559" cy="3998645"/>
          </a:xfrm>
          <a:prstGeom prst="rect">
            <a:avLst/>
          </a:prstGeom>
        </p:spPr>
      </p:pic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Visualization Aside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066800"/>
            <a:ext cx="8382000" cy="5486400"/>
          </a:xfrm>
        </p:spPr>
        <p:txBody>
          <a:bodyPr/>
          <a:lstStyle/>
          <a:p>
            <a:pPr marL="711200" indent="-711200" eaLnBrk="1" hangingPunct="1">
              <a:lnSpc>
                <a:spcPct val="15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Approaches to Visualize Modes of Variation</a:t>
            </a:r>
          </a:p>
          <a:p>
            <a:pPr marL="711200" indent="-711200" algn="ctr" eaLnBrk="1" hangingPunct="1">
              <a:lnSpc>
                <a:spcPct val="15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(Recall 1-d Set in Object Space)</a:t>
            </a:r>
          </a:p>
          <a:p>
            <a:pPr marL="711200" indent="-711200" eaLnBrk="1" hangingPunct="1">
              <a:lnSpc>
                <a:spcPct val="15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5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Showing Variation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4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4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5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5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5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5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5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5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021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accent2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a toy&#10;&#10;Description automatically generated">
            <a:extLst>
              <a:ext uri="{FF2B5EF4-FFF2-40B4-BE49-F238E27FC236}">
                <a16:creationId xmlns:a16="http://schemas.microsoft.com/office/drawing/2014/main" id="{FBABAFD3-4514-D74C-4CA0-8F0C03DF8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441" y="2859355"/>
            <a:ext cx="5333559" cy="3998645"/>
          </a:xfrm>
          <a:prstGeom prst="rect">
            <a:avLst/>
          </a:prstGeom>
        </p:spPr>
      </p:pic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Visualization Aside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066800"/>
            <a:ext cx="8382000" cy="5486400"/>
          </a:xfrm>
        </p:spPr>
        <p:txBody>
          <a:bodyPr/>
          <a:lstStyle/>
          <a:p>
            <a:pPr marL="711200" indent="-711200" eaLnBrk="1" hangingPunct="1">
              <a:lnSpc>
                <a:spcPct val="15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Approaches to Visualize Modes of Variation</a:t>
            </a:r>
          </a:p>
          <a:p>
            <a:pPr marL="711200" indent="-711200" algn="ctr" eaLnBrk="1" hangingPunct="1">
              <a:lnSpc>
                <a:spcPct val="15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(Recall 1-d Set in Object Space)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Entire Line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4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4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5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5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5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5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5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5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581706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accent2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Visualization Aside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066800"/>
            <a:ext cx="8382000" cy="5486400"/>
          </a:xfrm>
        </p:spPr>
        <p:txBody>
          <a:bodyPr/>
          <a:lstStyle/>
          <a:p>
            <a:pPr marL="711200" indent="-711200" eaLnBrk="1" hangingPunct="1">
              <a:lnSpc>
                <a:spcPct val="15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Approaches to Visualize Modes of Variation</a:t>
            </a:r>
          </a:p>
          <a:p>
            <a:pPr marL="711200" indent="-711200" algn="ctr" eaLnBrk="1" hangingPunct="1">
              <a:lnSpc>
                <a:spcPct val="15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(Recall 1-d Set in Object Space)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Entire Line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Projections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4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4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5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5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5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5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5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5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3" name="Picture 2" descr="A graph of a toy&#10;&#10;Description automatically generated">
            <a:extLst>
              <a:ext uri="{FF2B5EF4-FFF2-40B4-BE49-F238E27FC236}">
                <a16:creationId xmlns:a16="http://schemas.microsoft.com/office/drawing/2014/main" id="{C2EEC518-4427-2B42-F209-DAB122FB8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441" y="2859355"/>
            <a:ext cx="5333559" cy="39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8776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accent2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a toy&#10;&#10;Description automatically generated">
            <a:extLst>
              <a:ext uri="{FF2B5EF4-FFF2-40B4-BE49-F238E27FC236}">
                <a16:creationId xmlns:a16="http://schemas.microsoft.com/office/drawing/2014/main" id="{BC92B58F-853F-158E-A1BF-8164DA2D48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441" y="2859355"/>
            <a:ext cx="5333559" cy="3998645"/>
          </a:xfrm>
          <a:prstGeom prst="rect">
            <a:avLst/>
          </a:prstGeom>
        </p:spPr>
      </p:pic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Visualization Aside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066800"/>
            <a:ext cx="8382000" cy="5486400"/>
          </a:xfrm>
        </p:spPr>
        <p:txBody>
          <a:bodyPr/>
          <a:lstStyle/>
          <a:p>
            <a:pPr marL="711200" indent="-711200" eaLnBrk="1" hangingPunct="1">
              <a:lnSpc>
                <a:spcPct val="15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Approaches to Visualize Modes of Variation</a:t>
            </a:r>
          </a:p>
          <a:p>
            <a:pPr marL="711200" indent="-711200" algn="ctr" eaLnBrk="1" hangingPunct="1">
              <a:lnSpc>
                <a:spcPct val="15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(Recall 1-d Set in Object Space)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Entire Line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Projections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Equally Spaced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Choice Depends on Context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4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4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5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5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5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5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5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5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172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Participant Presentation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839200" cy="5257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None/>
            </a:pPr>
            <a:r>
              <a:rPr lang="en-US" dirty="0"/>
              <a:t>1:35     Ameer Qaqish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  Gaussian Processes</a:t>
            </a:r>
          </a:p>
          <a:p>
            <a:pPr algn="ctr"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Next Class:     Grace Smith</a:t>
            </a:r>
          </a:p>
        </p:txBody>
      </p:sp>
    </p:spTree>
    <p:extLst>
      <p:ext uri="{BB962C8B-B14F-4D97-AF65-F5344CB8AC3E}">
        <p14:creationId xmlns:p14="http://schemas.microsoft.com/office/powerpoint/2010/main" val="32050552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Default Design">
  <a:themeElements>
    <a:clrScheme name="1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11139</TotalTime>
  <Words>3085</Words>
  <Application>Microsoft Office PowerPoint</Application>
  <PresentationFormat>On-screen Show (4:3)</PresentationFormat>
  <Paragraphs>835</Paragraphs>
  <Slides>95</Slides>
  <Notes>95</Notes>
  <HiddenSlides>0</HiddenSlides>
  <MMClips>5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106" baseType="lpstr">
      <vt:lpstr>Arial</vt:lpstr>
      <vt:lpstr>Arial Unicode MS</vt:lpstr>
      <vt:lpstr>Cambria Math</vt:lpstr>
      <vt:lpstr>Tahoma</vt:lpstr>
      <vt:lpstr>Times New Roman</vt:lpstr>
      <vt:lpstr>Wingdings</vt:lpstr>
      <vt:lpstr>Default Design</vt:lpstr>
      <vt:lpstr>7_Default Design</vt:lpstr>
      <vt:lpstr>2_Default Design</vt:lpstr>
      <vt:lpstr>13_Default Design</vt:lpstr>
      <vt:lpstr>Equation</vt:lpstr>
      <vt:lpstr>Statistics – O. R. 881 Object Oriented Data Analysis</vt:lpstr>
      <vt:lpstr>Current Sections in Textbook</vt:lpstr>
      <vt:lpstr>Last Class: Scatterplot Smoo.</vt:lpstr>
      <vt:lpstr>Last Class: SiZer Background</vt:lpstr>
      <vt:lpstr>Last Class: SiZer Background</vt:lpstr>
      <vt:lpstr>Last Class: SiZer Background</vt:lpstr>
      <vt:lpstr>Last Class: SiZer Overview</vt:lpstr>
      <vt:lpstr>Last Class 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Envelope plots</vt:lpstr>
      <vt:lpstr>Q-Q Envelope plots</vt:lpstr>
      <vt:lpstr>Q-Q Envelope plots</vt:lpstr>
      <vt:lpstr>Q-Q Envelope plots</vt:lpstr>
      <vt:lpstr>Q-Q Envelope plots</vt:lpstr>
      <vt:lpstr>Q-Q Envelope plots</vt:lpstr>
      <vt:lpstr>Q-Q Envelope plots</vt:lpstr>
      <vt:lpstr>Q-Q Envelope plots</vt:lpstr>
      <vt:lpstr>Q-Q Envelope plots</vt:lpstr>
      <vt:lpstr>Q-Q Envelope plots</vt:lpstr>
      <vt:lpstr>Q-Q Envelope plots</vt:lpstr>
      <vt:lpstr>Q-Q Envelope plots</vt:lpstr>
      <vt:lpstr>Q-Q Envelope Plots</vt:lpstr>
      <vt:lpstr>Q-Q Envelope Plots</vt:lpstr>
      <vt:lpstr>Q-Q plots</vt:lpstr>
      <vt:lpstr>Q-Q plots</vt:lpstr>
      <vt:lpstr>Q-Q plots</vt:lpstr>
      <vt:lpstr>Outliers in PCA</vt:lpstr>
      <vt:lpstr>Outliers in PCA</vt:lpstr>
      <vt:lpstr>Outliers in PCA</vt:lpstr>
      <vt:lpstr>Outliers in PCA</vt:lpstr>
      <vt:lpstr>Outliers in PCA</vt:lpstr>
      <vt:lpstr>Outliers in PCA</vt:lpstr>
      <vt:lpstr>Outliers in PCA</vt:lpstr>
      <vt:lpstr>Outliers in PCA</vt:lpstr>
      <vt:lpstr>Outliers in PCA</vt:lpstr>
      <vt:lpstr>Outliers in PCA</vt:lpstr>
      <vt:lpstr>Outliers in PCA</vt:lpstr>
      <vt:lpstr>Outliers in PCA</vt:lpstr>
      <vt:lpstr>Outliers in PCA</vt:lpstr>
      <vt:lpstr>Outliers in PCA</vt:lpstr>
      <vt:lpstr>Outliers in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Cornea Data</vt:lpstr>
      <vt:lpstr>Cornea Data</vt:lpstr>
      <vt:lpstr>PCA of Cornea Data</vt:lpstr>
      <vt:lpstr>PCA of Cornea Data</vt:lpstr>
      <vt:lpstr>Visualization Aside</vt:lpstr>
      <vt:lpstr>Visualization Aside</vt:lpstr>
      <vt:lpstr>Visualization Aside</vt:lpstr>
      <vt:lpstr>Visualization Aside</vt:lpstr>
      <vt:lpstr>Participant Presentation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James Stephen</cp:lastModifiedBy>
  <cp:revision>334</cp:revision>
  <dcterms:created xsi:type="dcterms:W3CDTF">2001-06-08T01:38:43Z</dcterms:created>
  <dcterms:modified xsi:type="dcterms:W3CDTF">2024-04-04T19:20:57Z</dcterms:modified>
</cp:coreProperties>
</file>