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notesSlides/notesSlide15.xml" ContentType="application/vnd.openxmlformats-officedocument.presentationml.notesSlide+xml"/>
  <Override PartName="/ppt/charts/chart2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5" r:id="rId1"/>
    <p:sldMasterId id="2147483719" r:id="rId2"/>
  </p:sldMasterIdLst>
  <p:notesMasterIdLst>
    <p:notesMasterId r:id="rId86"/>
  </p:notesMasterIdLst>
  <p:sldIdLst>
    <p:sldId id="262" r:id="rId3"/>
    <p:sldId id="714" r:id="rId4"/>
    <p:sldId id="3702" r:id="rId5"/>
    <p:sldId id="3723" r:id="rId6"/>
    <p:sldId id="3680" r:id="rId7"/>
    <p:sldId id="3687" r:id="rId8"/>
    <p:sldId id="3688" r:id="rId9"/>
    <p:sldId id="3689" r:id="rId10"/>
    <p:sldId id="3778" r:id="rId11"/>
    <p:sldId id="3782" r:id="rId12"/>
    <p:sldId id="3780" r:id="rId13"/>
    <p:sldId id="3787" r:id="rId14"/>
    <p:sldId id="3789" r:id="rId15"/>
    <p:sldId id="3796" r:id="rId16"/>
    <p:sldId id="3797" r:id="rId17"/>
    <p:sldId id="3803" r:id="rId18"/>
    <p:sldId id="3821" r:id="rId19"/>
    <p:sldId id="3804" r:id="rId20"/>
    <p:sldId id="3805" r:id="rId21"/>
    <p:sldId id="3806" r:id="rId22"/>
    <p:sldId id="3808" r:id="rId23"/>
    <p:sldId id="3809" r:id="rId24"/>
    <p:sldId id="3807" r:id="rId25"/>
    <p:sldId id="3810" r:id="rId26"/>
    <p:sldId id="3811" r:id="rId27"/>
    <p:sldId id="3812" r:id="rId28"/>
    <p:sldId id="3813" r:id="rId29"/>
    <p:sldId id="3814" r:id="rId30"/>
    <p:sldId id="3815" r:id="rId31"/>
    <p:sldId id="3817" r:id="rId32"/>
    <p:sldId id="3818" r:id="rId33"/>
    <p:sldId id="3819" r:id="rId34"/>
    <p:sldId id="3820" r:id="rId35"/>
    <p:sldId id="3824" r:id="rId36"/>
    <p:sldId id="3816" r:id="rId37"/>
    <p:sldId id="3825" r:id="rId38"/>
    <p:sldId id="3826" r:id="rId39"/>
    <p:sldId id="3823" r:id="rId40"/>
    <p:sldId id="3827" r:id="rId41"/>
    <p:sldId id="3828" r:id="rId42"/>
    <p:sldId id="3829" r:id="rId43"/>
    <p:sldId id="3830" r:id="rId44"/>
    <p:sldId id="3822" r:id="rId45"/>
    <p:sldId id="3831" r:id="rId46"/>
    <p:sldId id="3833" r:id="rId47"/>
    <p:sldId id="3834" r:id="rId48"/>
    <p:sldId id="3878" r:id="rId49"/>
    <p:sldId id="3879" r:id="rId50"/>
    <p:sldId id="3880" r:id="rId51"/>
    <p:sldId id="3881" r:id="rId52"/>
    <p:sldId id="3882" r:id="rId53"/>
    <p:sldId id="3883" r:id="rId54"/>
    <p:sldId id="3884" r:id="rId55"/>
    <p:sldId id="3885" r:id="rId56"/>
    <p:sldId id="3886" r:id="rId57"/>
    <p:sldId id="3887" r:id="rId58"/>
    <p:sldId id="3888" r:id="rId59"/>
    <p:sldId id="3889" r:id="rId60"/>
    <p:sldId id="3890" r:id="rId61"/>
    <p:sldId id="1176" r:id="rId62"/>
    <p:sldId id="1366" r:id="rId63"/>
    <p:sldId id="1367" r:id="rId64"/>
    <p:sldId id="1368" r:id="rId65"/>
    <p:sldId id="1369" r:id="rId66"/>
    <p:sldId id="1370" r:id="rId67"/>
    <p:sldId id="3837" r:id="rId68"/>
    <p:sldId id="3840" r:id="rId69"/>
    <p:sldId id="3841" r:id="rId70"/>
    <p:sldId id="3842" r:id="rId71"/>
    <p:sldId id="3843" r:id="rId72"/>
    <p:sldId id="3844" r:id="rId73"/>
    <p:sldId id="3845" r:id="rId74"/>
    <p:sldId id="3846" r:id="rId75"/>
    <p:sldId id="3847" r:id="rId76"/>
    <p:sldId id="3848" r:id="rId77"/>
    <p:sldId id="3849" r:id="rId78"/>
    <p:sldId id="3850" r:id="rId79"/>
    <p:sldId id="3851" r:id="rId80"/>
    <p:sldId id="3852" r:id="rId81"/>
    <p:sldId id="3853" r:id="rId82"/>
    <p:sldId id="3854" r:id="rId83"/>
    <p:sldId id="3855" r:id="rId84"/>
    <p:sldId id="3860" r:id="rId8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FF00"/>
    <a:srgbClr val="DA71FF"/>
    <a:srgbClr val="00C800"/>
    <a:srgbClr val="99FF99"/>
    <a:srgbClr val="D357FF"/>
    <a:srgbClr val="FFB279"/>
    <a:srgbClr val="D1FFD1"/>
    <a:srgbClr val="E1FFE1"/>
    <a:srgbClr val="C8C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5" autoAdjust="0"/>
    <p:restoredTop sz="94907" autoAdjust="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theme" Target="theme/theme1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tableStyles" Target="tableStyles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presProps" Target="presProp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Research\Project\TCGA\TCGA-Breast-Lobular-2015\Meeting\20150731Mike\TCGALobularFreezeJIVE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E:\Research\Project\TCGA\TCGA-Breast-Lobular-2015\Meeting\20150731Mike\TCGALobularFreezeJIV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altLang="en-US" sz="1400"/>
              <a:t>DiProPerm</a:t>
            </a:r>
            <a:r>
              <a:rPr lang="en-US" altLang="en-US" sz="1400" baseline="0"/>
              <a:t> </a:t>
            </a:r>
            <a:r>
              <a:rPr lang="en-US" altLang="en-US" sz="1400"/>
              <a:t>Z-Score (MD) Basal Vs. Other Tumor</a:t>
            </a:r>
            <a:r>
              <a:rPr lang="en-US" altLang="en-US" sz="1400" baseline="0"/>
              <a:t>  </a:t>
            </a:r>
            <a:endParaRPr lang="en-US" altLang="en-US" sz="140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GE (16) - Copy Number (6): n=790</c:v>
          </c:tx>
          <c:spPr>
            <a:solidFill>
              <a:srgbClr val="00B050"/>
            </a:solidFill>
          </c:spPr>
          <c:invertIfNegative val="0"/>
          <c:dLbls>
            <c:dLbl>
              <c:idx val="5"/>
              <c:layout>
                <c:manualLayout>
                  <c:x val="-2.7777777777778798E-3"/>
                  <c:y val="9.70873786407766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A6F-4561-9B03-EC84C71E7A8C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'Basal-Other'!$A$18:$A$23</c:f>
              <c:strCache>
                <c:ptCount val="6"/>
                <c:pt idx="0">
                  <c:v>GE</c:v>
                </c:pt>
                <c:pt idx="1">
                  <c:v>Copy Number</c:v>
                </c:pt>
                <c:pt idx="2">
                  <c:v>Joint GE </c:v>
                </c:pt>
                <c:pt idx="3">
                  <c:v>Joint Copy Number</c:v>
                </c:pt>
                <c:pt idx="4">
                  <c:v>Indivdual GE </c:v>
                </c:pt>
                <c:pt idx="5">
                  <c:v>Individual Copy Number </c:v>
                </c:pt>
              </c:strCache>
            </c:strRef>
          </c:cat>
          <c:val>
            <c:numRef>
              <c:f>'Basal-Other'!$B$18:$B$23</c:f>
              <c:numCache>
                <c:formatCode>0.00</c:formatCode>
                <c:ptCount val="6"/>
                <c:pt idx="0">
                  <c:v>69.751400000000004</c:v>
                </c:pt>
                <c:pt idx="1">
                  <c:v>27.066299999999998</c:v>
                </c:pt>
                <c:pt idx="2">
                  <c:v>78.301522843087099</c:v>
                </c:pt>
                <c:pt idx="3">
                  <c:v>32.441729754466998</c:v>
                </c:pt>
                <c:pt idx="4">
                  <c:v>9.6151260072329201</c:v>
                </c:pt>
                <c:pt idx="5">
                  <c:v>-0.29599339839942301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A6F-4561-9B03-EC84C71E7A8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96520576"/>
        <c:axId val="238422656"/>
      </c:barChart>
      <c:catAx>
        <c:axId val="1965205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38422656"/>
        <c:crosses val="autoZero"/>
        <c:auto val="1"/>
        <c:lblAlgn val="ctr"/>
        <c:lblOffset val="100"/>
        <c:noMultiLvlLbl val="0"/>
      </c:catAx>
      <c:valAx>
        <c:axId val="238422656"/>
        <c:scaling>
          <c:orientation val="minMax"/>
        </c:scaling>
        <c:delete val="1"/>
        <c:axPos val="l"/>
        <c:numFmt formatCode="0.00" sourceLinked="1"/>
        <c:majorTickMark val="none"/>
        <c:minorTickMark val="none"/>
        <c:tickLblPos val="nextTo"/>
        <c:crossAx val="196520576"/>
        <c:crosses val="autoZero"/>
        <c:crossBetween val="between"/>
      </c:valAx>
    </c:plotArea>
    <c:legend>
      <c:legendPos val="t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altLang="en-US" sz="1400"/>
              <a:t>DiProPerm</a:t>
            </a:r>
            <a:r>
              <a:rPr lang="en-US" altLang="en-US" sz="1400" baseline="0"/>
              <a:t> </a:t>
            </a:r>
            <a:r>
              <a:rPr lang="en-US" altLang="en-US" sz="1400"/>
              <a:t>Z-Score (MD) Basal Vs. Other Tumor</a:t>
            </a:r>
            <a:r>
              <a:rPr lang="en-US" altLang="en-US" sz="1400" baseline="0"/>
              <a:t>  </a:t>
            </a:r>
            <a:endParaRPr lang="en-US" altLang="en-US" sz="140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GE (16) - Copy Number (6): n=790</c:v>
          </c:tx>
          <c:spPr>
            <a:solidFill>
              <a:srgbClr val="00B050"/>
            </a:solidFill>
          </c:spPr>
          <c:invertIfNegative val="0"/>
          <c:dLbls>
            <c:dLbl>
              <c:idx val="5"/>
              <c:layout>
                <c:manualLayout>
                  <c:x val="-2.7777777777778798E-3"/>
                  <c:y val="9.70873786407766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A6F-4561-9B03-EC84C71E7A8C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'Basal-Other'!$A$18:$A$23</c:f>
              <c:strCache>
                <c:ptCount val="6"/>
                <c:pt idx="0">
                  <c:v>GE</c:v>
                </c:pt>
                <c:pt idx="1">
                  <c:v>Copy Number</c:v>
                </c:pt>
                <c:pt idx="2">
                  <c:v>Joint GE </c:v>
                </c:pt>
                <c:pt idx="3">
                  <c:v>Joint Copy Number</c:v>
                </c:pt>
                <c:pt idx="4">
                  <c:v>Indivdual GE </c:v>
                </c:pt>
                <c:pt idx="5">
                  <c:v>Individual Copy Number </c:v>
                </c:pt>
              </c:strCache>
            </c:strRef>
          </c:cat>
          <c:val>
            <c:numRef>
              <c:f>'Basal-Other'!$B$18:$B$23</c:f>
              <c:numCache>
                <c:formatCode>0.00</c:formatCode>
                <c:ptCount val="6"/>
                <c:pt idx="0">
                  <c:v>69.751400000000004</c:v>
                </c:pt>
                <c:pt idx="1">
                  <c:v>27.066299999999998</c:v>
                </c:pt>
                <c:pt idx="2">
                  <c:v>78.301522843087099</c:v>
                </c:pt>
                <c:pt idx="3">
                  <c:v>32.441729754466998</c:v>
                </c:pt>
                <c:pt idx="4">
                  <c:v>9.6151260072329201</c:v>
                </c:pt>
                <c:pt idx="5">
                  <c:v>-0.29599339839942301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A6F-4561-9B03-EC84C71E7A8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96520576"/>
        <c:axId val="238422656"/>
      </c:barChart>
      <c:catAx>
        <c:axId val="1965205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38422656"/>
        <c:crosses val="autoZero"/>
        <c:auto val="1"/>
        <c:lblAlgn val="ctr"/>
        <c:lblOffset val="100"/>
        <c:noMultiLvlLbl val="0"/>
      </c:catAx>
      <c:valAx>
        <c:axId val="238422656"/>
        <c:scaling>
          <c:orientation val="minMax"/>
        </c:scaling>
        <c:delete val="1"/>
        <c:axPos val="l"/>
        <c:numFmt formatCode="0.00" sourceLinked="1"/>
        <c:majorTickMark val="none"/>
        <c:minorTickMark val="none"/>
        <c:tickLblPos val="nextTo"/>
        <c:crossAx val="196520576"/>
        <c:crosses val="autoZero"/>
        <c:crossBetween val="between"/>
      </c:valAx>
    </c:plotArea>
    <c:legend>
      <c:legendPos val="t"/>
      <c:overlay val="0"/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52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78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A4C0FB1F-073C-49F3-B714-73CBCAB95AD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0987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5420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16501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54403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4229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45735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892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12184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1059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44281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50750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902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5BC217-645B-46AD-B3F6-B3394EE334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79298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84324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96655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85382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6759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54942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6631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76353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4502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1184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09198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12690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5578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04104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00334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7138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68311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831767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459348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46934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117324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4607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564945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88427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11437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79270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88887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80396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79605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980172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95FC0-B207-4019-4EAA-40D1E90A7A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>
            <a:extLst>
              <a:ext uri="{FF2B5EF4-FFF2-40B4-BE49-F238E27FC236}">
                <a16:creationId xmlns:a16="http://schemas.microsoft.com/office/drawing/2014/main" id="{BB7D528F-155A-D98F-7DD6-4627A6391BB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>
            <a:extLst>
              <a:ext uri="{FF2B5EF4-FFF2-40B4-BE49-F238E27FC236}">
                <a16:creationId xmlns:a16="http://schemas.microsoft.com/office/drawing/2014/main" id="{A7BCC058-C567-A426-3B93-5620CFAD29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>
            <a:extLst>
              <a:ext uri="{FF2B5EF4-FFF2-40B4-BE49-F238E27FC236}">
                <a16:creationId xmlns:a16="http://schemas.microsoft.com/office/drawing/2014/main" id="{4ABBA879-9ADE-A001-87E6-6FA3C0E0D4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812116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17D621-5F95-5C57-CDE5-0A277988E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>
            <a:extLst>
              <a:ext uri="{FF2B5EF4-FFF2-40B4-BE49-F238E27FC236}">
                <a16:creationId xmlns:a16="http://schemas.microsoft.com/office/drawing/2014/main" id="{FA4AC11A-D5EF-D259-135A-D0C3B4F20F8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>
            <a:extLst>
              <a:ext uri="{FF2B5EF4-FFF2-40B4-BE49-F238E27FC236}">
                <a16:creationId xmlns:a16="http://schemas.microsoft.com/office/drawing/2014/main" id="{DA48B5E0-68FC-6246-E169-7695D16168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>
            <a:extLst>
              <a:ext uri="{FF2B5EF4-FFF2-40B4-BE49-F238E27FC236}">
                <a16:creationId xmlns:a16="http://schemas.microsoft.com/office/drawing/2014/main" id="{5921F4EE-FF1B-051F-578D-F187EC6527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37296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573401-480D-8FD0-129F-9DB4B1B4A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>
            <a:extLst>
              <a:ext uri="{FF2B5EF4-FFF2-40B4-BE49-F238E27FC236}">
                <a16:creationId xmlns:a16="http://schemas.microsoft.com/office/drawing/2014/main" id="{E577D2A9-0D61-3E0C-D9D2-64D2289BB6B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>
            <a:extLst>
              <a:ext uri="{FF2B5EF4-FFF2-40B4-BE49-F238E27FC236}">
                <a16:creationId xmlns:a16="http://schemas.microsoft.com/office/drawing/2014/main" id="{A030DB98-54BD-B060-9011-197CEB534D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>
            <a:extLst>
              <a:ext uri="{FF2B5EF4-FFF2-40B4-BE49-F238E27FC236}">
                <a16:creationId xmlns:a16="http://schemas.microsoft.com/office/drawing/2014/main" id="{C24582CE-08A7-3FAA-6FD7-00DDCA78DF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4360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08952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290E7-6CDE-5BD5-E823-8CE7B680A8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>
            <a:extLst>
              <a:ext uri="{FF2B5EF4-FFF2-40B4-BE49-F238E27FC236}">
                <a16:creationId xmlns:a16="http://schemas.microsoft.com/office/drawing/2014/main" id="{C1108ECD-5644-8CD5-E60C-774F1EAA12B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>
            <a:extLst>
              <a:ext uri="{FF2B5EF4-FFF2-40B4-BE49-F238E27FC236}">
                <a16:creationId xmlns:a16="http://schemas.microsoft.com/office/drawing/2014/main" id="{DEDBAC27-83F0-01B0-D797-DF5E2338D5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>
            <a:extLst>
              <a:ext uri="{FF2B5EF4-FFF2-40B4-BE49-F238E27FC236}">
                <a16:creationId xmlns:a16="http://schemas.microsoft.com/office/drawing/2014/main" id="{E10D494C-4513-80F9-DB01-D28B066A79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15771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765AA4-4E89-F843-84A4-6B75FD306A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>
            <a:extLst>
              <a:ext uri="{FF2B5EF4-FFF2-40B4-BE49-F238E27FC236}">
                <a16:creationId xmlns:a16="http://schemas.microsoft.com/office/drawing/2014/main" id="{4EF1A0DB-BFDF-86AC-F8D6-81E2C1F2BCC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>
            <a:extLst>
              <a:ext uri="{FF2B5EF4-FFF2-40B4-BE49-F238E27FC236}">
                <a16:creationId xmlns:a16="http://schemas.microsoft.com/office/drawing/2014/main" id="{C9E2D658-E0A4-421F-567C-749575477B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>
            <a:extLst>
              <a:ext uri="{FF2B5EF4-FFF2-40B4-BE49-F238E27FC236}">
                <a16:creationId xmlns:a16="http://schemas.microsoft.com/office/drawing/2014/main" id="{D43AAED9-3CEC-5637-A61A-AAE55018E5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08393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58DF0E-776A-7FFE-0ABE-5252531DE9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>
            <a:extLst>
              <a:ext uri="{FF2B5EF4-FFF2-40B4-BE49-F238E27FC236}">
                <a16:creationId xmlns:a16="http://schemas.microsoft.com/office/drawing/2014/main" id="{988B67BD-B9F5-831A-B278-919D2AB3A2D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>
            <a:extLst>
              <a:ext uri="{FF2B5EF4-FFF2-40B4-BE49-F238E27FC236}">
                <a16:creationId xmlns:a16="http://schemas.microsoft.com/office/drawing/2014/main" id="{2C9B9732-ACAD-5DA8-3C56-A466A19DB7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>
            <a:extLst>
              <a:ext uri="{FF2B5EF4-FFF2-40B4-BE49-F238E27FC236}">
                <a16:creationId xmlns:a16="http://schemas.microsoft.com/office/drawing/2014/main" id="{C6B420C7-FB67-B080-E1E4-3E661FD6AF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282017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3E1D49-1D0B-5127-0696-BC4529CA42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>
            <a:extLst>
              <a:ext uri="{FF2B5EF4-FFF2-40B4-BE49-F238E27FC236}">
                <a16:creationId xmlns:a16="http://schemas.microsoft.com/office/drawing/2014/main" id="{B4CE0C9C-5688-A9C7-B06A-E2D8F66C9B5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>
            <a:extLst>
              <a:ext uri="{FF2B5EF4-FFF2-40B4-BE49-F238E27FC236}">
                <a16:creationId xmlns:a16="http://schemas.microsoft.com/office/drawing/2014/main" id="{E35316D4-E03F-05AE-6074-AF8858BD4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>
            <a:extLst>
              <a:ext uri="{FF2B5EF4-FFF2-40B4-BE49-F238E27FC236}">
                <a16:creationId xmlns:a16="http://schemas.microsoft.com/office/drawing/2014/main" id="{9C87F691-958D-5500-36D8-52803B5489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330286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51274F-F3F6-E0F8-E222-829C194E95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>
            <a:extLst>
              <a:ext uri="{FF2B5EF4-FFF2-40B4-BE49-F238E27FC236}">
                <a16:creationId xmlns:a16="http://schemas.microsoft.com/office/drawing/2014/main" id="{69769FB8-0964-BAC7-608F-8E54433B728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>
            <a:extLst>
              <a:ext uri="{FF2B5EF4-FFF2-40B4-BE49-F238E27FC236}">
                <a16:creationId xmlns:a16="http://schemas.microsoft.com/office/drawing/2014/main" id="{89A6585F-472F-5A4A-A835-FE638C253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>
            <a:extLst>
              <a:ext uri="{FF2B5EF4-FFF2-40B4-BE49-F238E27FC236}">
                <a16:creationId xmlns:a16="http://schemas.microsoft.com/office/drawing/2014/main" id="{7532A0B6-3E48-6FD7-B500-7D16511F62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888841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389C0B-C9A2-0BEA-16DE-71D36790E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>
            <a:extLst>
              <a:ext uri="{FF2B5EF4-FFF2-40B4-BE49-F238E27FC236}">
                <a16:creationId xmlns:a16="http://schemas.microsoft.com/office/drawing/2014/main" id="{C975974B-ACD6-8AED-84EB-B265046C45A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>
            <a:extLst>
              <a:ext uri="{FF2B5EF4-FFF2-40B4-BE49-F238E27FC236}">
                <a16:creationId xmlns:a16="http://schemas.microsoft.com/office/drawing/2014/main" id="{AA934A97-1F30-6BDA-D612-EC0ED3017A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>
            <a:extLst>
              <a:ext uri="{FF2B5EF4-FFF2-40B4-BE49-F238E27FC236}">
                <a16:creationId xmlns:a16="http://schemas.microsoft.com/office/drawing/2014/main" id="{26CC58A5-AA35-2D64-23D1-21E495DCE9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201641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FD371C-1241-FD70-FB69-6B4D1A32E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>
            <a:extLst>
              <a:ext uri="{FF2B5EF4-FFF2-40B4-BE49-F238E27FC236}">
                <a16:creationId xmlns:a16="http://schemas.microsoft.com/office/drawing/2014/main" id="{DCBDB014-B282-5783-0F13-47E43E831B9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>
            <a:extLst>
              <a:ext uri="{FF2B5EF4-FFF2-40B4-BE49-F238E27FC236}">
                <a16:creationId xmlns:a16="http://schemas.microsoft.com/office/drawing/2014/main" id="{3B634B5B-6F03-7024-A730-EE6236936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>
            <a:extLst>
              <a:ext uri="{FF2B5EF4-FFF2-40B4-BE49-F238E27FC236}">
                <a16:creationId xmlns:a16="http://schemas.microsoft.com/office/drawing/2014/main" id="{E9095F10-16C2-5801-3795-97A1C6B648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28197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B4ADF2-090E-CCF0-E302-1436E0896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>
            <a:extLst>
              <a:ext uri="{FF2B5EF4-FFF2-40B4-BE49-F238E27FC236}">
                <a16:creationId xmlns:a16="http://schemas.microsoft.com/office/drawing/2014/main" id="{E9E0B8E4-6B4B-31F5-455C-5B6A5F7F97C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>
            <a:extLst>
              <a:ext uri="{FF2B5EF4-FFF2-40B4-BE49-F238E27FC236}">
                <a16:creationId xmlns:a16="http://schemas.microsoft.com/office/drawing/2014/main" id="{D7B2CB72-DE2B-0A84-5476-3145CDD4A1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>
            <a:extLst>
              <a:ext uri="{FF2B5EF4-FFF2-40B4-BE49-F238E27FC236}">
                <a16:creationId xmlns:a16="http://schemas.microsoft.com/office/drawing/2014/main" id="{A2E1BB92-3C4C-666D-EF41-8D3A28913C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04690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A3CD11-B720-B8B3-99D2-85DA10B0F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>
            <a:extLst>
              <a:ext uri="{FF2B5EF4-FFF2-40B4-BE49-F238E27FC236}">
                <a16:creationId xmlns:a16="http://schemas.microsoft.com/office/drawing/2014/main" id="{7ED5C84A-4F2E-F310-17A1-437D20516E5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>
            <a:extLst>
              <a:ext uri="{FF2B5EF4-FFF2-40B4-BE49-F238E27FC236}">
                <a16:creationId xmlns:a16="http://schemas.microsoft.com/office/drawing/2014/main" id="{32AC1693-8B1D-9583-0CD7-9B48E982D8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>
            <a:extLst>
              <a:ext uri="{FF2B5EF4-FFF2-40B4-BE49-F238E27FC236}">
                <a16:creationId xmlns:a16="http://schemas.microsoft.com/office/drawing/2014/main" id="{7F50A8B0-78D3-9745-20D6-67D3BB713A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107252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8B56C9-1CCD-7CD7-34EE-CEE42454C0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>
            <a:extLst>
              <a:ext uri="{FF2B5EF4-FFF2-40B4-BE49-F238E27FC236}">
                <a16:creationId xmlns:a16="http://schemas.microsoft.com/office/drawing/2014/main" id="{BD0E1928-4314-AA78-41F6-EE84C1F4DAD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>
            <a:extLst>
              <a:ext uri="{FF2B5EF4-FFF2-40B4-BE49-F238E27FC236}">
                <a16:creationId xmlns:a16="http://schemas.microsoft.com/office/drawing/2014/main" id="{5E237500-98A9-4A65-2C57-592AF65555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>
            <a:extLst>
              <a:ext uri="{FF2B5EF4-FFF2-40B4-BE49-F238E27FC236}">
                <a16:creationId xmlns:a16="http://schemas.microsoft.com/office/drawing/2014/main" id="{B8CB9EA8-6668-F3D9-5FC4-78254B5C6C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83010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557014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4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39FAF8-2CDA-4E9C-AF3C-86CA46CA04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92488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4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39FAF8-2CDA-4E9C-AF3C-86CA46CA04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031511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4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39FAF8-2CDA-4E9C-AF3C-86CA46CA04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996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4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39FAF8-2CDA-4E9C-AF3C-86CA46CA04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009102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246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3787D8-D395-4557-A552-91B599DF7E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36340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2A6084-B7A3-425A-A883-F764B00268B7}" type="slidenum">
              <a:rPr kumimoji="0" lang="ko-KR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Gulim" pitchFamily="34" charset="-127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Gulim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216677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E88C1B-A2DF-4BB6-8EEF-04C7A817B61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522285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E88C1B-A2DF-4BB6-8EEF-04C7A817B61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38115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E88C1B-A2DF-4BB6-8EEF-04C7A817B61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879717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E88C1B-A2DF-4BB6-8EEF-04C7A817B61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90655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33704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1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364112-4B79-4FC1-9E5E-09149C34F8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87150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1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364112-4B79-4FC1-9E5E-09149C34F8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828937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1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364112-4B79-4FC1-9E5E-09149C34F8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127746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1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364112-4B79-4FC1-9E5E-09149C34F8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811408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1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364112-4B79-4FC1-9E5E-09149C34F86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418067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6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27EB1F-1BAC-42D6-B71C-C90452B4F1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021635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6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27EB1F-1BAC-42D6-B71C-C90452B4F19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0034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A5B2E2-5D62-4A57-88F2-BCD1CFDFE08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7978145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A5B2E2-5D62-4A57-88F2-BCD1CFDFE08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3990779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CD5C62-98D8-40D9-B8D5-450CF75E21B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657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476709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CD5C62-98D8-40D9-B8D5-450CF75E21B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34816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CD5C62-98D8-40D9-B8D5-450CF75E21B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9153542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CD5C62-98D8-40D9-B8D5-450CF75E21B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360765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39015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8D27CA-2D5D-489C-9D1E-0057729DA3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5351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C204E-063C-4EE9-8940-A7589E04F2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789543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98B6C2-0BE7-40B0-8C6E-D878A5C0BD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856092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7A010-AE76-4916-A07B-A7AF71F5F7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607389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533EB-74C5-4C7C-A078-E2FDABED3A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351311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1C331E-F313-4595-9770-5193DCA43F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007306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8763F8-1AF8-4A50-94AB-C6DB35655969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0849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7FD7DF-3C4B-4AB9-BD86-3CEB0F83254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6268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C6B893-EDFC-48B3-AAC7-D85D94CFFE4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3141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91235A-FA81-44C3-B16A-C18731E2A40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6905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80E01D-495C-441E-9DBE-99433E53377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7242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1B80FE-7FC6-4986-8F8B-52FBBB045E53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967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0BAD0-2FA2-4CD5-B3B7-96138F8457A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358664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6BF5F9-363E-4B49-AA84-EBBFCD0CE29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1809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750FB0-9C15-48DA-BBC2-E55DF1DA6F5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0729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984297-08A1-4B3D-92C1-A437EE787A88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1064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40FEB8-BFDB-456E-AD97-7FF23E54E49A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3865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6E7FA3-1C3A-42CC-95E3-8B1E64E95C0D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9452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8033AF-A7F3-40D2-A18A-FBAB61AEF58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966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F5857A-263B-479B-BF83-230F437A480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980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CDFD86-2316-4429-979D-65D2B0A678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07290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8DA27-54EA-406E-8F3B-047F3EFFE64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37472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93B65-3342-4BD7-938C-7072CF849C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98183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0782B4-4705-4118-A8E7-BBDC464592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23019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BFB4EA-E92A-474E-BDBF-C2E2AFD6F9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84721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D0C67-A3F0-4447-9F7B-7055110FD4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81682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B2B04-B64A-4DBA-8E18-8D181EDE59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29280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8C8FF"/>
            </a:gs>
            <a:gs pos="50000">
              <a:schemeClr val="bg1"/>
            </a:gs>
            <a:gs pos="100000">
              <a:srgbClr val="C8C8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B3DAB159-1BC5-4B00-8396-DFE35EB83A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197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F5FF"/>
            </a:gs>
            <a:gs pos="50000">
              <a:schemeClr val="tx1"/>
            </a:gs>
            <a:gs pos="100000">
              <a:srgbClr val="DCF5FF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fld id="{85D47981-B4EA-4968-94AA-A0E452280ED9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30992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marron.web.unc.ed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png"/><Relationship Id="rId5" Type="http://schemas.openxmlformats.org/officeDocument/2006/relationships/image" Target="../media/image77.png"/><Relationship Id="rId4" Type="http://schemas.openxmlformats.org/officeDocument/2006/relationships/image" Target="../media/image20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0.png"/><Relationship Id="rId4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0.pn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370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00.png"/><Relationship Id="rId5" Type="http://schemas.openxmlformats.org/officeDocument/2006/relationships/image" Target="../media/image350.png"/><Relationship Id="rId4" Type="http://schemas.openxmlformats.org/officeDocument/2006/relationships/image" Target="../media/image16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0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550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54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2.png"/><Relationship Id="rId5" Type="http://schemas.openxmlformats.org/officeDocument/2006/relationships/image" Target="../media/image25.png"/><Relationship Id="rId10" Type="http://schemas.openxmlformats.org/officeDocument/2006/relationships/image" Target="../media/image31.png"/><Relationship Id="rId4" Type="http://schemas.openxmlformats.org/officeDocument/2006/relationships/image" Target="../media/image24.png"/><Relationship Id="rId9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2.png"/><Relationship Id="rId5" Type="http://schemas.openxmlformats.org/officeDocument/2006/relationships/image" Target="../media/image25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4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26" Type="http://schemas.openxmlformats.org/officeDocument/2006/relationships/image" Target="../media/image190.png"/><Relationship Id="rId18" Type="http://schemas.openxmlformats.org/officeDocument/2006/relationships/image" Target="../media/image191.png"/><Relationship Id="rId3" Type="http://schemas.openxmlformats.org/officeDocument/2006/relationships/image" Target="../media/image23.png"/><Relationship Id="rId21" Type="http://schemas.openxmlformats.org/officeDocument/2006/relationships/image" Target="../media/image194.png"/><Relationship Id="rId7" Type="http://schemas.openxmlformats.org/officeDocument/2006/relationships/image" Target="../media/image27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5" Type="http://schemas.openxmlformats.org/officeDocument/2006/relationships/image" Target="../media/image198.png"/><Relationship Id="rId2" Type="http://schemas.openxmlformats.org/officeDocument/2006/relationships/notesSlide" Target="../notesSlides/notesSlide37.xml"/><Relationship Id="rId16" Type="http://schemas.openxmlformats.org/officeDocument/2006/relationships/image" Target="../media/image37.png"/><Relationship Id="rId20" Type="http://schemas.openxmlformats.org/officeDocument/2006/relationships/image" Target="../media/image1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2.png"/><Relationship Id="rId24" Type="http://schemas.openxmlformats.org/officeDocument/2006/relationships/image" Target="../media/image197.png"/><Relationship Id="rId5" Type="http://schemas.openxmlformats.org/officeDocument/2006/relationships/image" Target="../media/image25.png"/><Relationship Id="rId15" Type="http://schemas.openxmlformats.org/officeDocument/2006/relationships/image" Target="../media/image36.png"/><Relationship Id="rId23" Type="http://schemas.openxmlformats.org/officeDocument/2006/relationships/image" Target="../media/image196.png"/><Relationship Id="rId10" Type="http://schemas.openxmlformats.org/officeDocument/2006/relationships/image" Target="../media/image31.png"/><Relationship Id="rId19" Type="http://schemas.openxmlformats.org/officeDocument/2006/relationships/image" Target="../media/image192.png"/><Relationship Id="rId4" Type="http://schemas.openxmlformats.org/officeDocument/2006/relationships/image" Target="../media/image24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Relationship Id="rId22" Type="http://schemas.openxmlformats.org/officeDocument/2006/relationships/image" Target="../media/image19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621.png"/><Relationship Id="rId7" Type="http://schemas.openxmlformats.org/officeDocument/2006/relationships/image" Target="../media/image42.png"/><Relationship Id="rId12" Type="http://schemas.openxmlformats.org/officeDocument/2006/relationships/image" Target="../media/image71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97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0.png"/><Relationship Id="rId4" Type="http://schemas.openxmlformats.org/officeDocument/2006/relationships/image" Target="../media/image116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8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0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0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0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1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0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0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0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0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7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3500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40.png"/><Relationship Id="rId5" Type="http://schemas.openxmlformats.org/officeDocument/2006/relationships/image" Target="../media/image330.png"/><Relationship Id="rId4" Type="http://schemas.openxmlformats.org/officeDocument/2006/relationships/image" Target="../media/image32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0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0.w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0.wm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80.wmf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706562"/>
          </a:xfrm>
        </p:spPr>
        <p:txBody>
          <a:bodyPr/>
          <a:lstStyle/>
          <a:p>
            <a:pPr eaLnBrk="1" hangingPunct="1"/>
            <a:r>
              <a:rPr lang="en-US" dirty="0"/>
              <a:t>Statistics – O. R. 881</a:t>
            </a:r>
            <a:br>
              <a:rPr lang="en-US" dirty="0"/>
            </a:br>
            <a:r>
              <a:rPr lang="en-US" dirty="0"/>
              <a:t>Object Oriented Data Analysis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362200"/>
            <a:ext cx="8229600" cy="4114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dirty="0">
                <a:hlinkClick r:id="rId3"/>
              </a:rPr>
              <a:t>Steve Marron</a:t>
            </a:r>
            <a:endParaRPr lang="en-US" dirty="0"/>
          </a:p>
          <a:p>
            <a:pPr algn="ctr" eaLnBrk="1" hangingPunct="1">
              <a:buFontTx/>
              <a:buNone/>
            </a:pPr>
            <a:endParaRPr lang="en-US" dirty="0"/>
          </a:p>
          <a:p>
            <a:pPr algn="ctr" eaLnBrk="1" hangingPunct="1">
              <a:buFontTx/>
              <a:buNone/>
            </a:pPr>
            <a:r>
              <a:rPr lang="en-US" dirty="0"/>
              <a:t>Dept. of Statistics and Operations Research</a:t>
            </a:r>
          </a:p>
          <a:p>
            <a:pPr algn="ctr" eaLnBrk="1" hangingPunct="1">
              <a:buFontTx/>
              <a:buNone/>
            </a:pPr>
            <a:r>
              <a:rPr lang="en-US" dirty="0"/>
              <a:t>University of North Carolina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14FD688-F64F-47BB-8794-68B239E70E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7" t="26935" r="10155" b="37841"/>
          <a:stretch/>
        </p:blipFill>
        <p:spPr bwMode="auto">
          <a:xfrm>
            <a:off x="1817076" y="2286000"/>
            <a:ext cx="7326924" cy="4184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Last Class: Genomics by AJIVE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Separate PCA on Gene Expression (GE)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lang="en-US" altLang="en-US" dirty="0">
              <a:solidFill>
                <a:srgbClr val="000000"/>
              </a:solidFill>
              <a:latin typeface="Tahoma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B9F16A3-5E4C-42D6-913B-19F1D091545E}"/>
              </a:ext>
            </a:extLst>
          </p:cNvPr>
          <p:cNvGrpSpPr/>
          <p:nvPr/>
        </p:nvGrpSpPr>
        <p:grpSpPr>
          <a:xfrm>
            <a:off x="20062" y="3048000"/>
            <a:ext cx="3408938" cy="1364397"/>
            <a:chOff x="20062" y="3048000"/>
            <a:chExt cx="3408938" cy="136439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D861760-1A6D-424D-985A-1F160C0ADC91}"/>
                </a:ext>
              </a:extLst>
            </p:cNvPr>
            <p:cNvSpPr txBox="1"/>
            <p:nvPr/>
          </p:nvSpPr>
          <p:spPr>
            <a:xfrm>
              <a:off x="20062" y="3581400"/>
              <a:ext cx="150393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PC1 Flags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Basals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A6FEA542-9A35-4EBB-83ED-6A2629A8AE0D}"/>
                </a:ext>
              </a:extLst>
            </p:cNvPr>
            <p:cNvCxnSpPr/>
            <p:nvPr/>
          </p:nvCxnSpPr>
          <p:spPr bwMode="auto">
            <a:xfrm flipV="1">
              <a:off x="1503938" y="3048000"/>
              <a:ext cx="1925062" cy="921352"/>
            </a:xfrm>
            <a:prstGeom prst="straightConnector1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84D3F3F-7EBF-473E-A1D0-49C178139944}"/>
              </a:ext>
            </a:extLst>
          </p:cNvPr>
          <p:cNvGrpSpPr/>
          <p:nvPr/>
        </p:nvGrpSpPr>
        <p:grpSpPr>
          <a:xfrm>
            <a:off x="76200" y="4378150"/>
            <a:ext cx="4495800" cy="1794050"/>
            <a:chOff x="76200" y="4378150"/>
            <a:chExt cx="4495800" cy="179405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64C337B-CE76-44B7-88FD-9481146AAEE3}"/>
                </a:ext>
              </a:extLst>
            </p:cNvPr>
            <p:cNvSpPr txBox="1"/>
            <p:nvPr/>
          </p:nvSpPr>
          <p:spPr>
            <a:xfrm>
              <a:off x="76200" y="5341203"/>
              <a:ext cx="150393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PC2 Flags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LumAs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2F0FE7A7-3BF6-4FDD-8EAB-7BC46DFDDB03}"/>
                </a:ext>
              </a:extLst>
            </p:cNvPr>
            <p:cNvCxnSpPr>
              <a:stCxn id="9" idx="3"/>
            </p:cNvCxnSpPr>
            <p:nvPr/>
          </p:nvCxnSpPr>
          <p:spPr bwMode="auto">
            <a:xfrm flipV="1">
              <a:off x="1580138" y="4378150"/>
              <a:ext cx="2991862" cy="1378552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313479988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87793493-5AA6-491E-BA1C-87F7A225DC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6" t="26458" r="9388" b="37762"/>
          <a:stretch/>
        </p:blipFill>
        <p:spPr bwMode="auto">
          <a:xfrm>
            <a:off x="1805354" y="2209800"/>
            <a:ext cx="7338646" cy="4250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Last Class: Genomics by AJIVE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Separate PCA on Copy Number (CN)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Other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Effects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+Subtypes</a:t>
            </a:r>
          </a:p>
          <a:p>
            <a:pPr eaLnBrk="1" hangingPunct="1"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04785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5F52CE66-327E-4825-9879-18336AE069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5" t="26215" r="10275" b="25663"/>
          <a:stretch/>
        </p:blipFill>
        <p:spPr bwMode="auto">
          <a:xfrm>
            <a:off x="2872153" y="1887416"/>
            <a:ext cx="6271847" cy="4970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Last Class: Genomics by AJIVE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4-way Joint Scores (CNS)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Flags </a:t>
            </a:r>
            <a:r>
              <a:rPr kumimoji="0" lang="en-US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LumAs</a:t>
            </a: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Effect Driven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By All 4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Factors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Together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Interesting Point:  Mutation </a:t>
            </a:r>
            <a:r>
              <a:rPr kumimoji="0" lang="en-US" alt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Plays Role Here</a:t>
            </a:r>
          </a:p>
          <a:p>
            <a:pPr eaLnBrk="1" hangingPunct="1">
              <a:buFontTx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35713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9B2BC0C-CDB7-4CBF-B303-15C8D34910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4" t="25232" r="9146" b="26240"/>
          <a:stretch/>
        </p:blipFill>
        <p:spPr bwMode="auto">
          <a:xfrm>
            <a:off x="3059723" y="2051538"/>
            <a:ext cx="6084277" cy="48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Last Class: Genomics by AJIVE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eaLnBrk="1" hangingPunct="1">
              <a:buNone/>
            </a:pPr>
            <a:r>
              <a:rPr lang="en-US" altLang="en-US" dirty="0"/>
              <a:t>Joint JIVE PC1 for GE-CN-RPPA (CNS)</a:t>
            </a:r>
          </a:p>
          <a:p>
            <a:pPr eaLnBrk="1" hangingPunct="1">
              <a:buFontTx/>
              <a:buNone/>
            </a:pP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294CB78-A577-435C-AAB7-64DC7A384830}"/>
              </a:ext>
            </a:extLst>
          </p:cNvPr>
          <p:cNvGrpSpPr/>
          <p:nvPr/>
        </p:nvGrpSpPr>
        <p:grpSpPr>
          <a:xfrm>
            <a:off x="152400" y="2217003"/>
            <a:ext cx="7391400" cy="3650397"/>
            <a:chOff x="20062" y="3581400"/>
            <a:chExt cx="7391400" cy="365039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B47E61A-110D-4173-AF54-4417B38FE5BB}"/>
                </a:ext>
              </a:extLst>
            </p:cNvPr>
            <p:cNvSpPr txBox="1"/>
            <p:nvPr/>
          </p:nvSpPr>
          <p:spPr>
            <a:xfrm>
              <a:off x="20062" y="3581400"/>
              <a:ext cx="256217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Great Separation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of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Basals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7F2ACD5A-BDBA-4EF4-AD9C-5901A9392337}"/>
                </a:ext>
              </a:extLst>
            </p:cNvPr>
            <p:cNvCxnSpPr/>
            <p:nvPr/>
          </p:nvCxnSpPr>
          <p:spPr bwMode="auto">
            <a:xfrm>
              <a:off x="1503938" y="4197952"/>
              <a:ext cx="5907524" cy="3033845"/>
            </a:xfrm>
            <a:prstGeom prst="straightConnector1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1A5FAA4-7739-4DDA-ABE7-087AF5E77984}"/>
              </a:ext>
            </a:extLst>
          </p:cNvPr>
          <p:cNvGrpSpPr/>
          <p:nvPr/>
        </p:nvGrpSpPr>
        <p:grpSpPr>
          <a:xfrm>
            <a:off x="152400" y="3429000"/>
            <a:ext cx="6096000" cy="2743200"/>
            <a:chOff x="20062" y="3581400"/>
            <a:chExt cx="6096000" cy="274320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552E871-4322-49A4-9BBA-4C0A71544E7D}"/>
                </a:ext>
              </a:extLst>
            </p:cNvPr>
            <p:cNvSpPr txBox="1"/>
            <p:nvPr/>
          </p:nvSpPr>
          <p:spPr>
            <a:xfrm>
              <a:off x="20062" y="3581400"/>
              <a:ext cx="258025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Some Separation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of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Her2s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58889942-BBF9-4A71-92C8-1CAA8E98FB40}"/>
                </a:ext>
              </a:extLst>
            </p:cNvPr>
            <p:cNvCxnSpPr/>
            <p:nvPr/>
          </p:nvCxnSpPr>
          <p:spPr bwMode="auto">
            <a:xfrm>
              <a:off x="1310191" y="4197952"/>
              <a:ext cx="4805871" cy="2126648"/>
            </a:xfrm>
            <a:prstGeom prst="straightConnector1">
              <a:avLst/>
            </a:prstGeom>
            <a:noFill/>
            <a:ln w="38100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1D5C22A-2246-4765-B905-6D39556FD235}"/>
              </a:ext>
            </a:extLst>
          </p:cNvPr>
          <p:cNvGrpSpPr/>
          <p:nvPr/>
        </p:nvGrpSpPr>
        <p:grpSpPr>
          <a:xfrm>
            <a:off x="152400" y="4572000"/>
            <a:ext cx="5052509" cy="1295400"/>
            <a:chOff x="20062" y="3581400"/>
            <a:chExt cx="5052509" cy="129540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7CD89A4-5DEC-4209-BE3B-1C9D3DEC1DFD}"/>
                </a:ext>
              </a:extLst>
            </p:cNvPr>
            <p:cNvSpPr txBox="1"/>
            <p:nvPr/>
          </p:nvSpPr>
          <p:spPr>
            <a:xfrm>
              <a:off x="20062" y="3581400"/>
              <a:ext cx="248818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LumAs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&amp;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80008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LumBs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Combined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1C883D3D-CBDB-459A-9118-C6BEFD169120}"/>
                </a:ext>
              </a:extLst>
            </p:cNvPr>
            <p:cNvCxnSpPr/>
            <p:nvPr/>
          </p:nvCxnSpPr>
          <p:spPr bwMode="auto">
            <a:xfrm>
              <a:off x="1503938" y="4191000"/>
              <a:ext cx="3568633" cy="685800"/>
            </a:xfrm>
            <a:prstGeom prst="straightConnector1">
              <a:avLst/>
            </a:prstGeom>
            <a:noFill/>
            <a:ln w="38100" cap="flat" cmpd="sng" algn="ctr">
              <a:solidFill>
                <a:srgbClr val="80008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843AD8A-7816-4CA9-8654-7299CA9343DE}"/>
              </a:ext>
            </a:extLst>
          </p:cNvPr>
          <p:cNvSpPr txBox="1"/>
          <p:nvPr/>
        </p:nvSpPr>
        <p:spPr>
          <a:xfrm>
            <a:off x="185808" y="5798403"/>
            <a:ext cx="24811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All More Distinct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Than Raw Data</a:t>
            </a:r>
          </a:p>
        </p:txBody>
      </p:sp>
    </p:spTree>
    <p:extLst>
      <p:ext uri="{BB962C8B-B14F-4D97-AF65-F5344CB8AC3E}">
        <p14:creationId xmlns:p14="http://schemas.microsoft.com/office/powerpoint/2010/main" val="728211865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7607CD6-D940-492C-A611-EA85E830E525}"/>
              </a:ext>
            </a:extLst>
          </p:cNvPr>
          <p:cNvSpPr/>
          <p:nvPr/>
        </p:nvSpPr>
        <p:spPr>
          <a:xfrm>
            <a:off x="2590800" y="2796540"/>
            <a:ext cx="6553200" cy="4061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A65D062-EBE9-4BED-9FFB-1676B40DC35A}"/>
              </a:ext>
            </a:extLst>
          </p:cNvPr>
          <p:cNvGraphicFramePr>
            <a:graphicFrameLocks/>
          </p:cNvGraphicFramePr>
          <p:nvPr/>
        </p:nvGraphicFramePr>
        <p:xfrm>
          <a:off x="2667000" y="2796540"/>
          <a:ext cx="6477000" cy="4061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Last Class: Genomics by AJIVE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JIVE on GE – CN, Test of </a:t>
            </a:r>
            <a:r>
              <a:rPr kumimoji="0" lang="en-US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Basals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vs. Others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Summarize Z-scores</a:t>
            </a:r>
          </a:p>
          <a:p>
            <a:pPr marL="0" lvl="0" indent="0" eaLnBrk="1" hangingPunct="1">
              <a:buClr>
                <a:srgbClr val="A50021"/>
              </a:buClr>
              <a:buSzPct val="75000"/>
              <a:buNone/>
            </a:pPr>
            <a:endParaRPr lang="en-US" altLang="en-US" sz="1800" dirty="0">
              <a:solidFill>
                <a:srgbClr val="000000"/>
              </a:solidFill>
              <a:latin typeface="Tahoma"/>
            </a:endParaRPr>
          </a:p>
          <a:p>
            <a:pPr marL="0" lvl="0" indent="0" eaLnBrk="1" hangingPunct="1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Joint JIVE</a:t>
            </a:r>
          </a:p>
          <a:p>
            <a:pPr marL="0" lvl="0" indent="0" eaLnBrk="1" hangingPunct="1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  &gt;&gt; Separate</a:t>
            </a:r>
          </a:p>
          <a:p>
            <a:pPr marL="0" lvl="0" indent="0" eaLnBrk="1" hangingPunct="1">
              <a:buClr>
                <a:srgbClr val="A50021"/>
              </a:buClr>
              <a:buSzPct val="75000"/>
              <a:buNone/>
            </a:pPr>
            <a:endParaRPr lang="en-US" altLang="en-US" dirty="0">
              <a:solidFill>
                <a:srgbClr val="000000"/>
              </a:solidFill>
              <a:latin typeface="Tahoma"/>
            </a:endParaRPr>
          </a:p>
          <a:p>
            <a:pPr marL="0" lvl="0" indent="0" eaLnBrk="1" hangingPunct="1">
              <a:buClr>
                <a:srgbClr val="A50021"/>
              </a:buClr>
              <a:buSzPct val="75000"/>
              <a:buNone/>
            </a:pPr>
            <a:endParaRPr lang="en-US" altLang="en-US" dirty="0">
              <a:solidFill>
                <a:srgbClr val="000000"/>
              </a:solidFill>
              <a:latin typeface="Tahoma"/>
            </a:endParaRPr>
          </a:p>
          <a:p>
            <a:pPr marL="0" lvl="0" indent="0" eaLnBrk="1" hangingPunct="1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JIVE Data</a:t>
            </a:r>
          </a:p>
          <a:p>
            <a:pPr marL="0" lvl="0" indent="0" eaLnBrk="1" hangingPunct="1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Combo Helps!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CAC868C-A647-4BEE-B462-E8C6C800948E}"/>
              </a:ext>
            </a:extLst>
          </p:cNvPr>
          <p:cNvCxnSpPr/>
          <p:nvPr/>
        </p:nvCxnSpPr>
        <p:spPr bwMode="auto">
          <a:xfrm>
            <a:off x="2438400" y="3124200"/>
            <a:ext cx="3048000" cy="1143000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4DB131D-E3B5-4DF8-AB8F-59E643F354A1}"/>
              </a:ext>
            </a:extLst>
          </p:cNvPr>
          <p:cNvCxnSpPr/>
          <p:nvPr/>
        </p:nvCxnSpPr>
        <p:spPr bwMode="auto">
          <a:xfrm>
            <a:off x="2133600" y="4038600"/>
            <a:ext cx="1143000" cy="381000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990523437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7607CD6-D940-492C-A611-EA85E830E525}"/>
              </a:ext>
            </a:extLst>
          </p:cNvPr>
          <p:cNvSpPr/>
          <p:nvPr/>
        </p:nvSpPr>
        <p:spPr>
          <a:xfrm>
            <a:off x="2590800" y="2796540"/>
            <a:ext cx="6553200" cy="40614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A65D062-EBE9-4BED-9FFB-1676B40DC35A}"/>
              </a:ext>
            </a:extLst>
          </p:cNvPr>
          <p:cNvGraphicFramePr>
            <a:graphicFrameLocks/>
          </p:cNvGraphicFramePr>
          <p:nvPr/>
        </p:nvGraphicFramePr>
        <p:xfrm>
          <a:off x="2667000" y="2796540"/>
          <a:ext cx="6477000" cy="40614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Last Class: Genomics by AJIVE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JIVE on GE – CN, Test of </a:t>
            </a:r>
            <a:r>
              <a:rPr kumimoji="0" lang="en-US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Basals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vs. Others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Summarize Z-scores</a:t>
            </a:r>
          </a:p>
          <a:p>
            <a:pPr marL="0" lvl="0" indent="0" eaLnBrk="1" hangingPunct="1">
              <a:buClr>
                <a:srgbClr val="A50021"/>
              </a:buClr>
              <a:buSzPct val="75000"/>
              <a:buNone/>
            </a:pPr>
            <a:endParaRPr lang="en-US" altLang="en-US" sz="1800" dirty="0">
              <a:solidFill>
                <a:srgbClr val="000000"/>
              </a:solidFill>
              <a:latin typeface="Tahoma"/>
            </a:endParaRPr>
          </a:p>
          <a:p>
            <a:pPr marL="0" lvl="0" indent="0" eaLnBrk="1" hangingPunct="1">
              <a:buClr>
                <a:srgbClr val="A50021"/>
              </a:buClr>
              <a:buSzPct val="75000"/>
              <a:buNone/>
            </a:pPr>
            <a:endParaRPr lang="en-US" altLang="en-US" dirty="0">
              <a:solidFill>
                <a:srgbClr val="000000"/>
              </a:solidFill>
              <a:latin typeface="Tahoma"/>
            </a:endParaRPr>
          </a:p>
          <a:p>
            <a:pPr marL="0" lvl="0" indent="0" eaLnBrk="1" hangingPunct="1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GE has info</a:t>
            </a:r>
          </a:p>
          <a:p>
            <a:pPr marL="0" lvl="0" indent="0" eaLnBrk="1" hangingPunct="1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Not in CN</a:t>
            </a:r>
          </a:p>
          <a:p>
            <a:pPr marL="0" lvl="0" indent="0" eaLnBrk="1" hangingPunct="1">
              <a:buClr>
                <a:srgbClr val="A50021"/>
              </a:buClr>
              <a:buSzPct val="75000"/>
              <a:buNone/>
            </a:pPr>
            <a:endParaRPr lang="en-US" altLang="en-US" dirty="0">
              <a:solidFill>
                <a:srgbClr val="000000"/>
              </a:solidFill>
              <a:latin typeface="Tahoma"/>
            </a:endParaRPr>
          </a:p>
          <a:p>
            <a:pPr marL="0" lvl="0" indent="0" eaLnBrk="1" hangingPunct="1">
              <a:buClr>
                <a:srgbClr val="A50021"/>
              </a:buClr>
              <a:buSzPct val="75000"/>
              <a:buNone/>
            </a:pPr>
            <a:r>
              <a:rPr lang="en-US" altLang="en-US" dirty="0">
                <a:solidFill>
                  <a:srgbClr val="000000"/>
                </a:solidFill>
                <a:latin typeface="Tahoma"/>
              </a:rPr>
              <a:t>But not CN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D45FB4E-9552-4D1C-B62A-EF98515F844E}"/>
              </a:ext>
            </a:extLst>
          </p:cNvPr>
          <p:cNvCxnSpPr/>
          <p:nvPr/>
        </p:nvCxnSpPr>
        <p:spPr bwMode="auto">
          <a:xfrm>
            <a:off x="2362200" y="4114800"/>
            <a:ext cx="5029200" cy="1905000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F0D94D3-7A6E-479B-94C1-7887E22F5C29}"/>
              </a:ext>
            </a:extLst>
          </p:cNvPr>
          <p:cNvCxnSpPr/>
          <p:nvPr/>
        </p:nvCxnSpPr>
        <p:spPr bwMode="auto">
          <a:xfrm>
            <a:off x="2590800" y="5486400"/>
            <a:ext cx="5867400" cy="914400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595516473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Last Class: DIVAS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Improvements Over AJIVE:</a:t>
            </a:r>
          </a:p>
          <a:p>
            <a:pPr marR="0" lvl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3 Block JIVE Analysis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≈       +                 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4636E12-C9F5-4E37-A8BC-AF7673F40149}"/>
              </a:ext>
            </a:extLst>
          </p:cNvPr>
          <p:cNvGrpSpPr/>
          <p:nvPr/>
        </p:nvGrpSpPr>
        <p:grpSpPr>
          <a:xfrm>
            <a:off x="1600200" y="3200400"/>
            <a:ext cx="5334000" cy="3124200"/>
            <a:chOff x="1600200" y="3429000"/>
            <a:chExt cx="5334000" cy="31242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39FC0FB-B250-4779-8B59-70533E4C7BA6}"/>
                </a:ext>
              </a:extLst>
            </p:cNvPr>
            <p:cNvSpPr/>
            <p:nvPr/>
          </p:nvSpPr>
          <p:spPr bwMode="auto">
            <a:xfrm>
              <a:off x="1600200" y="3429000"/>
              <a:ext cx="381000" cy="9144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1F2B15A-A0EA-436E-992D-E52A34588FEA}"/>
                </a:ext>
              </a:extLst>
            </p:cNvPr>
            <p:cNvSpPr/>
            <p:nvPr/>
          </p:nvSpPr>
          <p:spPr bwMode="auto">
            <a:xfrm>
              <a:off x="1600200" y="4495800"/>
              <a:ext cx="381000" cy="14478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EEE8D30-684C-4FA0-811C-D850F7CDBCEF}"/>
                </a:ext>
              </a:extLst>
            </p:cNvPr>
            <p:cNvSpPr/>
            <p:nvPr/>
          </p:nvSpPr>
          <p:spPr bwMode="auto">
            <a:xfrm>
              <a:off x="1600200" y="6096000"/>
              <a:ext cx="381000" cy="4572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91F0877-722A-49D8-BC12-286BB7ADE656}"/>
                </a:ext>
              </a:extLst>
            </p:cNvPr>
            <p:cNvSpPr/>
            <p:nvPr/>
          </p:nvSpPr>
          <p:spPr bwMode="auto">
            <a:xfrm>
              <a:off x="2743200" y="3429000"/>
              <a:ext cx="381000" cy="31242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5C3D103-6A9E-4579-92EF-1AC26683A9E0}"/>
                </a:ext>
              </a:extLst>
            </p:cNvPr>
            <p:cNvSpPr/>
            <p:nvPr/>
          </p:nvSpPr>
          <p:spPr bwMode="auto">
            <a:xfrm>
              <a:off x="6553200" y="3429000"/>
              <a:ext cx="381000" cy="9144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DF2C6A7-13C7-497A-866A-85DB93BF80F6}"/>
                </a:ext>
              </a:extLst>
            </p:cNvPr>
            <p:cNvSpPr/>
            <p:nvPr/>
          </p:nvSpPr>
          <p:spPr bwMode="auto">
            <a:xfrm>
              <a:off x="6553200" y="4495800"/>
              <a:ext cx="381000" cy="14478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A6D21E4-EAEE-4F29-8B4A-B6160AD05517}"/>
                </a:ext>
              </a:extLst>
            </p:cNvPr>
            <p:cNvSpPr/>
            <p:nvPr/>
          </p:nvSpPr>
          <p:spPr bwMode="auto">
            <a:xfrm>
              <a:off x="6553200" y="6096000"/>
              <a:ext cx="381000" cy="4572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4803043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Last Class: DIVAS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Improvements Over AJIVE: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Partially Shared Blocks in DIVAS Analysis</a:t>
            </a: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≈       +     +     +     +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55F40DE-6AAA-4C49-8EC8-835603C6DF84}"/>
              </a:ext>
            </a:extLst>
          </p:cNvPr>
          <p:cNvGrpSpPr/>
          <p:nvPr/>
        </p:nvGrpSpPr>
        <p:grpSpPr>
          <a:xfrm>
            <a:off x="1600200" y="3200400"/>
            <a:ext cx="5334000" cy="3124200"/>
            <a:chOff x="1600200" y="3429000"/>
            <a:chExt cx="5334000" cy="31242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6E1F8AA-C0D9-4A0E-9B9B-142A85A7C576}"/>
                </a:ext>
              </a:extLst>
            </p:cNvPr>
            <p:cNvSpPr/>
            <p:nvPr/>
          </p:nvSpPr>
          <p:spPr bwMode="auto">
            <a:xfrm>
              <a:off x="1600200" y="3429000"/>
              <a:ext cx="381000" cy="9144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730FD3F-F2A1-4566-843E-FE0028D18DAD}"/>
                </a:ext>
              </a:extLst>
            </p:cNvPr>
            <p:cNvSpPr/>
            <p:nvPr/>
          </p:nvSpPr>
          <p:spPr bwMode="auto">
            <a:xfrm>
              <a:off x="1600200" y="4495800"/>
              <a:ext cx="381000" cy="14478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0018EB2-8CB1-460F-B42B-1F0244FF4138}"/>
                </a:ext>
              </a:extLst>
            </p:cNvPr>
            <p:cNvSpPr/>
            <p:nvPr/>
          </p:nvSpPr>
          <p:spPr bwMode="auto">
            <a:xfrm>
              <a:off x="1600200" y="6096000"/>
              <a:ext cx="381000" cy="457200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3BE8F09-8283-4209-92AF-BC48974EFCA3}"/>
                </a:ext>
              </a:extLst>
            </p:cNvPr>
            <p:cNvSpPr/>
            <p:nvPr/>
          </p:nvSpPr>
          <p:spPr bwMode="auto">
            <a:xfrm>
              <a:off x="2743200" y="3429000"/>
              <a:ext cx="381000" cy="312420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2719B38-F3A8-4A9C-85E3-728CDE246C7D}"/>
                </a:ext>
              </a:extLst>
            </p:cNvPr>
            <p:cNvSpPr/>
            <p:nvPr/>
          </p:nvSpPr>
          <p:spPr bwMode="auto">
            <a:xfrm>
              <a:off x="3810000" y="3429000"/>
              <a:ext cx="381000" cy="25146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A04F3A1-0BB8-4631-B17D-0B5D55D4CABC}"/>
                </a:ext>
              </a:extLst>
            </p:cNvPr>
            <p:cNvSpPr/>
            <p:nvPr/>
          </p:nvSpPr>
          <p:spPr bwMode="auto">
            <a:xfrm>
              <a:off x="5638800" y="3429000"/>
              <a:ext cx="381000" cy="9144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AC5DB45-98AF-4C4B-A24D-D7B98D320FC0}"/>
                </a:ext>
              </a:extLst>
            </p:cNvPr>
            <p:cNvSpPr/>
            <p:nvPr/>
          </p:nvSpPr>
          <p:spPr bwMode="auto">
            <a:xfrm>
              <a:off x="4724400" y="4495800"/>
              <a:ext cx="381000" cy="20574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4988D45-F4E1-43F5-A45E-8D0BE92674CD}"/>
                </a:ext>
              </a:extLst>
            </p:cNvPr>
            <p:cNvSpPr/>
            <p:nvPr/>
          </p:nvSpPr>
          <p:spPr bwMode="auto">
            <a:xfrm>
              <a:off x="5638800" y="6096000"/>
              <a:ext cx="381000" cy="45720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414C9BD-58CD-4D2B-B1E8-0F6637BF60FE}"/>
                </a:ext>
              </a:extLst>
            </p:cNvPr>
            <p:cNvSpPr/>
            <p:nvPr/>
          </p:nvSpPr>
          <p:spPr bwMode="auto">
            <a:xfrm>
              <a:off x="6553200" y="3429000"/>
              <a:ext cx="381000" cy="9144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852EC08-D7FF-4591-9AD3-E9899C110FC1}"/>
                </a:ext>
              </a:extLst>
            </p:cNvPr>
            <p:cNvSpPr/>
            <p:nvPr/>
          </p:nvSpPr>
          <p:spPr bwMode="auto">
            <a:xfrm>
              <a:off x="6553200" y="4495800"/>
              <a:ext cx="381000" cy="14478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8BEAD5A-CAE4-484A-9362-7685E6C36835}"/>
                </a:ext>
              </a:extLst>
            </p:cNvPr>
            <p:cNvSpPr/>
            <p:nvPr/>
          </p:nvSpPr>
          <p:spPr bwMode="auto">
            <a:xfrm>
              <a:off x="6553200" y="6096000"/>
              <a:ext cx="381000" cy="4572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7154700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Last Class: DIVAS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Improvements Over AJIVE: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Partially Shared Blocks 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Improved Initial Rank Choice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Inference Via Random Direction Bounds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Iterative Search Algorithm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1FAC3BF-4FF4-4419-97E0-AFA98570DE51}"/>
              </a:ext>
            </a:extLst>
          </p:cNvPr>
          <p:cNvGrpSpPr/>
          <p:nvPr/>
        </p:nvGrpSpPr>
        <p:grpSpPr>
          <a:xfrm>
            <a:off x="304800" y="3581400"/>
            <a:ext cx="8077200" cy="2870775"/>
            <a:chOff x="304800" y="3581400"/>
            <a:chExt cx="8077200" cy="2870775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BF4A6FF2-3742-4A70-9C91-5854B2DC11FF}"/>
                </a:ext>
              </a:extLst>
            </p:cNvPr>
            <p:cNvCxnSpPr/>
            <p:nvPr/>
          </p:nvCxnSpPr>
          <p:spPr bwMode="auto">
            <a:xfrm>
              <a:off x="3657600" y="4419600"/>
              <a:ext cx="4724400" cy="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5D2E498-2B08-40C1-87F5-D9A46C9B9726}"/>
                </a:ext>
              </a:extLst>
            </p:cNvPr>
            <p:cNvCxnSpPr/>
            <p:nvPr/>
          </p:nvCxnSpPr>
          <p:spPr bwMode="auto">
            <a:xfrm>
              <a:off x="3048000" y="3581400"/>
              <a:ext cx="3352800" cy="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8AAE5FE-17E9-4F69-98E1-502D4C07A0BE}"/>
                </a:ext>
              </a:extLst>
            </p:cNvPr>
            <p:cNvSpPr txBox="1"/>
            <p:nvPr/>
          </p:nvSpPr>
          <p:spPr>
            <a:xfrm>
              <a:off x="304800" y="5867400"/>
              <a:ext cx="758573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Give Better and More Precise Inference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BCA983E-D5DA-452C-9B86-CE5191396494}"/>
                </a:ext>
              </a:extLst>
            </p:cNvPr>
            <p:cNvCxnSpPr>
              <a:stCxn id="5" idx="0"/>
            </p:cNvCxnSpPr>
            <p:nvPr/>
          </p:nvCxnSpPr>
          <p:spPr bwMode="auto">
            <a:xfrm flipV="1">
              <a:off x="4097666" y="3581400"/>
              <a:ext cx="474334" cy="228600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EF557C4-8AF2-423F-AC5B-09BF1EB21E89}"/>
                </a:ext>
              </a:extLst>
            </p:cNvPr>
            <p:cNvCxnSpPr/>
            <p:nvPr/>
          </p:nvCxnSpPr>
          <p:spPr bwMode="auto">
            <a:xfrm flipV="1">
              <a:off x="4114800" y="4419600"/>
              <a:ext cx="1981200" cy="1447800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476037941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DIVAS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1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81000" y="1219200"/>
                <a:ext cx="8534400" cy="5257800"/>
              </a:xfrm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Mathematical Set Up: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Blocks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𝑿</m:t>
                        </m:r>
                      </m:e>
                      <m:sub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𝑏</m:t>
                        </m:r>
                      </m:sub>
                    </m:sSub>
                    <m:r>
                      <a:rPr kumimoji="0" lang="en-US" alt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b>
                      <m:sSubPr>
                        <m:ctrlP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𝑨</m:t>
                        </m:r>
                      </m:e>
                      <m:sub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𝑏</m:t>
                        </m:r>
                      </m:sub>
                    </m:sSub>
                    <m:r>
                      <a:rPr kumimoji="0" lang="en-US" alt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b>
                      <m:sSubPr>
                        <m:ctrlPr>
                          <a:rPr kumimoji="0" lang="en-US" altLang="en-US" sz="3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𝑬</m:t>
                        </m:r>
                      </m:e>
                      <m:sub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𝑏</m:t>
                        </m:r>
                      </m:sub>
                    </m:sSub>
                    <m:r>
                      <a:rPr kumimoji="0" lang="en-US" alt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∈</m:t>
                    </m:r>
                    <m:sSup>
                      <m:sSupPr>
                        <m:ctrlP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ℝ</m:t>
                        </m:r>
                      </m:e>
                      <m:sup>
                        <m:sSub>
                          <m:sSubPr>
                            <m:ctrlPr>
                              <a:rPr kumimoji="0" lang="en-US" altLang="en-US" sz="32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altLang="en-US" sz="32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𝑑</m:t>
                            </m:r>
                          </m:e>
                          <m:sub>
                            <m:r>
                              <a:rPr kumimoji="0" lang="en-US" altLang="en-US" sz="32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𝑏</m:t>
                            </m:r>
                          </m:sub>
                        </m:sSub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×</m:t>
                        </m:r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𝑛</m:t>
                        </m:r>
                      </m:sup>
                    </m:sSup>
                  </m:oMath>
                </a14:m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,   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𝑏</m:t>
                    </m:r>
                    <m:r>
                      <a:rPr kumimoji="0" lang="en-US" alt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=1,⋯,</m:t>
                    </m:r>
                    <m:r>
                      <a:rPr kumimoji="0" lang="en-US" alt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</m:t>
                    </m:r>
                  </m:oMath>
                </a14:m>
                <a:endParaRPr kumimoji="0" lang="en-US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Where:</a:t>
                </a:r>
              </a:p>
              <a:p>
                <a:pPr marL="457200" marR="0" lvl="0" indent="-45720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anose="05000000000000000000" pitchFamily="2" charset="2"/>
                  <a:buChar char="q"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𝑨</m:t>
                        </m:r>
                      </m:e>
                      <m:sub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𝑏</m:t>
                        </m:r>
                      </m:sub>
                    </m:sSub>
                  </m:oMath>
                </a14:m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Is Low Rank</a:t>
                </a:r>
              </a:p>
              <a:p>
                <a:pPr marL="457200" marR="0" lvl="0" indent="-45720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anose="05000000000000000000" pitchFamily="2" charset="2"/>
                  <a:buChar char="q"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𝑬</m:t>
                        </m:r>
                      </m:e>
                      <m:sub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𝑏</m:t>
                        </m:r>
                      </m:sub>
                    </m:sSub>
                  </m:oMath>
                </a14:m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altLang="en-US" sz="3200" b="0" u="sng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Entries</a:t>
                </a: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:r>
                  <a:rPr kumimoji="0" lang="en-US" alt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i.i.d</a:t>
                </a: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. mean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0</m:t>
                    </m:r>
                  </m:oMath>
                </a14:m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, </a:t>
                </a:r>
                <a:r>
                  <a:rPr kumimoji="0" lang="en-US" alt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var</a:t>
                </a: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𝜎</m:t>
                        </m:r>
                      </m:e>
                      <m:sup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, 4</a:t>
                </a:r>
                <a:r>
                  <a:rPr kumimoji="0" lang="en-US" altLang="en-US" sz="3200" b="0" i="0" u="none" strike="noStrike" kern="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th</a:t>
                </a: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Mom.</a:t>
                </a:r>
              </a:p>
              <a:p>
                <a:pPr marL="457200" marR="0" lvl="0" indent="-45720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anose="05000000000000000000" pitchFamily="2" charset="2"/>
                  <a:buChar char="q"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en-US" sz="3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en-US" sz="3200" b="1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𝑨</m:t>
                        </m:r>
                      </m:e>
                      <m:sub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𝑏</m:t>
                        </m:r>
                      </m:sub>
                    </m:sSub>
                  </m:oMath>
                </a14:m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&amp;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en-US" sz="3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en-US" sz="3200" b="1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𝑬</m:t>
                        </m:r>
                      </m:e>
                      <m:sub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𝑏</m:t>
                        </m:r>
                      </m:sub>
                    </m:sSub>
                  </m:oMath>
                </a14:m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“relatively isotropous”</a:t>
                </a:r>
              </a:p>
              <a:p>
                <a:pPr marL="0" marR="0" lvl="0" indent="0" defTabSz="914400" rtl="0" eaLnBrk="1" fontAlgn="base" latinLnBrk="0" hangingPunct="1">
                  <a:lnSpc>
                    <a:spcPct val="2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endParaRPr lang="en-US" dirty="0"/>
              </a:p>
            </p:txBody>
          </p:sp>
        </mc:Choice>
        <mc:Fallback xmlns="">
          <p:sp>
            <p:nvSpPr>
              <p:cNvPr id="717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81000" y="1219200"/>
                <a:ext cx="8534400" cy="5257800"/>
              </a:xfrm>
              <a:blipFill>
                <a:blip r:embed="rId3"/>
                <a:stretch>
                  <a:fillRect l="-1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8BD49744-1C9B-49CB-9E38-101843ED229E}"/>
              </a:ext>
            </a:extLst>
          </p:cNvPr>
          <p:cNvSpPr txBox="1"/>
          <p:nvPr/>
        </p:nvSpPr>
        <p:spPr>
          <a:xfrm>
            <a:off x="5105400" y="6096000"/>
            <a:ext cx="3453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(Weaker than Gaussian)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4DCF909-435A-4808-844C-617271B3E8C3}"/>
              </a:ext>
            </a:extLst>
          </p:cNvPr>
          <p:cNvGrpSpPr/>
          <p:nvPr/>
        </p:nvGrpSpPr>
        <p:grpSpPr>
          <a:xfrm>
            <a:off x="5486400" y="3200400"/>
            <a:ext cx="1676400" cy="2438400"/>
            <a:chOff x="5486400" y="3200400"/>
            <a:chExt cx="1676400" cy="243840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5F8E350-2327-444D-ABBB-114B5A348567}"/>
                </a:ext>
              </a:extLst>
            </p:cNvPr>
            <p:cNvSpPr txBox="1"/>
            <p:nvPr/>
          </p:nvSpPr>
          <p:spPr>
            <a:xfrm>
              <a:off x="5554667" y="3200400"/>
              <a:ext cx="160813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Invariant with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Respect to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Direction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6F55E69C-D2F3-49BD-BD2B-1DEDEFA0431C}"/>
                </a:ext>
              </a:extLst>
            </p:cNvPr>
            <p:cNvCxnSpPr/>
            <p:nvPr/>
          </p:nvCxnSpPr>
          <p:spPr>
            <a:xfrm flipH="1">
              <a:off x="5486400" y="4114800"/>
              <a:ext cx="838200" cy="15240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33757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A700D5"/>
            </a:gs>
            <a:gs pos="50000">
              <a:schemeClr val="bg1"/>
            </a:gs>
            <a:gs pos="100000">
              <a:srgbClr val="A700D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14400"/>
          </a:xfrm>
        </p:spPr>
        <p:txBody>
          <a:bodyPr/>
          <a:lstStyle/>
          <a:p>
            <a:pPr eaLnBrk="1" hangingPunct="1"/>
            <a:r>
              <a:rPr lang="en-US" dirty="0"/>
              <a:t>Current Sections in Textbook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990600"/>
            <a:ext cx="8229600" cy="5638800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US" dirty="0"/>
              <a:t>Today: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en-US" dirty="0"/>
              <a:t>Section 17.2, 14.2  </a:t>
            </a:r>
          </a:p>
          <a:p>
            <a:pPr eaLnBrk="1" hangingPunct="1">
              <a:lnSpc>
                <a:spcPct val="150000"/>
              </a:lnSpc>
              <a:buFontTx/>
              <a:buNone/>
            </a:pPr>
            <a:endParaRPr lang="en-US" dirty="0"/>
          </a:p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US" dirty="0"/>
              <a:t>Next Class:</a:t>
            </a:r>
          </a:p>
          <a:p>
            <a:pPr algn="ctr" eaLnBrk="1" hangingPunct="1">
              <a:lnSpc>
                <a:spcPct val="150000"/>
              </a:lnSpc>
              <a:buFontTx/>
              <a:buNone/>
            </a:pPr>
            <a:r>
              <a:rPr lang="en-US" dirty="0"/>
              <a:t>Sections  14.2,  14.1</a:t>
            </a:r>
          </a:p>
        </p:txBody>
      </p:sp>
    </p:spTree>
    <p:extLst>
      <p:ext uri="{BB962C8B-B14F-4D97-AF65-F5344CB8AC3E}">
        <p14:creationId xmlns:p14="http://schemas.microsoft.com/office/powerpoint/2010/main" val="1834401303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DIVAS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Improved (over AJIVE) Initial Rank Choice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              </a:t>
            </a:r>
          </a:p>
          <a:p>
            <a:pPr marL="0" marR="0" lvl="0" indent="0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83EFC1-A1F5-405D-B736-1C835B99D1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57" t="31746" r="15737" b="9524"/>
          <a:stretch/>
        </p:blipFill>
        <p:spPr>
          <a:xfrm>
            <a:off x="2514599" y="2803656"/>
            <a:ext cx="6629401" cy="405434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788EA1C-2928-43A3-BC81-F32240CEE742}"/>
              </a:ext>
            </a:extLst>
          </p:cNvPr>
          <p:cNvGrpSpPr/>
          <p:nvPr/>
        </p:nvGrpSpPr>
        <p:grpSpPr>
          <a:xfrm>
            <a:off x="3962400" y="1981200"/>
            <a:ext cx="4800600" cy="2057400"/>
            <a:chOff x="3962400" y="1981200"/>
            <a:chExt cx="4800600" cy="205740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A93A208-60EA-40E2-A415-F9B44F414CDE}"/>
                </a:ext>
              </a:extLst>
            </p:cNvPr>
            <p:cNvSpPr txBox="1"/>
            <p:nvPr/>
          </p:nvSpPr>
          <p:spPr>
            <a:xfrm>
              <a:off x="5379958" y="1981200"/>
              <a:ext cx="338304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Conventional Scree Plot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(square root scale)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A75543EC-EA73-4071-B32E-007CD23E5210}"/>
                </a:ext>
              </a:extLst>
            </p:cNvPr>
            <p:cNvCxnSpPr>
              <a:stCxn id="9" idx="1"/>
            </p:cNvCxnSpPr>
            <p:nvPr/>
          </p:nvCxnSpPr>
          <p:spPr bwMode="auto">
            <a:xfrm flipH="1">
              <a:off x="3962400" y="2396699"/>
              <a:ext cx="1417558" cy="1641901"/>
            </a:xfrm>
            <a:prstGeom prst="straightConnector1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F645988-AED6-4E9C-B983-5BCFAA8AF75C}"/>
              </a:ext>
            </a:extLst>
          </p:cNvPr>
          <p:cNvGrpSpPr/>
          <p:nvPr/>
        </p:nvGrpSpPr>
        <p:grpSpPr>
          <a:xfrm>
            <a:off x="158792" y="3124200"/>
            <a:ext cx="3498808" cy="1200329"/>
            <a:chOff x="158792" y="3124200"/>
            <a:chExt cx="3498808" cy="12003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F162E355-81A9-4E14-99A9-46830F766B66}"/>
                    </a:ext>
                  </a:extLst>
                </p:cNvPr>
                <p:cNvSpPr txBox="1"/>
                <p:nvPr/>
              </p:nvSpPr>
              <p:spPr>
                <a:xfrm>
                  <a:off x="158792" y="3124200"/>
                  <a:ext cx="1659430" cy="12003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Underlying</a:t>
                  </a:r>
                </a:p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Low Rank</a:t>
                  </a:r>
                </a:p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Signal,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𝑨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𝑏</m:t>
                          </m:r>
                        </m:sub>
                      </m:sSub>
                    </m:oMath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F162E355-81A9-4E14-99A9-46830F766B6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8792" y="3124200"/>
                  <a:ext cx="1659430" cy="1200329"/>
                </a:xfrm>
                <a:prstGeom prst="rect">
                  <a:avLst/>
                </a:prstGeom>
                <a:blipFill>
                  <a:blip r:embed="rId4"/>
                  <a:stretch>
                    <a:fillRect l="-5515" t="-3571" r="-5882" b="-112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04109EA8-B7D2-4697-8C63-D9B7C0DBD7BF}"/>
                </a:ext>
              </a:extLst>
            </p:cNvPr>
            <p:cNvCxnSpPr>
              <a:stCxn id="2" idx="3"/>
            </p:cNvCxnSpPr>
            <p:nvPr/>
          </p:nvCxnSpPr>
          <p:spPr>
            <a:xfrm>
              <a:off x="1818222" y="3724365"/>
              <a:ext cx="1839378" cy="39043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E5DF613-7181-408E-9B73-9893F98402AD}"/>
              </a:ext>
            </a:extLst>
          </p:cNvPr>
          <p:cNvGrpSpPr/>
          <p:nvPr/>
        </p:nvGrpSpPr>
        <p:grpSpPr>
          <a:xfrm>
            <a:off x="269741" y="5429071"/>
            <a:ext cx="5292859" cy="830997"/>
            <a:chOff x="117341" y="3124200"/>
            <a:chExt cx="5292859" cy="83099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B711F5F-37D3-46C9-AFFD-1CFE156E7953}"/>
                </a:ext>
              </a:extLst>
            </p:cNvPr>
            <p:cNvSpPr txBox="1"/>
            <p:nvPr/>
          </p:nvSpPr>
          <p:spPr>
            <a:xfrm>
              <a:off x="117341" y="3124200"/>
              <a:ext cx="174233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Impossible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To Recover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EB0262B0-4F94-4974-8505-AE39847ACFCF}"/>
                </a:ext>
              </a:extLst>
            </p:cNvPr>
            <p:cNvCxnSpPr>
              <a:cxnSpLocks/>
              <a:stCxn id="16" idx="3"/>
            </p:cNvCxnSpPr>
            <p:nvPr/>
          </p:nvCxnSpPr>
          <p:spPr>
            <a:xfrm>
              <a:off x="1859677" y="3539699"/>
              <a:ext cx="3550523" cy="9903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1C9FE1B-9F91-42D7-95C3-451B0190C6BE}"/>
              </a:ext>
            </a:extLst>
          </p:cNvPr>
          <p:cNvGrpSpPr/>
          <p:nvPr/>
        </p:nvGrpSpPr>
        <p:grpSpPr>
          <a:xfrm>
            <a:off x="5105400" y="4038600"/>
            <a:ext cx="3599015" cy="1066800"/>
            <a:chOff x="4953000" y="1981200"/>
            <a:chExt cx="3599015" cy="10668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2A0BF1E2-D1E9-4369-AFA0-2A2F7747140B}"/>
                    </a:ext>
                  </a:extLst>
                </p:cNvPr>
                <p:cNvSpPr txBox="1"/>
                <p:nvPr/>
              </p:nvSpPr>
              <p:spPr>
                <a:xfrm>
                  <a:off x="5590948" y="1981200"/>
                  <a:ext cx="2961067" cy="830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+mn-cs"/>
                    </a:rPr>
                    <a:t>Signal plus Gaussian</a:t>
                  </a:r>
                </a:p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+mn-cs"/>
                    </a:rPr>
                    <a:t>Noise, </a:t>
                  </a:r>
                  <a14:m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=1000</m:t>
                      </m:r>
                    </m:oMath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2A0BF1E2-D1E9-4369-AFA0-2A2F774714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90948" y="1981200"/>
                  <a:ext cx="2961067" cy="830997"/>
                </a:xfrm>
                <a:prstGeom prst="rect">
                  <a:avLst/>
                </a:prstGeom>
                <a:blipFill>
                  <a:blip r:embed="rId5"/>
                  <a:stretch>
                    <a:fillRect l="-2469" t="-5882" r="-2469" b="-147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B0C25CF4-B800-4078-A24A-C1B47E48317F}"/>
                </a:ext>
              </a:extLst>
            </p:cNvPr>
            <p:cNvCxnSpPr>
              <a:stCxn id="20" idx="1"/>
            </p:cNvCxnSpPr>
            <p:nvPr/>
          </p:nvCxnSpPr>
          <p:spPr bwMode="auto">
            <a:xfrm flipH="1">
              <a:off x="4953000" y="2396699"/>
              <a:ext cx="637948" cy="651301"/>
            </a:xfrm>
            <a:prstGeom prst="straightConnector1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C90BDE0-B972-4EB3-8621-40ECB59C8B99}"/>
              </a:ext>
            </a:extLst>
          </p:cNvPr>
          <p:cNvGrpSpPr/>
          <p:nvPr/>
        </p:nvGrpSpPr>
        <p:grpSpPr>
          <a:xfrm>
            <a:off x="269741" y="4675233"/>
            <a:ext cx="3083059" cy="1066800"/>
            <a:chOff x="269741" y="4669623"/>
            <a:chExt cx="2930659" cy="84540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E11F05B9-34FB-413F-809A-E4E19330EFF3}"/>
                    </a:ext>
                  </a:extLst>
                </p:cNvPr>
                <p:cNvSpPr txBox="1"/>
                <p:nvPr/>
              </p:nvSpPr>
              <p:spPr>
                <a:xfrm>
                  <a:off x="269741" y="4669623"/>
                  <a:ext cx="1934023" cy="3658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FF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C8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𝑁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C8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C8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0,1</m:t>
                          </m:r>
                        </m:e>
                      </m:d>
                    </m:oMath>
                  </a14:m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C8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 Noise</a:t>
                  </a: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E11F05B9-34FB-413F-809A-E4E19330EF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9741" y="4669623"/>
                  <a:ext cx="1934023" cy="365854"/>
                </a:xfrm>
                <a:prstGeom prst="rect">
                  <a:avLst/>
                </a:prstGeom>
                <a:blipFill>
                  <a:blip r:embed="rId6"/>
                  <a:stretch>
                    <a:fillRect t="-9211" r="-4192" b="-30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439E04F1-A224-4851-96A9-A8E173FC1C30}"/>
                </a:ext>
              </a:extLst>
            </p:cNvPr>
            <p:cNvCxnSpPr>
              <a:stCxn id="22" idx="3"/>
            </p:cNvCxnSpPr>
            <p:nvPr/>
          </p:nvCxnSpPr>
          <p:spPr>
            <a:xfrm>
              <a:off x="2203764" y="4852550"/>
              <a:ext cx="996636" cy="662476"/>
            </a:xfrm>
            <a:prstGeom prst="straightConnector1">
              <a:avLst/>
            </a:prstGeom>
            <a:ln w="25400">
              <a:solidFill>
                <a:srgbClr val="00C8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505742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DIVAS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Improved (over AJIVE) Initial Rank Choice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                            </a:t>
            </a:r>
          </a:p>
          <a:p>
            <a:pPr marL="0" marR="0" lvl="0" indent="0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83EFC1-A1F5-405D-B736-1C835B99D1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57" t="31746" r="15737" b="9524"/>
          <a:stretch/>
        </p:blipFill>
        <p:spPr>
          <a:xfrm>
            <a:off x="2514599" y="2803656"/>
            <a:ext cx="6629401" cy="405434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9F38D65-8BA9-42E9-98F3-B51753C632AA}"/>
              </a:ext>
            </a:extLst>
          </p:cNvPr>
          <p:cNvGrpSpPr/>
          <p:nvPr/>
        </p:nvGrpSpPr>
        <p:grpSpPr>
          <a:xfrm>
            <a:off x="5105400" y="4038600"/>
            <a:ext cx="3599015" cy="1066800"/>
            <a:chOff x="4953000" y="1981200"/>
            <a:chExt cx="3599015" cy="10668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18AC8159-8904-4936-BE21-B35CB82E4106}"/>
                    </a:ext>
                  </a:extLst>
                </p:cNvPr>
                <p:cNvSpPr txBox="1"/>
                <p:nvPr/>
              </p:nvSpPr>
              <p:spPr>
                <a:xfrm>
                  <a:off x="5590948" y="1981200"/>
                  <a:ext cx="2961067" cy="830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+mn-cs"/>
                    </a:rPr>
                    <a:t>Signal plus Gaussian</a:t>
                  </a:r>
                </a:p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+mn-cs"/>
                    </a:rPr>
                    <a:t>Noise, </a:t>
                  </a:r>
                  <a14:m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𝑑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=1000</m:t>
                      </m:r>
                    </m:oMath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18AC8159-8904-4936-BE21-B35CB82E41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90948" y="1981200"/>
                  <a:ext cx="2961067" cy="830997"/>
                </a:xfrm>
                <a:prstGeom prst="rect">
                  <a:avLst/>
                </a:prstGeom>
                <a:blipFill>
                  <a:blip r:embed="rId4"/>
                  <a:stretch>
                    <a:fillRect l="-2469" t="-5882" r="-2469" b="-147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F32AE13D-FADA-42BA-B056-FFAFE9036FAA}"/>
                </a:ext>
              </a:extLst>
            </p:cNvPr>
            <p:cNvCxnSpPr>
              <a:stCxn id="7" idx="1"/>
            </p:cNvCxnSpPr>
            <p:nvPr/>
          </p:nvCxnSpPr>
          <p:spPr bwMode="auto">
            <a:xfrm flipH="1">
              <a:off x="4953000" y="2396699"/>
              <a:ext cx="637948" cy="651301"/>
            </a:xfrm>
            <a:prstGeom prst="straightConnector1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2CBAA54-7DD6-4742-88FA-32442BDA22CE}"/>
              </a:ext>
            </a:extLst>
          </p:cNvPr>
          <p:cNvGrpSpPr/>
          <p:nvPr/>
        </p:nvGrpSpPr>
        <p:grpSpPr>
          <a:xfrm>
            <a:off x="2918875" y="5410200"/>
            <a:ext cx="6148925" cy="1219200"/>
            <a:chOff x="2918875" y="5410200"/>
            <a:chExt cx="6148925" cy="1219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A8BDF8C4-5AA6-4DE9-9400-8AD74318345B}"/>
                    </a:ext>
                  </a:extLst>
                </p:cNvPr>
                <p:cNvSpPr txBox="1"/>
                <p:nvPr/>
              </p:nvSpPr>
              <p:spPr>
                <a:xfrm>
                  <a:off x="2918875" y="5867400"/>
                  <a:ext cx="5895653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+mn-cs"/>
                    </a:rPr>
                    <a:t>Bigger than </a:t>
                  </a:r>
                  <a14:m>
                    <m:oMath xmlns:m="http://schemas.openxmlformats.org/officeDocument/2006/math">
                      <m:r>
                        <a:rPr kumimoji="0" lang="en-US" alt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𝜎</m:t>
                      </m:r>
                      <m:r>
                        <a:rPr kumimoji="0" lang="en-US" alt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=1</m:t>
                      </m:r>
                    </m:oMath>
                  </a14:m>
                  <a:r>
                    <a:rPr kumimoji="0" lang="en-US" alt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+mn-cs"/>
                    </a:rPr>
                    <a:t>, Since First</a:t>
                  </a: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100</m:t>
                      </m:r>
                    </m:oMath>
                  </a14:m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+mn-cs"/>
                    </a:rPr>
                    <a:t> In Sort</a:t>
                  </a: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A8BDF8C4-5AA6-4DE9-9400-8AD7431834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18875" y="5867400"/>
                  <a:ext cx="5895653" cy="461665"/>
                </a:xfrm>
                <a:prstGeom prst="rect">
                  <a:avLst/>
                </a:prstGeom>
                <a:blipFill>
                  <a:blip r:embed="rId5"/>
                  <a:stretch>
                    <a:fillRect l="-620" t="-12000" r="-517" b="-2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891C80E7-D8F8-45D5-B819-3960B62A5C3D}"/>
                </a:ext>
              </a:extLst>
            </p:cNvPr>
            <p:cNvCxnSpPr>
              <a:stCxn id="9" idx="0"/>
            </p:cNvCxnSpPr>
            <p:nvPr/>
          </p:nvCxnSpPr>
          <p:spPr bwMode="auto">
            <a:xfrm flipV="1">
              <a:off x="5866702" y="5410200"/>
              <a:ext cx="534098" cy="457200"/>
            </a:xfrm>
            <a:prstGeom prst="straightConnector1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60F6DF5-3D24-4F17-95D8-ECD146CC5054}"/>
                </a:ext>
              </a:extLst>
            </p:cNvPr>
            <p:cNvSpPr/>
            <p:nvPr/>
          </p:nvSpPr>
          <p:spPr>
            <a:xfrm>
              <a:off x="8686800" y="6248400"/>
              <a:ext cx="381000" cy="381000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25AE8E7-59BC-4B1C-921B-0BFF7FF6EB25}"/>
              </a:ext>
            </a:extLst>
          </p:cNvPr>
          <p:cNvGrpSpPr/>
          <p:nvPr/>
        </p:nvGrpSpPr>
        <p:grpSpPr>
          <a:xfrm>
            <a:off x="475200" y="1981200"/>
            <a:ext cx="3534686" cy="1495425"/>
            <a:chOff x="475200" y="1981200"/>
            <a:chExt cx="3534686" cy="1495425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02AFDA6-BA82-4589-809B-72FB5BD9E901}"/>
                </a:ext>
              </a:extLst>
            </p:cNvPr>
            <p:cNvSpPr txBox="1"/>
            <p:nvPr/>
          </p:nvSpPr>
          <p:spPr>
            <a:xfrm>
              <a:off x="475200" y="1981200"/>
              <a:ext cx="353468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Does Not Look Additive,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Since on Singular Value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(Not Energy) Scale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3994955F-363D-484B-AF45-5202D91DFEC7}"/>
                </a:ext>
              </a:extLst>
            </p:cNvPr>
            <p:cNvCxnSpPr>
              <a:stCxn id="17" idx="2"/>
            </p:cNvCxnSpPr>
            <p:nvPr/>
          </p:nvCxnSpPr>
          <p:spPr bwMode="auto">
            <a:xfrm>
              <a:off x="2242543" y="3181529"/>
              <a:ext cx="824507" cy="295096"/>
            </a:xfrm>
            <a:prstGeom prst="straightConnector1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15AEEA5-3C86-4329-B89B-E2D66CF7CB3C}"/>
              </a:ext>
            </a:extLst>
          </p:cNvPr>
          <p:cNvGrpSpPr/>
          <p:nvPr/>
        </p:nvGrpSpPr>
        <p:grpSpPr>
          <a:xfrm>
            <a:off x="3962400" y="1981200"/>
            <a:ext cx="4800600" cy="2057400"/>
            <a:chOff x="3962400" y="1981200"/>
            <a:chExt cx="4800600" cy="205740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5364FD2-0BCD-4F51-B9BE-244FBE568D0C}"/>
                </a:ext>
              </a:extLst>
            </p:cNvPr>
            <p:cNvSpPr txBox="1"/>
            <p:nvPr/>
          </p:nvSpPr>
          <p:spPr>
            <a:xfrm>
              <a:off x="5379958" y="1981200"/>
              <a:ext cx="338304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Conventional Scree Plot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(square root scale)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3ADBD7DA-57CC-4385-844D-6252667B04FA}"/>
                </a:ext>
              </a:extLst>
            </p:cNvPr>
            <p:cNvCxnSpPr>
              <a:stCxn id="24" idx="1"/>
            </p:cNvCxnSpPr>
            <p:nvPr/>
          </p:nvCxnSpPr>
          <p:spPr bwMode="auto">
            <a:xfrm flipH="1">
              <a:off x="3962400" y="2396699"/>
              <a:ext cx="1417558" cy="1641901"/>
            </a:xfrm>
            <a:prstGeom prst="straightConnector1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655086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DIVAS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1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81000" y="1219200"/>
                <a:ext cx="8534400" cy="5257800"/>
              </a:xfrm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Improved (over AJIVE) Initial Rank Choice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r>
                  <a:rPr lang="en-US" altLang="en-US" noProof="0" dirty="0">
                    <a:solidFill>
                      <a:srgbClr val="C00000"/>
                    </a:solidFill>
                    <a:latin typeface="Tahoma"/>
                  </a:rPr>
                  <a:t>Estimate Singular Values of Signal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i="1" noProof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b="1" i="1" noProof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altLang="en-US" b="0" i="1" noProof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endParaRPr kumimoji="0" lang="en-US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                             </a:t>
                </a:r>
              </a:p>
              <a:p>
                <a:pPr marL="0" marR="0" lvl="0" indent="0" defTabSz="914400" rtl="0" eaLnBrk="1" fontAlgn="base" latinLnBrk="0" hangingPunct="1">
                  <a:lnSpc>
                    <a:spcPct val="2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endParaRPr lang="en-US" dirty="0"/>
              </a:p>
            </p:txBody>
          </p:sp>
        </mc:Choice>
        <mc:Fallback xmlns="">
          <p:sp>
            <p:nvSpPr>
              <p:cNvPr id="717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81000" y="1219200"/>
                <a:ext cx="8534400" cy="5257800"/>
              </a:xfrm>
              <a:blipFill>
                <a:blip r:embed="rId3"/>
                <a:stretch>
                  <a:fillRect l="-1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7283EFC1-A1F5-405D-B736-1C835B99D1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457" t="31746" r="15737" b="9524"/>
          <a:stretch/>
        </p:blipFill>
        <p:spPr>
          <a:xfrm>
            <a:off x="2514599" y="2803656"/>
            <a:ext cx="6629401" cy="4054344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612F424A-A0FC-42EC-9281-B0EABE0EC1C4}"/>
              </a:ext>
            </a:extLst>
          </p:cNvPr>
          <p:cNvGrpSpPr/>
          <p:nvPr/>
        </p:nvGrpSpPr>
        <p:grpSpPr>
          <a:xfrm>
            <a:off x="377018" y="3828871"/>
            <a:ext cx="3509182" cy="1200329"/>
            <a:chOff x="377018" y="3828871"/>
            <a:chExt cx="3509182" cy="1200329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624FE3E-EF67-4264-878C-5DACA8841667}"/>
                </a:ext>
              </a:extLst>
            </p:cNvPr>
            <p:cNvSpPr txBox="1"/>
            <p:nvPr/>
          </p:nvSpPr>
          <p:spPr>
            <a:xfrm>
              <a:off x="377018" y="3828871"/>
              <a:ext cx="196560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Shabalin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Nobel (2013)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Shrinkage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CE55106F-C032-4D55-85AA-D58DBE3D9FAF}"/>
                </a:ext>
              </a:extLst>
            </p:cNvPr>
            <p:cNvCxnSpPr>
              <a:stCxn id="29" idx="3"/>
            </p:cNvCxnSpPr>
            <p:nvPr/>
          </p:nvCxnSpPr>
          <p:spPr bwMode="auto">
            <a:xfrm flipV="1">
              <a:off x="2342621" y="4419600"/>
              <a:ext cx="1543579" cy="9436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8FDA054-2DBA-4A9A-8B8E-D34078746691}"/>
              </a:ext>
            </a:extLst>
          </p:cNvPr>
          <p:cNvGrpSpPr/>
          <p:nvPr/>
        </p:nvGrpSpPr>
        <p:grpSpPr>
          <a:xfrm>
            <a:off x="5562600" y="4960203"/>
            <a:ext cx="1888274" cy="1288197"/>
            <a:chOff x="5562600" y="4960203"/>
            <a:chExt cx="1888274" cy="1288197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994FBD3-947C-4E82-824B-458994B35271}"/>
                </a:ext>
              </a:extLst>
            </p:cNvPr>
            <p:cNvSpPr txBox="1"/>
            <p:nvPr/>
          </p:nvSpPr>
          <p:spPr>
            <a:xfrm>
              <a:off x="5562600" y="4960203"/>
              <a:ext cx="188827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Zeroes Out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Small Values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25996C73-64A6-4FB2-94B4-255AD1C9B3F9}"/>
                </a:ext>
              </a:extLst>
            </p:cNvPr>
            <p:cNvCxnSpPr>
              <a:stCxn id="31" idx="2"/>
            </p:cNvCxnSpPr>
            <p:nvPr/>
          </p:nvCxnSpPr>
          <p:spPr bwMode="auto">
            <a:xfrm flipH="1">
              <a:off x="5562600" y="5791200"/>
              <a:ext cx="944137" cy="457200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B9284B36-780A-4793-95E1-98299D4B8151}"/>
                </a:ext>
              </a:extLst>
            </p:cNvPr>
            <p:cNvCxnSpPr>
              <a:stCxn id="31" idx="2"/>
            </p:cNvCxnSpPr>
            <p:nvPr/>
          </p:nvCxnSpPr>
          <p:spPr bwMode="auto">
            <a:xfrm>
              <a:off x="6506737" y="5791200"/>
              <a:ext cx="732263" cy="457200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57C3881-DF89-43F9-AA49-3EFE0A7A2769}"/>
              </a:ext>
            </a:extLst>
          </p:cNvPr>
          <p:cNvGrpSpPr/>
          <p:nvPr/>
        </p:nvGrpSpPr>
        <p:grpSpPr>
          <a:xfrm>
            <a:off x="3657600" y="3200400"/>
            <a:ext cx="3048000" cy="830997"/>
            <a:chOff x="3657600" y="3200400"/>
            <a:chExt cx="3048000" cy="830997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A069C97-8BF2-4F80-A31E-713CFD31B2BE}"/>
                </a:ext>
              </a:extLst>
            </p:cNvPr>
            <p:cNvSpPr txBox="1"/>
            <p:nvPr/>
          </p:nvSpPr>
          <p:spPr>
            <a:xfrm>
              <a:off x="4228767" y="3200400"/>
              <a:ext cx="247683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Appropriately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Shrinks Big Ones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585F8B19-70ED-43ED-A378-F20CC7807410}"/>
                </a:ext>
              </a:extLst>
            </p:cNvPr>
            <p:cNvCxnSpPr>
              <a:stCxn id="32" idx="1"/>
            </p:cNvCxnSpPr>
            <p:nvPr/>
          </p:nvCxnSpPr>
          <p:spPr bwMode="auto">
            <a:xfrm flipH="1">
              <a:off x="3657600" y="3615899"/>
              <a:ext cx="571167" cy="415498"/>
            </a:xfrm>
            <a:prstGeom prst="straightConnector1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45F91537-14FE-4723-923E-501E0C072B18}"/>
                  </a:ext>
                </a:extLst>
              </p:cNvPr>
              <p:cNvSpPr txBox="1"/>
              <p:nvPr/>
            </p:nvSpPr>
            <p:spPr>
              <a:xfrm>
                <a:off x="27621" y="5341203"/>
                <a:ext cx="3034998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C8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C8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C8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𝜎</m:t>
                            </m:r>
                          </m:e>
                        </m:acc>
                      </m:e>
                      <m:sup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C8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p>
                    </m:sSup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C8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 Based on Median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C8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Of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C8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Marcenko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C8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-Pasteur</a:t>
                </a: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45F91537-14FE-4723-923E-501E0C072B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21" y="5341203"/>
                <a:ext cx="3034998" cy="830997"/>
              </a:xfrm>
              <a:prstGeom prst="rect">
                <a:avLst/>
              </a:prstGeom>
              <a:blipFill>
                <a:blip r:embed="rId5"/>
                <a:stretch>
                  <a:fillRect l="-3219" t="-6569" r="-1811" b="-15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D239825F-36CB-4BB8-AE57-C74B0CC283A2}"/>
              </a:ext>
            </a:extLst>
          </p:cNvPr>
          <p:cNvSpPr txBox="1"/>
          <p:nvPr/>
        </p:nvSpPr>
        <p:spPr>
          <a:xfrm>
            <a:off x="377018" y="6248400"/>
            <a:ext cx="23936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Will Cover Soon</a:t>
            </a:r>
          </a:p>
        </p:txBody>
      </p:sp>
    </p:spTree>
    <p:extLst>
      <p:ext uri="{BB962C8B-B14F-4D97-AF65-F5344CB8AC3E}">
        <p14:creationId xmlns:p14="http://schemas.microsoft.com/office/powerpoint/2010/main" val="11753300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3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DIVAS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Shabalin</a:t>
            </a: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Nobel Shrinkage (For Denoising)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Optimized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For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Marcenko</a:t>
            </a: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Pasteur</a:t>
            </a:r>
          </a:p>
          <a:p>
            <a:pPr marL="0" marR="0" lvl="0" indent="0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86D0F6-B566-4629-A05A-3A5F5D7B67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87" t="26044" r="19001" b="5870"/>
          <a:stretch/>
        </p:blipFill>
        <p:spPr>
          <a:xfrm>
            <a:off x="3635022" y="2209800"/>
            <a:ext cx="5508978" cy="46482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4341C34-8EF0-4036-A6D0-C3082B11FA22}"/>
              </a:ext>
            </a:extLst>
          </p:cNvPr>
          <p:cNvGrpSpPr/>
          <p:nvPr/>
        </p:nvGrpSpPr>
        <p:grpSpPr>
          <a:xfrm>
            <a:off x="2286000" y="2819400"/>
            <a:ext cx="3048001" cy="3244850"/>
            <a:chOff x="2286000" y="2819400"/>
            <a:chExt cx="3048001" cy="324485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0AA65BFF-16D5-4A74-A4C1-308C3A587D48}"/>
                    </a:ext>
                  </a:extLst>
                </p:cNvPr>
                <p:cNvSpPr txBox="1"/>
                <p:nvPr/>
              </p:nvSpPr>
              <p:spPr>
                <a:xfrm>
                  <a:off x="2286000" y="2819400"/>
                  <a:ext cx="1236236" cy="23525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+mn-cs"/>
                    </a:rPr>
                    <a:t>Optimal</a:t>
                  </a:r>
                </a:p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+mn-cs"/>
                    </a:rPr>
                    <a:t>Cutoff</a:t>
                  </a:r>
                </a:p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+mn-cs"/>
                    </a:rPr>
                    <a:t>Gives</a:t>
                  </a:r>
                </a:p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+mn-cs"/>
                    </a:rPr>
                    <a:t>Initial</a:t>
                  </a:r>
                </a:p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+mn-cs"/>
                    </a:rPr>
                    <a:t>Rank,</a:t>
                  </a:r>
                </a:p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+mn-cs"/>
                    </a:rPr>
                    <a:t> 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𝑏</m:t>
                          </m:r>
                        </m:sub>
                      </m:sSub>
                    </m:oMath>
                  </a14:m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+mn-cs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0AA65BFF-16D5-4A74-A4C1-308C3A587D4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86000" y="2819400"/>
                  <a:ext cx="1236236" cy="2352503"/>
                </a:xfrm>
                <a:prstGeom prst="rect">
                  <a:avLst/>
                </a:prstGeom>
                <a:blipFill>
                  <a:blip r:embed="rId4"/>
                  <a:stretch>
                    <a:fillRect l="-7389" t="-2078" r="-59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0AC2586F-96C9-4A92-B07B-C9326F6C0458}"/>
                </a:ext>
              </a:extLst>
            </p:cNvPr>
            <p:cNvCxnSpPr>
              <a:stCxn id="9" idx="3"/>
            </p:cNvCxnSpPr>
            <p:nvPr/>
          </p:nvCxnSpPr>
          <p:spPr bwMode="auto">
            <a:xfrm>
              <a:off x="3522236" y="3995652"/>
              <a:ext cx="1811765" cy="2068598"/>
            </a:xfrm>
            <a:prstGeom prst="straightConnector1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4363661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DIVAS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1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81000" y="914400"/>
                <a:ext cx="8534400" cy="5257800"/>
              </a:xfrm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Inference I:    </a:t>
                </a: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Random Direction Bound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For Random Direction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alt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𝒖</m:t>
                        </m:r>
                      </m:e>
                      <m:sup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∗</m:t>
                        </m:r>
                      </m:sup>
                    </m:sSup>
                    <m:r>
                      <a:rPr kumimoji="0" lang="en-US" alt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∈</m:t>
                    </m:r>
                    <m:sSup>
                      <m:sSupPr>
                        <m:ctrlP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ℝ</m:t>
                        </m:r>
                      </m:e>
                      <m:sup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𝑛</m:t>
                        </m:r>
                      </m:sup>
                    </m:sSup>
                  </m:oMath>
                </a14:m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,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kumimoji="0" lang="en-US" altLang="en-US" sz="32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altLang="en-US" sz="32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𝑟</m:t>
                            </m:r>
                          </m:e>
                        </m:acc>
                      </m:e>
                      <m:sub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𝑏</m:t>
                        </m:r>
                      </m:sub>
                    </m:sSub>
                  </m:oMath>
                </a14:m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-dim’al Random Subspace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𝑆</m:t>
                        </m:r>
                      </m:e>
                      <m:sup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∗</m:t>
                        </m:r>
                      </m:sup>
                    </m:sSup>
                    <m:r>
                      <a:rPr kumimoji="0" lang="en-US" alt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⊆</m:t>
                    </m:r>
                    <m:sSup>
                      <m:sSupPr>
                        <m:ctrlPr>
                          <a:rPr kumimoji="0" lang="en-US" altLang="en-US" sz="3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altLang="en-US" sz="3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ℝ</m:t>
                        </m:r>
                      </m:e>
                      <m:sup>
                        <m:r>
                          <a:rPr kumimoji="0" lang="en-US" altLang="en-US" sz="3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𝑛</m:t>
                        </m:r>
                      </m:sup>
                    </m:sSup>
                    <m:r>
                      <a:rPr kumimoji="0" lang="en-US" altLang="en-US" sz="32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.</m:t>
                    </m:r>
                  </m:oMath>
                </a14:m>
                <a:endParaRPr kumimoji="0" lang="en-US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5</a:t>
                </a:r>
                <a:r>
                  <a:rPr kumimoji="0" lang="en-US" altLang="en-US" sz="3200" b="0" i="0" u="none" strike="noStrike" kern="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th</a:t>
                </a: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%-tile of </a:t>
                </a:r>
                <a:r>
                  <a:rPr kumimoji="0" lang="en-US" alt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dist’n</a:t>
                </a: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of: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en-US" sz="3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𝐴𝑛𝑔𝑙𝑒</m:t>
                      </m:r>
                      <m:d>
                        <m:dPr>
                          <m:ctrlPr>
                            <a:rPr kumimoji="0" lang="en-US" altLang="en-US" sz="3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altLang="en-US" sz="3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altLang="en-US" sz="3200" b="1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𝒖</m:t>
                              </m:r>
                            </m:e>
                            <m:sup>
                              <m:r>
                                <a:rPr kumimoji="0" lang="en-US" altLang="en-US" sz="3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∗</m:t>
                              </m:r>
                            </m:sup>
                          </m:sSup>
                          <m:r>
                            <a:rPr kumimoji="0" lang="en-US" altLang="en-US" sz="3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sSup>
                            <m:sSupPr>
                              <m:ctrlPr>
                                <a:rPr kumimoji="0" lang="en-US" altLang="en-US" sz="3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altLang="en-US" sz="3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𝑆</m:t>
                              </m:r>
                            </m:e>
                            <m:sup>
                              <m:r>
                                <a:rPr kumimoji="0" lang="en-US" altLang="en-US" sz="3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∗</m:t>
                              </m:r>
                            </m:sup>
                          </m:sSup>
                        </m:e>
                      </m:d>
                      <m:r>
                        <a:rPr kumimoji="0" lang="en-US" altLang="en-US" sz="3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en-US" altLang="en-US" sz="3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altLang="en-US" sz="3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𝑚𝑖𝑛</m:t>
                          </m:r>
                        </m:e>
                        <m:sub>
                          <m:r>
                            <a:rPr kumimoji="0" lang="en-US" altLang="en-US" sz="3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𝑣</m:t>
                          </m:r>
                          <m:r>
                            <a:rPr kumimoji="0" lang="en-US" altLang="en-US" sz="3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∈</m:t>
                          </m:r>
                          <m:sSup>
                            <m:sSupPr>
                              <m:ctrlPr>
                                <a:rPr kumimoji="0" lang="en-US" altLang="en-US" sz="3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altLang="en-US" sz="3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𝑆</m:t>
                              </m:r>
                            </m:e>
                            <m:sup>
                              <m:r>
                                <a:rPr kumimoji="0" lang="en-US" altLang="en-US" sz="3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∗</m:t>
                              </m:r>
                            </m:sup>
                          </m:sSup>
                        </m:sub>
                      </m:sSub>
                      <m:r>
                        <a:rPr kumimoji="0" lang="en-US" altLang="en-US" sz="3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𝐴𝑛𝑔𝑙𝑒</m:t>
                      </m:r>
                      <m:d>
                        <m:dPr>
                          <m:ctrlPr>
                            <a:rPr kumimoji="0" lang="en-US" altLang="en-US" sz="3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kumimoji="0" lang="en-US" altLang="en-US" sz="3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altLang="en-US" sz="3200" b="1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𝒖</m:t>
                              </m:r>
                            </m:e>
                            <m:sup>
                              <m:r>
                                <a:rPr kumimoji="0" lang="en-US" altLang="en-US" sz="3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∗</m:t>
                              </m:r>
                            </m:sup>
                          </m:sSup>
                          <m:r>
                            <a:rPr kumimoji="0" lang="en-US" altLang="en-US" sz="3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r>
                            <a:rPr kumimoji="0" lang="en-US" altLang="en-US" sz="3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𝑣</m:t>
                          </m:r>
                        </m:e>
                      </m:d>
                    </m:oMath>
                  </m:oMathPara>
                </a14:m>
                <a:endParaRPr kumimoji="0" lang="en-US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Idea:   Smaller Angles “Have Signal”,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         Larger Angles Could Be “Pure Noise”</a:t>
                </a:r>
              </a:p>
              <a:p>
                <a:pPr marL="0" marR="0" lvl="0" indent="0" defTabSz="914400" rtl="0" eaLnBrk="1" fontAlgn="base" latinLnBrk="0" hangingPunct="1">
                  <a:lnSpc>
                    <a:spcPct val="2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endParaRPr lang="en-US" dirty="0"/>
              </a:p>
            </p:txBody>
          </p:sp>
        </mc:Choice>
        <mc:Fallback xmlns="">
          <p:sp>
            <p:nvSpPr>
              <p:cNvPr id="717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81000" y="914400"/>
                <a:ext cx="8534400" cy="5257800"/>
              </a:xfrm>
              <a:blipFill>
                <a:blip r:embed="rId3"/>
                <a:stretch>
                  <a:fillRect l="-1857" b="-103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090316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DIVAS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1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81000" y="914400"/>
                <a:ext cx="8534400" cy="5257800"/>
              </a:xfrm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Inference II:    Bootstrap Principal Angles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Goal:  Relationship Between </a:t>
                </a:r>
                <a:r>
                  <a:rPr kumimoji="0" lang="en-US" altLang="en-US" sz="3200" b="0" i="0" u="sng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Subspaces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Signal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𝑟𝑜𝑤</m:t>
                    </m:r>
                    <m:d>
                      <m:dPr>
                        <m:ctrlP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altLang="en-US" sz="32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altLang="en-US" sz="32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𝑨</m:t>
                            </m:r>
                          </m:e>
                          <m:sub>
                            <m:r>
                              <a:rPr kumimoji="0" lang="en-US" altLang="en-US" sz="32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𝑏</m:t>
                            </m:r>
                          </m:sub>
                        </m:sSub>
                      </m:e>
                    </m:d>
                  </m:oMath>
                </a14:m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 &amp;  Estimated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𝑟𝑜𝑤</m:t>
                    </m:r>
                    <m:d>
                      <m:dPr>
                        <m:ctrlPr>
                          <a:rPr kumimoji="0" lang="en-US" altLang="en-US" sz="3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altLang="en-US" sz="32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kumimoji="0" lang="en-US" altLang="en-US" sz="32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accPr>
                              <m:e>
                                <m:r>
                                  <a:rPr kumimoji="0" lang="en-US" altLang="en-US" sz="3200" b="1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𝑨</m:t>
                                </m:r>
                              </m:e>
                            </m:acc>
                          </m:e>
                          <m:sub>
                            <m:r>
                              <a:rPr kumimoji="0" lang="en-US" altLang="en-US" sz="32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𝑏</m:t>
                            </m:r>
                          </m:sub>
                        </m:sSub>
                      </m:e>
                    </m:d>
                  </m:oMath>
                </a14:m>
                <a:endParaRPr kumimoji="0" lang="en-US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endParaRPr kumimoji="0" lang="en-US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Useful Summary: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24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Principal Angle Analysis</a:t>
                </a:r>
              </a:p>
              <a:p>
                <a:pPr marL="0" marR="0" lvl="0" indent="0" defTabSz="914400" rtl="0" eaLnBrk="1" fontAlgn="base" latinLnBrk="0" hangingPunct="1">
                  <a:lnSpc>
                    <a:spcPct val="2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endParaRPr lang="en-US" dirty="0"/>
              </a:p>
            </p:txBody>
          </p:sp>
        </mc:Choice>
        <mc:Fallback xmlns="">
          <p:sp>
            <p:nvSpPr>
              <p:cNvPr id="717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81000" y="914400"/>
                <a:ext cx="8534400" cy="5257800"/>
              </a:xfrm>
              <a:blipFill>
                <a:blip r:embed="rId3"/>
                <a:stretch>
                  <a:fillRect l="-1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5B8A8CCA-2E72-4CB9-AE4D-7788FC05DA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402" t="51186" r="19655" b="19162"/>
          <a:stretch/>
        </p:blipFill>
        <p:spPr>
          <a:xfrm>
            <a:off x="4419600" y="3733800"/>
            <a:ext cx="4748784" cy="31242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57E7874-32B0-4C58-8BF5-79C01FA4166E}"/>
              </a:ext>
            </a:extLst>
          </p:cNvPr>
          <p:cNvGrpSpPr/>
          <p:nvPr/>
        </p:nvGrpSpPr>
        <p:grpSpPr>
          <a:xfrm>
            <a:off x="1143000" y="4724400"/>
            <a:ext cx="7239000" cy="1909465"/>
            <a:chOff x="1143000" y="4724400"/>
            <a:chExt cx="7239000" cy="190946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2899279D-1BEB-43F5-B993-485A689C0CF0}"/>
                    </a:ext>
                  </a:extLst>
                </p:cNvPr>
                <p:cNvSpPr txBox="1"/>
                <p:nvPr/>
              </p:nvSpPr>
              <p:spPr>
                <a:xfrm>
                  <a:off x="1143000" y="6172200"/>
                  <a:ext cx="329083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+mn-cs"/>
                    </a:rPr>
                    <a:t>Bootstrap Unknown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𝑨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</m:t>
                          </m:r>
                        </m:sub>
                      </m:sSub>
                    </m:oMath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5249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2899279D-1BEB-43F5-B993-485A689C0CF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3000" y="6172200"/>
                  <a:ext cx="3290837" cy="461665"/>
                </a:xfrm>
                <a:prstGeom prst="rect">
                  <a:avLst/>
                </a:prstGeom>
                <a:blipFill>
                  <a:blip r:embed="rId5"/>
                  <a:stretch>
                    <a:fillRect l="-2968" t="-12000" b="-2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FC49322-817B-4553-A8A5-84954230AB57}"/>
                </a:ext>
              </a:extLst>
            </p:cNvPr>
            <p:cNvCxnSpPr>
              <a:stCxn id="9" idx="3"/>
            </p:cNvCxnSpPr>
            <p:nvPr/>
          </p:nvCxnSpPr>
          <p:spPr bwMode="auto">
            <a:xfrm flipV="1">
              <a:off x="4433837" y="4724400"/>
              <a:ext cx="3948163" cy="1678633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40382077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DIVAS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1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81000" y="914400"/>
                <a:ext cx="8534400" cy="5257800"/>
              </a:xfrm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Inference II:    Bootstrap Principal Angles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Based on rank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en-US" sz="3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kumimoji="0" lang="en-US" altLang="en-US" sz="32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altLang="en-US" sz="32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𝑟</m:t>
                            </m:r>
                          </m:e>
                        </m:acc>
                      </m:e>
                      <m:sub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𝑏</m:t>
                        </m:r>
                      </m:sub>
                    </m:sSub>
                  </m:oMath>
                </a14:m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SVD: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𝑿</m:t>
                        </m:r>
                      </m:e>
                      <m:sub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𝑏</m:t>
                        </m:r>
                      </m:sub>
                    </m:sSub>
                    <m:r>
                      <a:rPr kumimoji="0" lang="en-US" alt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altLang="en-US" sz="32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𝑼𝑫</m:t>
                    </m:r>
                    <m:sSup>
                      <m:sSupPr>
                        <m:ctrlP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alt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𝑽</m:t>
                        </m:r>
                      </m:e>
                      <m:sup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sup>
                    </m:sSup>
                  </m:oMath>
                </a14:m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And </a:t>
                </a:r>
                <a:r>
                  <a:rPr kumimoji="0" lang="en-US" alt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Shabalin</a:t>
                </a: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-Nobel Shrunken </a:t>
                </a:r>
                <a:r>
                  <a:rPr kumimoji="0" lang="en-US" alt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s.v.s</a:t>
                </a: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𝑫</m:t>
                        </m:r>
                      </m:e>
                      <m:sub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</m:sub>
                    </m:sSub>
                  </m:oMath>
                </a14:m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Estimate </a:t>
                </a:r>
                <a:r>
                  <a:rPr kumimoji="0" lang="en-US" altLang="en-US" sz="32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Residual Matrix</a:t>
                </a: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,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kumimoji="0" lang="en-US" altLang="en-US" sz="32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altLang="en-US" sz="32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𝑬</m:t>
                            </m:r>
                          </m:e>
                        </m:acc>
                      </m:e>
                      <m:sub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𝑏</m:t>
                        </m:r>
                      </m:sub>
                    </m:sSub>
                    <m:r>
                      <a:rPr kumimoji="0" lang="en-US" alt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b>
                      <m:sSubPr>
                        <m:ctrlP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𝑿</m:t>
                        </m:r>
                      </m:e>
                      <m:sub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𝑏</m:t>
                        </m:r>
                      </m:sub>
                    </m:sSub>
                    <m:r>
                      <a:rPr kumimoji="0" lang="en-US" alt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kumimoji="0" lang="en-US" altLang="en-US" sz="32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𝑼</m:t>
                    </m:r>
                    <m:sSub>
                      <m:sSubPr>
                        <m:ctrlP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𝑫</m:t>
                        </m:r>
                      </m:e>
                      <m:sub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</m:sub>
                    </m:sSub>
                    <m:sSup>
                      <m:sSupPr>
                        <m:ctrlP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alt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𝑽</m:t>
                        </m:r>
                      </m:e>
                      <m:sup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sup>
                    </m:sSup>
                  </m:oMath>
                </a14:m>
                <a:endParaRPr kumimoji="0" lang="en-US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Simulate </a:t>
                </a:r>
                <a:r>
                  <a:rPr kumimoji="0" lang="en-US" altLang="en-US" sz="32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Bootstrap Signal</a:t>
                </a: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: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alt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𝑨</m:t>
                        </m:r>
                      </m:e>
                      <m:sub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𝑏</m:t>
                        </m:r>
                      </m:sub>
                      <m:sup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∗</m:t>
                        </m:r>
                      </m:sup>
                    </m:sSubSup>
                    <m:r>
                      <a:rPr kumimoji="0" lang="en-US" alt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alt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𝑼</m:t>
                        </m:r>
                      </m:e>
                      <m:sup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∗</m:t>
                        </m:r>
                      </m:sup>
                    </m:sSup>
                    <m:sSub>
                      <m:sSubPr>
                        <m:ctrlP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𝑫</m:t>
                        </m:r>
                      </m:e>
                      <m:sub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𝑠</m:t>
                        </m:r>
                      </m:sub>
                    </m:sSub>
                    <m:sSup>
                      <m:sSupPr>
                        <m:ctrlP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alt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𝑽</m:t>
                        </m:r>
                      </m:e>
                      <m:sup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∗</m:t>
                        </m:r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sup>
                    </m:sSup>
                  </m:oMath>
                </a14:m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Where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alt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𝑼</m:t>
                        </m:r>
                      </m:e>
                      <m:sup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∗</m:t>
                        </m:r>
                      </m:sup>
                    </m:sSup>
                  </m:oMath>
                </a14:m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alt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𝑽</m:t>
                        </m:r>
                      </m:e>
                      <m:sup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∗</m:t>
                        </m:r>
                      </m:sup>
                    </m:sSup>
                  </m:oMath>
                </a14:m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are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en-US" sz="3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kumimoji="0" lang="en-US" altLang="en-US" sz="32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altLang="en-US" sz="32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𝑟</m:t>
                            </m:r>
                          </m:e>
                        </m:acc>
                      </m:e>
                      <m:sub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𝑏</m:t>
                        </m:r>
                      </m:sub>
                    </m:sSub>
                  </m:oMath>
                </a14:m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bases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en-US" sz="3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altLang="en-US" sz="3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ℝ</m:t>
                        </m:r>
                      </m:e>
                      <m:sup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𝑑</m:t>
                        </m:r>
                      </m:sup>
                    </m:sSup>
                  </m:oMath>
                </a14:m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en-US" sz="3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altLang="en-US" sz="3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ℝ</m:t>
                        </m:r>
                      </m:e>
                      <m:sup>
                        <m:r>
                          <a:rPr kumimoji="0" lang="en-US" altLang="en-US" sz="3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𝑛</m:t>
                        </m:r>
                      </m:sup>
                    </m:sSup>
                  </m:oMath>
                </a14:m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(resp.)</a:t>
                </a:r>
                <a:endParaRPr lang="en-US" dirty="0"/>
              </a:p>
            </p:txBody>
          </p:sp>
        </mc:Choice>
        <mc:Fallback xmlns="">
          <p:sp>
            <p:nvSpPr>
              <p:cNvPr id="717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81000" y="914400"/>
                <a:ext cx="8534400" cy="5257800"/>
              </a:xfrm>
              <a:blipFill>
                <a:blip r:embed="rId3"/>
                <a:stretch>
                  <a:fillRect l="-1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6C1265D0-4F78-41DF-87EC-A8ABCEC7979E}"/>
              </a:ext>
            </a:extLst>
          </p:cNvPr>
          <p:cNvGrpSpPr/>
          <p:nvPr/>
        </p:nvGrpSpPr>
        <p:grpSpPr>
          <a:xfrm>
            <a:off x="532768" y="5791200"/>
            <a:ext cx="3505832" cy="717550"/>
            <a:chOff x="608968" y="6064250"/>
            <a:chExt cx="3505832" cy="71755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D62C19B-2595-4A27-A0F0-21D0AFA01C33}"/>
                </a:ext>
              </a:extLst>
            </p:cNvPr>
            <p:cNvSpPr txBox="1"/>
            <p:nvPr/>
          </p:nvSpPr>
          <p:spPr>
            <a:xfrm>
              <a:off x="608968" y="6320135"/>
              <a:ext cx="35058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Think Random Rotations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4686626B-3C7F-4688-8B36-815F9F826B49}"/>
                </a:ext>
              </a:extLst>
            </p:cNvPr>
            <p:cNvCxnSpPr>
              <a:stCxn id="5" idx="0"/>
            </p:cNvCxnSpPr>
            <p:nvPr/>
          </p:nvCxnSpPr>
          <p:spPr bwMode="auto">
            <a:xfrm flipH="1" flipV="1">
              <a:off x="2133600" y="6064250"/>
              <a:ext cx="228284" cy="255885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690AA861-B6F6-4B72-8207-D0F3B3C8D4A3}"/>
                </a:ext>
              </a:extLst>
            </p:cNvPr>
            <p:cNvCxnSpPr/>
            <p:nvPr/>
          </p:nvCxnSpPr>
          <p:spPr bwMode="auto">
            <a:xfrm flipV="1">
              <a:off x="2361884" y="6068714"/>
              <a:ext cx="228916" cy="255886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40021025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DIVAS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1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81000" y="914400"/>
                <a:ext cx="8534400" cy="5257800"/>
              </a:xfrm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Inference II:    Bootstrap Principal Angles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PAA measures of Subspace Approximations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endParaRPr kumimoji="0" lang="en-US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Real World:     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𝑟𝑜𝑤</m:t>
                    </m:r>
                    <m:d>
                      <m:dPr>
                        <m:ctrlP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altLang="en-US" sz="32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altLang="en-US" sz="32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𝑨</m:t>
                            </m:r>
                          </m:e>
                          <m:sub>
                            <m:r>
                              <a:rPr kumimoji="0" lang="en-US" altLang="en-US" sz="32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𝑏</m:t>
                            </m:r>
                          </m:sub>
                        </m:sSub>
                      </m:e>
                    </m:d>
                  </m:oMath>
                </a14:m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 </a:t>
                </a:r>
                <a:r>
                  <a:rPr kumimoji="0" lang="en-US" alt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Est’d</a:t>
                </a: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by 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𝑟𝑜𝑤</m:t>
                    </m:r>
                    <m:d>
                      <m:dPr>
                        <m:ctrlPr>
                          <a:rPr kumimoji="0" lang="en-US" altLang="en-US" sz="3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en-US" altLang="en-US" sz="32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kumimoji="0" lang="en-US" altLang="en-US" sz="32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accPr>
                              <m:e>
                                <m:r>
                                  <a:rPr kumimoji="0" lang="en-US" altLang="en-US" sz="3200" b="1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𝑨</m:t>
                                </m:r>
                              </m:e>
                            </m:acc>
                          </m:e>
                          <m:sub>
                            <m:r>
                              <a:rPr kumimoji="0" lang="en-US" altLang="en-US" sz="32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𝑏</m:t>
                            </m:r>
                          </m:sub>
                        </m:sSub>
                      </m:e>
                    </m:d>
                  </m:oMath>
                </a14:m>
                <a:endParaRPr kumimoji="0" lang="en-US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endParaRPr kumimoji="0" lang="en-US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Bootstrap World: 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𝑟𝑜𝑤</m:t>
                    </m:r>
                    <m:d>
                      <m:dPr>
                        <m:ctrlPr>
                          <a:rPr kumimoji="0" lang="en-US" altLang="en-US" sz="3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kumimoji="0" lang="en-US" altLang="en-US" sz="32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SupPr>
                          <m:e>
                            <m:r>
                              <a:rPr kumimoji="0" lang="en-US" altLang="en-US" sz="32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𝑨</m:t>
                            </m:r>
                          </m:e>
                          <m:sub>
                            <m:r>
                              <a:rPr kumimoji="0" lang="en-US" altLang="en-US" sz="32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𝑏</m:t>
                            </m:r>
                          </m:sub>
                          <m:sup>
                            <m:r>
                              <a:rPr kumimoji="0" lang="en-US" altLang="en-US" sz="32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∗</m:t>
                            </m:r>
                          </m:sup>
                        </m:sSubSup>
                      </m:e>
                    </m:d>
                  </m:oMath>
                </a14:m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Est’d by</a:t>
                </a:r>
                <a14:m>
                  <m:oMath xmlns:m="http://schemas.openxmlformats.org/officeDocument/2006/math">
                    <m:r>
                      <a:rPr kumimoji="0" lang="en-US" altLang="en-US" sz="32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altLang="en-US" sz="32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𝑟𝑜𝑤</m:t>
                    </m:r>
                    <m:d>
                      <m:dPr>
                        <m:ctrlPr>
                          <a:rPr kumimoji="0" lang="en-US" altLang="en-US" sz="3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kumimoji="0" lang="en-US" altLang="en-US" sz="32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SupPr>
                          <m:e>
                            <m:acc>
                              <m:accPr>
                                <m:chr m:val="̃"/>
                                <m:ctrlPr>
                                  <a:rPr kumimoji="0" lang="en-US" altLang="en-US" sz="3200" b="0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accPr>
                              <m:e>
                                <m:r>
                                  <a:rPr kumimoji="0" lang="en-US" altLang="en-US" sz="3200" b="1" i="1" u="none" strike="noStrike" kern="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00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𝑨</m:t>
                                </m:r>
                              </m:e>
                            </m:acc>
                          </m:e>
                          <m:sub>
                            <m:r>
                              <a:rPr kumimoji="0" lang="en-US" altLang="en-US" sz="32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𝑏</m:t>
                            </m:r>
                          </m:sub>
                          <m:sup>
                            <m:r>
                              <a:rPr kumimoji="0" lang="en-US" altLang="en-US" sz="32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∗</m:t>
                            </m:r>
                          </m:sup>
                        </m:sSubSup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17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81000" y="914400"/>
                <a:ext cx="8534400" cy="5257800"/>
              </a:xfrm>
              <a:blipFill>
                <a:blip r:embed="rId3"/>
                <a:stretch>
                  <a:fillRect l="-1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2BB00ACC-E801-45C6-837D-B00AF3D693F9}"/>
              </a:ext>
            </a:extLst>
          </p:cNvPr>
          <p:cNvSpPr txBox="1"/>
          <p:nvPr/>
        </p:nvSpPr>
        <p:spPr>
          <a:xfrm rot="5400000">
            <a:off x="5974149" y="4069149"/>
            <a:ext cx="631904" cy="830997"/>
          </a:xfrm>
          <a:prstGeom prst="rect">
            <a:avLst/>
          </a:prstGeom>
          <a:noFill/>
          <a:ln w="25400"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≈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EC1EC04-3467-488B-BA4B-A0F4F80EDCD4}"/>
              </a:ext>
            </a:extLst>
          </p:cNvPr>
          <p:cNvGrpSpPr/>
          <p:nvPr/>
        </p:nvGrpSpPr>
        <p:grpSpPr>
          <a:xfrm>
            <a:off x="228600" y="4191000"/>
            <a:ext cx="5715000" cy="461665"/>
            <a:chOff x="304800" y="4495800"/>
            <a:chExt cx="5715000" cy="46166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D71CE5E-7185-48E7-AEFC-8B799A3CB523}"/>
                </a:ext>
              </a:extLst>
            </p:cNvPr>
            <p:cNvSpPr txBox="1"/>
            <p:nvPr/>
          </p:nvSpPr>
          <p:spPr>
            <a:xfrm>
              <a:off x="304800" y="4495800"/>
              <a:ext cx="51075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“Relative Isotropy” Makes This Work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EAFB68E-E48D-4842-A1CB-9B161C2FDFAA}"/>
                </a:ext>
              </a:extLst>
            </p:cNvPr>
            <p:cNvCxnSpPr>
              <a:stCxn id="12" idx="3"/>
            </p:cNvCxnSpPr>
            <p:nvPr/>
          </p:nvCxnSpPr>
          <p:spPr bwMode="auto">
            <a:xfrm flipV="1">
              <a:off x="5412352" y="4724400"/>
              <a:ext cx="607448" cy="2233"/>
            </a:xfrm>
            <a:prstGeom prst="straightConnector1">
              <a:avLst/>
            </a:prstGeom>
            <a:noFill/>
            <a:ln w="25400" cap="flat" cmpd="sng" algn="ctr">
              <a:solidFill>
                <a:srgbClr val="5B5249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1873774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DIVAS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1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81000" y="914400"/>
                <a:ext cx="8534400" cy="5257800"/>
              </a:xfrm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Inference II:    Bootstrap Principal Angles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Generate Bootstrap Data: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alt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𝑿</m:t>
                        </m:r>
                      </m:e>
                      <m:sub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𝑏</m:t>
                        </m:r>
                      </m:sub>
                      <m:sup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∗</m:t>
                        </m:r>
                      </m:sup>
                    </m:sSubSup>
                    <m:r>
                      <a:rPr kumimoji="0" lang="en-US" alt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bSup>
                      <m:sSubSupPr>
                        <m:ctrlP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alt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𝑨</m:t>
                        </m:r>
                      </m:e>
                      <m:sub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𝑏</m:t>
                        </m:r>
                      </m:sub>
                      <m:sup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∗</m:t>
                        </m:r>
                      </m:sup>
                    </m:sSubSup>
                    <m:r>
                      <a:rPr kumimoji="0" lang="en-US" alt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sSub>
                      <m:sSubPr>
                        <m:ctrlPr>
                          <a:rPr kumimoji="0" lang="en-US" altLang="en-US" sz="3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kumimoji="0" lang="en-US" altLang="en-US" sz="32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altLang="en-US" sz="3200" b="1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𝑬</m:t>
                            </m:r>
                          </m:e>
                        </m:acc>
                      </m:e>
                      <m:sub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𝑏</m:t>
                        </m:r>
                      </m:sub>
                    </m:sSub>
                  </m:oMath>
                </a14:m>
                <a:endParaRPr kumimoji="0" lang="en-US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Get Bootstrap Estimates: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acc>
                          <m:accPr>
                            <m:chr m:val="̃"/>
                            <m:ctrlPr>
                              <a:rPr kumimoji="0" lang="en-US" altLang="en-US" sz="32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altLang="en-US" sz="32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𝑽</m:t>
                            </m:r>
                          </m:e>
                        </m:acc>
                      </m:e>
                      <m:sub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𝑏</m:t>
                        </m:r>
                      </m:sub>
                      <m:sup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∗</m:t>
                        </m:r>
                      </m:sup>
                    </m:sSubSup>
                  </m:oMath>
                </a14:m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For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𝑙</m:t>
                    </m:r>
                    <m:r>
                      <a:rPr kumimoji="0" lang="en-US" altLang="en-US" sz="32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=1,⋯,</m:t>
                    </m:r>
                    <m:sSub>
                      <m:sSubPr>
                        <m:ctrlPr>
                          <a:rPr kumimoji="0" lang="en-US" altLang="en-US" sz="3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kumimoji="0" lang="en-US" altLang="en-US" sz="32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altLang="en-US" sz="3200" b="0" i="1" u="none" strike="noStrike" kern="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𝑟</m:t>
                            </m:r>
                          </m:e>
                        </m:acc>
                      </m:e>
                      <m:sub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𝑏</m:t>
                        </m:r>
                      </m:sub>
                    </m:sSub>
                  </m:oMath>
                </a14:m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,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Study </a:t>
                </a:r>
                <a:r>
                  <a:rPr kumimoji="0" lang="en-US" altLang="en-US" sz="32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Largest Principal Angles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Between 1</a:t>
                </a:r>
                <a:r>
                  <a:rPr kumimoji="0" lang="en-US" altLang="en-US" sz="3200" b="0" i="0" u="none" strike="noStrike" kern="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st</a:t>
                </a: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𝑙</m:t>
                    </m:r>
                  </m:oMath>
                </a14:m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Cols of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altLang="en-US" sz="3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altLang="en-US" sz="3200" b="1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𝑽</m:t>
                        </m:r>
                      </m:e>
                      <m:sub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𝑏</m:t>
                        </m:r>
                      </m:sub>
                      <m:sup>
                        <m:r>
                          <a:rPr kumimoji="0" lang="en-US" altLang="en-US" sz="3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∗</m:t>
                        </m:r>
                      </m:sup>
                    </m:sSubSup>
                  </m:oMath>
                </a14:m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 and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0" lang="en-US" altLang="en-US" sz="3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SupPr>
                      <m:e>
                        <m:acc>
                          <m:accPr>
                            <m:chr m:val="̃"/>
                            <m:ctrlPr>
                              <a:rPr kumimoji="0" lang="en-US" altLang="en-US" sz="32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accPr>
                          <m:e>
                            <m:r>
                              <a:rPr kumimoji="0" lang="en-US" altLang="en-US" sz="32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𝑽</m:t>
                            </m:r>
                          </m:e>
                        </m:acc>
                      </m:e>
                      <m:sub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𝑏</m:t>
                        </m:r>
                      </m:sub>
                      <m:sup>
                        <m:r>
                          <a:rPr kumimoji="0" lang="en-US" altLang="en-US" sz="3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∗</m:t>
                        </m:r>
                      </m:sup>
                    </m:sSubSup>
                  </m:oMath>
                </a14:m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  </a:t>
                </a:r>
              </a:p>
              <a:p>
                <a:pPr marL="0" marR="0" lvl="0" indent="0" defTabSz="914400" rtl="0" eaLnBrk="1" fontAlgn="base" latinLnBrk="0" hangingPunct="1">
                  <a:lnSpc>
                    <a:spcPct val="2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endParaRPr lang="en-US" dirty="0"/>
              </a:p>
            </p:txBody>
          </p:sp>
        </mc:Choice>
        <mc:Fallback xmlns="">
          <p:sp>
            <p:nvSpPr>
              <p:cNvPr id="717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81000" y="914400"/>
                <a:ext cx="8534400" cy="5257800"/>
              </a:xfrm>
              <a:blipFill>
                <a:blip r:embed="rId3"/>
                <a:stretch>
                  <a:fillRect l="-1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7593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DIVAS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Initial Rank Selection (Bootstrap Inference):</a:t>
            </a:r>
          </a:p>
          <a:p>
            <a:pPr marL="0" marR="0" lvl="0" indent="0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F8F0BD4C-4637-4A9D-AE6A-20B0995EC6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9159" y="2506662"/>
            <a:ext cx="7614841" cy="4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844D961-0B48-4E22-87DB-B702F942AC70}"/>
              </a:ext>
            </a:extLst>
          </p:cNvPr>
          <p:cNvGrpSpPr/>
          <p:nvPr/>
        </p:nvGrpSpPr>
        <p:grpSpPr>
          <a:xfrm>
            <a:off x="152400" y="3576935"/>
            <a:ext cx="4648200" cy="766465"/>
            <a:chOff x="152400" y="3576935"/>
            <a:chExt cx="4648200" cy="766465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37EEE6D-AB72-4C5C-95BE-0CDA9755DA59}"/>
                </a:ext>
              </a:extLst>
            </p:cNvPr>
            <p:cNvSpPr txBox="1"/>
            <p:nvPr/>
          </p:nvSpPr>
          <p:spPr>
            <a:xfrm>
              <a:off x="152400" y="3576935"/>
              <a:ext cx="35595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Random Direction Bound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48AE2FB0-69E1-4F88-88C2-1B09ADB4DAD3}"/>
                </a:ext>
              </a:extLst>
            </p:cNvPr>
            <p:cNvCxnSpPr>
              <a:stCxn id="19" idx="3"/>
            </p:cNvCxnSpPr>
            <p:nvPr/>
          </p:nvCxnSpPr>
          <p:spPr bwMode="auto">
            <a:xfrm>
              <a:off x="3711901" y="3807768"/>
              <a:ext cx="1088699" cy="535632"/>
            </a:xfrm>
            <a:prstGeom prst="straightConnector1">
              <a:avLst/>
            </a:prstGeom>
            <a:noFill/>
            <a:ln w="254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8E86D0-AD71-4CD6-BBFA-3C5923DA6AE0}"/>
              </a:ext>
            </a:extLst>
          </p:cNvPr>
          <p:cNvGrpSpPr/>
          <p:nvPr/>
        </p:nvGrpSpPr>
        <p:grpSpPr>
          <a:xfrm>
            <a:off x="152400" y="4567535"/>
            <a:ext cx="3429000" cy="768697"/>
            <a:chOff x="152400" y="4567535"/>
            <a:chExt cx="3429000" cy="76869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49E08C07-11AE-473F-997C-67C7993CC450}"/>
                    </a:ext>
                  </a:extLst>
                </p:cNvPr>
                <p:cNvSpPr txBox="1"/>
                <p:nvPr/>
              </p:nvSpPr>
              <p:spPr>
                <a:xfrm>
                  <a:off x="152400" y="4567535"/>
                  <a:ext cx="2285306" cy="49763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7030A0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+mn-cs"/>
                    </a:rPr>
                    <a:t>Scaled by </a:t>
                  </a:r>
                  <a14:m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𝛽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box>
                        <m:box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1</m:t>
                              </m:r>
                            </m:num>
                            <m:den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7030A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den>
                          </m:f>
                        </m:e>
                      </m:box>
                    </m:oMath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400" y="4567535"/>
                  <a:ext cx="2285306" cy="497637"/>
                </a:xfrm>
                <a:prstGeom prst="rect">
                  <a:avLst/>
                </a:prstGeom>
                <a:blipFill>
                  <a:blip r:embed="rId4"/>
                  <a:stretch>
                    <a:fillRect l="-4000" t="-12195" b="-1707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356E5707-C7C3-43D7-9942-778C72719148}"/>
                </a:ext>
              </a:extLst>
            </p:cNvPr>
            <p:cNvCxnSpPr/>
            <p:nvPr/>
          </p:nvCxnSpPr>
          <p:spPr bwMode="auto">
            <a:xfrm>
              <a:off x="2492701" y="4800600"/>
              <a:ext cx="1088699" cy="535632"/>
            </a:xfrm>
            <a:prstGeom prst="straightConnector1">
              <a:avLst/>
            </a:prstGeom>
            <a:noFill/>
            <a:ln w="25400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75DB055-8417-4A7C-8805-4C8994D318C8}"/>
                  </a:ext>
                </a:extLst>
              </p:cNvPr>
              <p:cNvSpPr txBox="1"/>
              <p:nvPr/>
            </p:nvSpPr>
            <p:spPr>
              <a:xfrm>
                <a:off x="304800" y="5410200"/>
                <a:ext cx="3174587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𝛽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 gives comparable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control for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𝑏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=1,⋯,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</m:t>
                    </m:r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5B5249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75DB055-8417-4A7C-8805-4C8994D318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5410200"/>
                <a:ext cx="3174587" cy="830997"/>
              </a:xfrm>
              <a:prstGeom prst="rect">
                <a:avLst/>
              </a:prstGeom>
              <a:blipFill>
                <a:blip r:embed="rId5"/>
                <a:stretch>
                  <a:fillRect l="-2879" t="-6618" b="-1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04598FF7-8019-4A75-B41A-F0C59E7B42A7}"/>
              </a:ext>
            </a:extLst>
          </p:cNvPr>
          <p:cNvGrpSpPr/>
          <p:nvPr/>
        </p:nvGrpSpPr>
        <p:grpSpPr>
          <a:xfrm>
            <a:off x="6324600" y="5336232"/>
            <a:ext cx="2667000" cy="1064568"/>
            <a:chOff x="6324600" y="5336232"/>
            <a:chExt cx="2667000" cy="1064568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FC030E2-0F0A-489D-9CEF-A76464E35F5F}"/>
                </a:ext>
              </a:extLst>
            </p:cNvPr>
            <p:cNvCxnSpPr/>
            <p:nvPr/>
          </p:nvCxnSpPr>
          <p:spPr bwMode="auto">
            <a:xfrm>
              <a:off x="6324600" y="5336232"/>
              <a:ext cx="0" cy="1064568"/>
            </a:xfrm>
            <a:prstGeom prst="line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8088AF8E-750B-4C7B-A036-3BE73052886D}"/>
                    </a:ext>
                  </a:extLst>
                </p:cNvPr>
                <p:cNvSpPr txBox="1"/>
                <p:nvPr/>
              </p:nvSpPr>
              <p:spPr>
                <a:xfrm>
                  <a:off x="6477000" y="5410200"/>
                  <a:ext cx="251460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+mn-cs"/>
                    </a:rPr>
                    <a:t>Determines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𝑏</m:t>
                          </m:r>
                        </m:sub>
                      </m:sSub>
                    </m:oMath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8088AF8E-750B-4C7B-A036-3BE7305288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77000" y="5410200"/>
                  <a:ext cx="2514600" cy="461665"/>
                </a:xfrm>
                <a:prstGeom prst="rect">
                  <a:avLst/>
                </a:prstGeom>
                <a:blipFill>
                  <a:blip r:embed="rId6"/>
                  <a:stretch>
                    <a:fillRect l="-3883" t="-12000" b="-2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A01AD30-BAB9-4EAA-8151-438475F21D75}"/>
                  </a:ext>
                </a:extLst>
              </p:cNvPr>
              <p:cNvSpPr txBox="1"/>
              <p:nvPr/>
            </p:nvSpPr>
            <p:spPr>
              <a:xfrm>
                <a:off x="4871704" y="5862935"/>
                <a:ext cx="416517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Gene Exp. Block,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=16,615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A01AD30-BAB9-4EAA-8151-438475F21D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1704" y="5862935"/>
                <a:ext cx="4165179" cy="461665"/>
              </a:xfrm>
              <a:prstGeom prst="rect">
                <a:avLst/>
              </a:prstGeom>
              <a:blipFill>
                <a:blip r:embed="rId7"/>
                <a:stretch>
                  <a:fillRect l="-2196" t="-11842" b="-27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11974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Last Class: AJIVE Algorithm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Overview</a:t>
            </a:r>
          </a:p>
          <a:p>
            <a:pPr eaLnBrk="1" hangingPunct="1">
              <a:buFontTx/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7B856A-B266-4AAB-9BA1-0261521ABC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85" t="29721" r="9240" b="2786"/>
          <a:stretch/>
        </p:blipFill>
        <p:spPr>
          <a:xfrm>
            <a:off x="3048000" y="914400"/>
            <a:ext cx="6096000" cy="593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684300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DIVAS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Initial Rank Selection (Bootstrap Inference):</a:t>
            </a:r>
          </a:p>
          <a:p>
            <a:pPr marL="0" marR="0" lvl="0" indent="0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FB983B5E-75FD-41CB-942F-C0C48A4ABE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9159" y="2506662"/>
            <a:ext cx="7614841" cy="4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AAFD96D-47C6-4488-BD8D-A698935A2B77}"/>
                  </a:ext>
                </a:extLst>
              </p:cNvPr>
              <p:cNvSpPr txBox="1"/>
              <p:nvPr/>
            </p:nvSpPr>
            <p:spPr>
              <a:xfrm>
                <a:off x="4871704" y="5862935"/>
                <a:ext cx="428110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Copy Num. Block,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=24,174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AAFD96D-47C6-4488-BD8D-A698935A2B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1704" y="5862935"/>
                <a:ext cx="4281108" cy="461665"/>
              </a:xfrm>
              <a:prstGeom prst="rect">
                <a:avLst/>
              </a:prstGeom>
              <a:blipFill>
                <a:blip r:embed="rId4"/>
                <a:stretch>
                  <a:fillRect l="-2137" t="-11842" b="-27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910C8C1-AE35-4C99-A3B7-C38A1C1952E1}"/>
              </a:ext>
            </a:extLst>
          </p:cNvPr>
          <p:cNvCxnSpPr/>
          <p:nvPr/>
        </p:nvCxnSpPr>
        <p:spPr bwMode="auto">
          <a:xfrm>
            <a:off x="7239000" y="5486400"/>
            <a:ext cx="0" cy="914400"/>
          </a:xfrm>
          <a:prstGeom prst="line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354298026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DIVAS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Initial Rank Selection (Bootstrap Inference):</a:t>
            </a:r>
          </a:p>
          <a:p>
            <a:pPr marL="0" marR="0" lvl="0" indent="0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B2653C2C-83CE-4B94-9A7E-C442D0C7B3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9159" y="2506662"/>
            <a:ext cx="7614841" cy="4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4E4107B-A89F-4CAC-8873-BFC3CDEB674F}"/>
                  </a:ext>
                </a:extLst>
              </p:cNvPr>
              <p:cNvSpPr txBox="1"/>
              <p:nvPr/>
            </p:nvSpPr>
            <p:spPr>
              <a:xfrm>
                <a:off x="4871704" y="5862935"/>
                <a:ext cx="347069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Proteins Block,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=187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4E4107B-A89F-4CAC-8873-BFC3CDEB67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1704" y="5862935"/>
                <a:ext cx="3470694" cy="461665"/>
              </a:xfrm>
              <a:prstGeom prst="rect">
                <a:avLst/>
              </a:prstGeom>
              <a:blipFill>
                <a:blip r:embed="rId4"/>
                <a:stretch>
                  <a:fillRect l="-2632" t="-11842" b="-27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1C161E4-5827-4690-85B1-7FC363262237}"/>
              </a:ext>
            </a:extLst>
          </p:cNvPr>
          <p:cNvCxnSpPr/>
          <p:nvPr/>
        </p:nvCxnSpPr>
        <p:spPr bwMode="auto">
          <a:xfrm>
            <a:off x="7010400" y="5029200"/>
            <a:ext cx="0" cy="1371600"/>
          </a:xfrm>
          <a:prstGeom prst="line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560556810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DIVAS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Initial Rank Selection (Bootstrap Inference):</a:t>
            </a:r>
          </a:p>
          <a:p>
            <a:pPr marL="0" marR="0" lvl="0" indent="0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EFB6B4BE-B6F7-4366-822D-499FF03D8B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9159" y="2506662"/>
            <a:ext cx="7614841" cy="4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133D100-AB93-418F-A08E-CCAAEB1128E5}"/>
                  </a:ext>
                </a:extLst>
              </p:cNvPr>
              <p:cNvSpPr txBox="1"/>
              <p:nvPr/>
            </p:nvSpPr>
            <p:spPr>
              <a:xfrm>
                <a:off x="4871704" y="5862935"/>
                <a:ext cx="396749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Mutation Block,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=18,256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133D100-AB93-418F-A08E-CCAAEB1128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1704" y="5862935"/>
                <a:ext cx="3967496" cy="461665"/>
              </a:xfrm>
              <a:prstGeom prst="rect">
                <a:avLst/>
              </a:prstGeom>
              <a:blipFill>
                <a:blip r:embed="rId4"/>
                <a:stretch>
                  <a:fillRect l="-2304" t="-11842" b="-27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E4E9F3C-9BFA-4C73-A240-9D070CD3413B}"/>
              </a:ext>
            </a:extLst>
          </p:cNvPr>
          <p:cNvCxnSpPr/>
          <p:nvPr/>
        </p:nvCxnSpPr>
        <p:spPr bwMode="auto">
          <a:xfrm>
            <a:off x="6172200" y="5336232"/>
            <a:ext cx="0" cy="1064568"/>
          </a:xfrm>
          <a:prstGeom prst="line">
            <a:avLst/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039071986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DIVAS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1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81000" y="914400"/>
                <a:ext cx="8534400" cy="5257800"/>
              </a:xfrm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Iteratively Find </a:t>
                </a:r>
                <a:r>
                  <a:rPr kumimoji="0" lang="en-US" altLang="en-US" sz="3200" b="0" i="0" u="sng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Orthogonal</a:t>
                </a: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Directions </a:t>
                </a:r>
                <a14:m>
                  <m:oMath xmlns:m="http://schemas.openxmlformats.org/officeDocument/2006/math">
                    <m:r>
                      <a:rPr kumimoji="0" lang="en-US" altLang="en-US" sz="3200" b="1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𝒗</m:t>
                    </m:r>
                    <m:r>
                      <a:rPr kumimoji="0" lang="en-US" alt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∈</m:t>
                    </m:r>
                    <m:sSup>
                      <m:sSupPr>
                        <m:ctrlPr>
                          <a:rPr kumimoji="0" lang="en-US" altLang="en-US" sz="3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altLang="en-US" sz="3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ℝ</m:t>
                        </m:r>
                      </m:e>
                      <m:sup>
                        <m:r>
                          <a:rPr kumimoji="0" lang="en-US" altLang="en-US" sz="32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</m:sup>
                    </m:sSup>
                  </m:oMath>
                </a14:m>
                <a:endParaRPr kumimoji="0" lang="en-US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To Minimize Angles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𝑽</m:t>
                        </m:r>
                      </m:e>
                      <m:sub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𝑏</m:t>
                        </m:r>
                      </m:sub>
                    </m:sSub>
                  </m:oMath>
                </a14:m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, 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𝑏</m:t>
                    </m:r>
                    <m:r>
                      <a:rPr kumimoji="0" lang="en-US" alt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=1,⋯.</m:t>
                    </m:r>
                    <m:r>
                      <a:rPr kumimoji="0" lang="en-US" alt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Until One &gt; Random Direction Bound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Then Work With Subsets of Blocks,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     Indexed by 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𝐼</m:t>
                    </m:r>
                    <m:r>
                      <a:rPr kumimoji="0" lang="en-US" altLang="en-US" sz="3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⊆</m:t>
                    </m:r>
                    <m:sSup>
                      <m:sSupPr>
                        <m:ctrlP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</m:e>
                      <m:sup>
                        <m:r>
                          <a:rPr kumimoji="0" lang="en-US" altLang="en-US" sz="32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𝐵</m:t>
                        </m:r>
                      </m:sup>
                    </m:sSup>
                  </m:oMath>
                </a14:m>
                <a:endParaRPr kumimoji="0" lang="en-US" alt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5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Finally Remainders are </a:t>
                </a:r>
                <a:r>
                  <a:rPr kumimoji="0" lang="en-US" altLang="en-US" sz="32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Individual</a:t>
                </a: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 Directions</a:t>
                </a:r>
              </a:p>
              <a:p>
                <a:pPr marL="0" marR="0" lvl="0" indent="0" defTabSz="914400" rtl="0" eaLnBrk="1" fontAlgn="base" latinLnBrk="0" hangingPunct="1">
                  <a:lnSpc>
                    <a:spcPct val="2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endParaRPr lang="en-US" dirty="0"/>
              </a:p>
            </p:txBody>
          </p:sp>
        </mc:Choice>
        <mc:Fallback xmlns="">
          <p:sp>
            <p:nvSpPr>
              <p:cNvPr id="717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81000" y="914400"/>
                <a:ext cx="8534400" cy="5257800"/>
              </a:xfrm>
              <a:blipFill>
                <a:blip r:embed="rId3"/>
                <a:stretch>
                  <a:fillRect l="-1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8643174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bg1"/>
            </a:gs>
            <a:gs pos="100000">
              <a:srgbClr val="00FF00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DIVAS – 3 Block Toy Example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3E9127-BCB2-4589-8848-870B253282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853" y="1606167"/>
            <a:ext cx="1400947" cy="7990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B924A7-96C8-460F-AB39-D3677F0468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853" y="2346931"/>
            <a:ext cx="1400947" cy="16007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C8495F-5BFA-48CC-B8A8-0B04379EDC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852" y="3860866"/>
            <a:ext cx="1400948" cy="280189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AEDFAD2-7103-46A5-96D9-FBE3683372B1}"/>
              </a:ext>
            </a:extLst>
          </p:cNvPr>
          <p:cNvGrpSpPr/>
          <p:nvPr/>
        </p:nvGrpSpPr>
        <p:grpSpPr>
          <a:xfrm>
            <a:off x="2209800" y="1877291"/>
            <a:ext cx="6028528" cy="4223174"/>
            <a:chOff x="2209800" y="1877291"/>
            <a:chExt cx="6028528" cy="422317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5450B81-2C80-411C-9C53-B71DB4F615FC}"/>
                </a:ext>
              </a:extLst>
            </p:cNvPr>
            <p:cNvSpPr txBox="1"/>
            <p:nvPr/>
          </p:nvSpPr>
          <p:spPr>
            <a:xfrm>
              <a:off x="3810000" y="5638800"/>
              <a:ext cx="44283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1-2-3 Joint Component, Rank 1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2FD39503-EE6D-41CE-8722-EF944443B3B5}"/>
                </a:ext>
              </a:extLst>
            </p:cNvPr>
            <p:cNvCxnSpPr/>
            <p:nvPr/>
          </p:nvCxnSpPr>
          <p:spPr bwMode="auto">
            <a:xfrm flipH="1" flipV="1">
              <a:off x="2209800" y="5562600"/>
              <a:ext cx="1600200" cy="76200"/>
            </a:xfrm>
            <a:prstGeom prst="straightConnector1">
              <a:avLst/>
            </a:prstGeom>
            <a:noFill/>
            <a:ln w="25400" cap="flat" cmpd="sng" algn="ctr">
              <a:solidFill>
                <a:srgbClr val="5B5249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15CD0646-8C93-4655-8DDF-287A060CDD98}"/>
                </a:ext>
              </a:extLst>
            </p:cNvPr>
            <p:cNvCxnSpPr/>
            <p:nvPr/>
          </p:nvCxnSpPr>
          <p:spPr bwMode="auto">
            <a:xfrm flipH="1" flipV="1">
              <a:off x="2209800" y="3048000"/>
              <a:ext cx="1600200" cy="259080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698ACE7D-886D-4C2F-912C-450B6B54B1FD}"/>
                </a:ext>
              </a:extLst>
            </p:cNvPr>
            <p:cNvCxnSpPr/>
            <p:nvPr/>
          </p:nvCxnSpPr>
          <p:spPr bwMode="auto">
            <a:xfrm flipH="1" flipV="1">
              <a:off x="2272145" y="1877291"/>
              <a:ext cx="1524000" cy="3733800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CEF6A01-C23F-47F3-9CF5-9EDDDCBB5FC1}"/>
              </a:ext>
            </a:extLst>
          </p:cNvPr>
          <p:cNvGrpSpPr/>
          <p:nvPr/>
        </p:nvGrpSpPr>
        <p:grpSpPr>
          <a:xfrm>
            <a:off x="3048000" y="1601911"/>
            <a:ext cx="1400947" cy="2345737"/>
            <a:chOff x="3048000" y="1601911"/>
            <a:chExt cx="1400947" cy="2345737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087D3E2-EF7E-4922-B0FD-537C049AB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1601911"/>
              <a:ext cx="1400947" cy="79907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004AA83-BF1E-4085-8378-6549E4DAD8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2346931"/>
              <a:ext cx="1400947" cy="1600717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70BFFD0-1B88-4388-A780-E8BF708E3488}"/>
              </a:ext>
            </a:extLst>
          </p:cNvPr>
          <p:cNvGrpSpPr/>
          <p:nvPr/>
        </p:nvGrpSpPr>
        <p:grpSpPr>
          <a:xfrm>
            <a:off x="3977074" y="1752600"/>
            <a:ext cx="4572154" cy="883419"/>
            <a:chOff x="3977074" y="1752600"/>
            <a:chExt cx="4572154" cy="883419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1F02AC1-267D-49D2-B203-85588DEB4314}"/>
                </a:ext>
              </a:extLst>
            </p:cNvPr>
            <p:cNvSpPr txBox="1"/>
            <p:nvPr/>
          </p:nvSpPr>
          <p:spPr>
            <a:xfrm>
              <a:off x="5105400" y="1752600"/>
              <a:ext cx="34438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1-2 Joint Comp, Rank 1</a:t>
              </a: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34DA1051-99FE-4CA7-BB71-CE4FEE571384}"/>
                </a:ext>
              </a:extLst>
            </p:cNvPr>
            <p:cNvCxnSpPr>
              <a:stCxn id="28" idx="1"/>
            </p:cNvCxnSpPr>
            <p:nvPr/>
          </p:nvCxnSpPr>
          <p:spPr bwMode="auto">
            <a:xfrm flipH="1" flipV="1">
              <a:off x="3977074" y="1838075"/>
              <a:ext cx="1128326" cy="145358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4F520F04-71CF-4CC4-88C0-86C73B94C9DF}"/>
                </a:ext>
              </a:extLst>
            </p:cNvPr>
            <p:cNvCxnSpPr/>
            <p:nvPr/>
          </p:nvCxnSpPr>
          <p:spPr bwMode="auto">
            <a:xfrm flipH="1">
              <a:off x="3991748" y="1974158"/>
              <a:ext cx="1113652" cy="661861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A04E990-6C7F-4036-9459-3D5AF063530C}"/>
              </a:ext>
            </a:extLst>
          </p:cNvPr>
          <p:cNvGrpSpPr/>
          <p:nvPr/>
        </p:nvGrpSpPr>
        <p:grpSpPr>
          <a:xfrm>
            <a:off x="2639015" y="2760107"/>
            <a:ext cx="5057185" cy="2417028"/>
            <a:chOff x="2639015" y="2760107"/>
            <a:chExt cx="5057185" cy="2417028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19D7E88-6A2C-4665-9C13-C9EFF10E2AF0}"/>
                </a:ext>
              </a:extLst>
            </p:cNvPr>
            <p:cNvSpPr txBox="1"/>
            <p:nvPr/>
          </p:nvSpPr>
          <p:spPr>
            <a:xfrm>
              <a:off x="5636021" y="2914471"/>
              <a:ext cx="206017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1-2 Scores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Orthogonal to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1-2-3 Scores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D16B4C7C-C214-4E06-AE86-532AAAC48F83}"/>
                </a:ext>
              </a:extLst>
            </p:cNvPr>
            <p:cNvCxnSpPr>
              <a:stCxn id="36" idx="1"/>
            </p:cNvCxnSpPr>
            <p:nvPr/>
          </p:nvCxnSpPr>
          <p:spPr bwMode="auto">
            <a:xfrm flipH="1" flipV="1">
              <a:off x="3748473" y="2760107"/>
              <a:ext cx="1887548" cy="754529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094554A1-D002-4BB7-A3EB-CEF010D1AB7D}"/>
                </a:ext>
              </a:extLst>
            </p:cNvPr>
            <p:cNvCxnSpPr/>
            <p:nvPr/>
          </p:nvCxnSpPr>
          <p:spPr bwMode="auto">
            <a:xfrm flipH="1">
              <a:off x="2639015" y="3497730"/>
              <a:ext cx="2999785" cy="1679405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7E36F6D-242F-BB6A-45FA-8CF5AC948DC8}"/>
              </a:ext>
            </a:extLst>
          </p:cNvPr>
          <p:cNvGrpSpPr/>
          <p:nvPr/>
        </p:nvGrpSpPr>
        <p:grpSpPr>
          <a:xfrm>
            <a:off x="76200" y="2133600"/>
            <a:ext cx="1600200" cy="3886200"/>
            <a:chOff x="76200" y="2133600"/>
            <a:chExt cx="1600200" cy="3886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B983D126-8FB3-6B91-3187-3EC24EC23B76}"/>
                    </a:ext>
                  </a:extLst>
                </p:cNvPr>
                <p:cNvSpPr txBox="1"/>
                <p:nvPr/>
              </p:nvSpPr>
              <p:spPr>
                <a:xfrm>
                  <a:off x="76200" y="3219271"/>
                  <a:ext cx="1052531" cy="12003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/>
                    <a:t>Blocks</a:t>
                  </a:r>
                </a:p>
                <a:p>
                  <a:pPr algn="ctr"/>
                  <a:r>
                    <a:rPr lang="en-US" dirty="0"/>
                    <a:t>With</a:t>
                  </a:r>
                </a:p>
                <a:p>
                  <a:pPr algn="ctr"/>
                  <a:r>
                    <a:rPr lang="en-US" dirty="0"/>
                    <a:t>Different</a:t>
                  </a:r>
                </a:p>
                <a:p>
                  <a:pPr algn="ctr"/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a14:m>
                  <a:r>
                    <a:rPr lang="en-US" dirty="0"/>
                    <a:t>s</a:t>
                  </a:r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B983D126-8FB3-6B91-3187-3EC24EC23B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200" y="3219271"/>
                  <a:ext cx="1052531" cy="1200329"/>
                </a:xfrm>
                <a:prstGeom prst="rect">
                  <a:avLst/>
                </a:prstGeom>
                <a:blipFill>
                  <a:blip r:embed="rId8"/>
                  <a:stretch>
                    <a:fillRect l="-5233" t="-2538" r="-4651" b="-71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1D038DCB-0EBE-4F84-C637-F5045A5F00B4}"/>
                </a:ext>
              </a:extLst>
            </p:cNvPr>
            <p:cNvCxnSpPr>
              <a:stCxn id="2" idx="3"/>
            </p:cNvCxnSpPr>
            <p:nvPr/>
          </p:nvCxnSpPr>
          <p:spPr bwMode="auto">
            <a:xfrm flipV="1">
              <a:off x="1128731" y="2133600"/>
              <a:ext cx="547669" cy="1685836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C319D1C0-6638-DD89-3184-1DC815318BB7}"/>
                </a:ext>
              </a:extLst>
            </p:cNvPr>
            <p:cNvCxnSpPr/>
            <p:nvPr/>
          </p:nvCxnSpPr>
          <p:spPr bwMode="auto">
            <a:xfrm flipV="1">
              <a:off x="1143000" y="3581400"/>
              <a:ext cx="457200" cy="238036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1F65DCBB-50AB-DB73-1F15-9FAA8513C98A}"/>
                </a:ext>
              </a:extLst>
            </p:cNvPr>
            <p:cNvCxnSpPr/>
            <p:nvPr/>
          </p:nvCxnSpPr>
          <p:spPr bwMode="auto">
            <a:xfrm>
              <a:off x="1143000" y="3819436"/>
              <a:ext cx="457200" cy="2200364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2241616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bg1"/>
            </a:gs>
            <a:gs pos="100000">
              <a:srgbClr val="00FF00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DIVAS – 3 Block Toy Example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3E9127-BCB2-4589-8848-870B253282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853" y="1606167"/>
            <a:ext cx="1400947" cy="7990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B924A7-96C8-460F-AB39-D3677F0468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853" y="2346931"/>
            <a:ext cx="1400947" cy="16007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C8495F-5BFA-48CC-B8A8-0B04379EDC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852" y="3860866"/>
            <a:ext cx="1400948" cy="280189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21855A1-293C-444A-8D7E-57AFE17D3AC4}"/>
              </a:ext>
            </a:extLst>
          </p:cNvPr>
          <p:cNvGrpSpPr/>
          <p:nvPr/>
        </p:nvGrpSpPr>
        <p:grpSpPr>
          <a:xfrm>
            <a:off x="3048000" y="1601911"/>
            <a:ext cx="1400947" cy="2345737"/>
            <a:chOff x="3048000" y="1601911"/>
            <a:chExt cx="1400947" cy="234573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10F4102-9010-4A51-B6FC-4784C39E54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1601911"/>
              <a:ext cx="1400947" cy="79907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48C8FFB-CAF1-4F39-93FA-C5C12C6B2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2346931"/>
              <a:ext cx="1400947" cy="1600717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E4A1884-73B9-4447-82F6-2FEDF757C577}"/>
              </a:ext>
            </a:extLst>
          </p:cNvPr>
          <p:cNvGrpSpPr/>
          <p:nvPr/>
        </p:nvGrpSpPr>
        <p:grpSpPr>
          <a:xfrm>
            <a:off x="618351" y="1601911"/>
            <a:ext cx="5401449" cy="5060849"/>
            <a:chOff x="618351" y="1601911"/>
            <a:chExt cx="5401449" cy="506084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B13B71C-9C14-49A7-AD6B-166A3E149DB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653" y="1601911"/>
              <a:ext cx="1400947" cy="799078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85B376A-8740-4D8E-8EC7-55A5448E84B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8852" y="3860865"/>
              <a:ext cx="1400948" cy="2801895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E762DD6-5E91-4AB5-B974-1AEF62E6CB74}"/>
                </a:ext>
              </a:extLst>
            </p:cNvPr>
            <p:cNvSpPr txBox="1"/>
            <p:nvPr/>
          </p:nvSpPr>
          <p:spPr>
            <a:xfrm>
              <a:off x="618351" y="3886200"/>
              <a:ext cx="1905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1-3 Comps.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0E896D7-F8D2-4B56-8FA5-3FBC4132EEA5}"/>
              </a:ext>
            </a:extLst>
          </p:cNvPr>
          <p:cNvGrpSpPr/>
          <p:nvPr/>
        </p:nvGrpSpPr>
        <p:grpSpPr>
          <a:xfrm>
            <a:off x="609600" y="2331984"/>
            <a:ext cx="6858000" cy="4330775"/>
            <a:chOff x="609600" y="2331984"/>
            <a:chExt cx="6858000" cy="433077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D886D659-65CA-4115-832B-7F562AC28D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6653" y="2331984"/>
              <a:ext cx="1400947" cy="1600717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A84807F5-3A2D-44D0-808B-F418620C7B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6652" y="3860864"/>
              <a:ext cx="1400948" cy="280189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EB79073-C905-42A7-9D42-AE154419CB67}"/>
                </a:ext>
              </a:extLst>
            </p:cNvPr>
            <p:cNvSpPr txBox="1"/>
            <p:nvPr/>
          </p:nvSpPr>
          <p:spPr>
            <a:xfrm>
              <a:off x="609600" y="4495800"/>
              <a:ext cx="1905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2-3 Comps.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7DE936E-9AE8-4CCF-9865-91766634AF74}"/>
                  </a:ext>
                </a:extLst>
              </p:cNvPr>
              <p:cNvSpPr txBox="1"/>
              <p:nvPr/>
            </p:nvSpPr>
            <p:spPr>
              <a:xfrm>
                <a:off x="609600" y="5177135"/>
                <a:ext cx="2286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Both </a:t>
                </a: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⊥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  to Joint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7DE936E-9AE8-4CCF-9865-91766634AF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5177135"/>
                <a:ext cx="2286000" cy="461665"/>
              </a:xfrm>
              <a:prstGeom prst="rect">
                <a:avLst/>
              </a:prstGeom>
              <a:blipFill>
                <a:blip r:embed="rId12"/>
                <a:stretch>
                  <a:fillRect l="-4000" t="-11842" r="-4000" b="-27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C97973A-0C96-4FED-9CBE-C2C9FEC93940}"/>
                  </a:ext>
                </a:extLst>
              </p:cNvPr>
              <p:cNvSpPr txBox="1"/>
              <p:nvPr/>
            </p:nvSpPr>
            <p:spPr>
              <a:xfrm>
                <a:off x="609600" y="5786735"/>
                <a:ext cx="3276600" cy="47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And All three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60</m:t>
                        </m:r>
                      </m:e>
                      <m:sup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°</m:t>
                        </m:r>
                      </m:sup>
                    </m:sSup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 Apart</a:t>
                </a: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C97973A-0C96-4FED-9CBE-C2C9FEC939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5786735"/>
                <a:ext cx="3276600" cy="470000"/>
              </a:xfrm>
              <a:prstGeom prst="rect">
                <a:avLst/>
              </a:prstGeom>
              <a:blipFill>
                <a:blip r:embed="rId13"/>
                <a:stretch>
                  <a:fillRect l="-2788" t="-10390" r="-2416" b="-27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834653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bg1"/>
            </a:gs>
            <a:gs pos="100000">
              <a:srgbClr val="00FF00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DIVAS – 3 Block Toy Example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3E9127-BCB2-4589-8848-870B253282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853" y="1606167"/>
            <a:ext cx="1400947" cy="7990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B924A7-96C8-460F-AB39-D3677F0468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853" y="2346931"/>
            <a:ext cx="1400947" cy="16007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C8495F-5BFA-48CC-B8A8-0B04379EDC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852" y="3860866"/>
            <a:ext cx="1400948" cy="280189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21855A1-293C-444A-8D7E-57AFE17D3AC4}"/>
              </a:ext>
            </a:extLst>
          </p:cNvPr>
          <p:cNvGrpSpPr/>
          <p:nvPr/>
        </p:nvGrpSpPr>
        <p:grpSpPr>
          <a:xfrm>
            <a:off x="3048000" y="1601911"/>
            <a:ext cx="1400947" cy="2345737"/>
            <a:chOff x="3048000" y="1601911"/>
            <a:chExt cx="1400947" cy="234573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10F4102-9010-4A51-B6FC-4784C39E54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1601911"/>
              <a:ext cx="1400947" cy="79907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48C8FFB-CAF1-4F39-93FA-C5C12C6B2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2346931"/>
              <a:ext cx="1400947" cy="1600717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E7A25AF-B4B6-45EE-B006-01F179B6E4F4}"/>
              </a:ext>
            </a:extLst>
          </p:cNvPr>
          <p:cNvGrpSpPr/>
          <p:nvPr/>
        </p:nvGrpSpPr>
        <p:grpSpPr>
          <a:xfrm>
            <a:off x="4542653" y="1601911"/>
            <a:ext cx="1477147" cy="5060849"/>
            <a:chOff x="4542653" y="1601911"/>
            <a:chExt cx="1477147" cy="506084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8E52388-9280-4B92-B29F-4134AFDFD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653" y="1601911"/>
              <a:ext cx="1400947" cy="79907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AB250A6-8D2E-4BC1-91CE-4574F6886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8852" y="3860865"/>
              <a:ext cx="1400948" cy="2801895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AF8F630-014D-4B18-9E8B-BB3A0B7449AD}"/>
              </a:ext>
            </a:extLst>
          </p:cNvPr>
          <p:cNvGrpSpPr/>
          <p:nvPr/>
        </p:nvGrpSpPr>
        <p:grpSpPr>
          <a:xfrm>
            <a:off x="6066652" y="2331984"/>
            <a:ext cx="1400948" cy="4330775"/>
            <a:chOff x="6066652" y="2331984"/>
            <a:chExt cx="1400948" cy="433077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41DCDF6-F574-4621-BAC7-9780044B4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6653" y="2331984"/>
              <a:ext cx="1400947" cy="1600717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65069C8-790E-4A6F-8AA8-86999CCB4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6652" y="3860864"/>
              <a:ext cx="1400948" cy="2801895"/>
            </a:xfrm>
            <a:prstGeom prst="rect">
              <a:avLst/>
            </a:prstGeom>
          </p:spPr>
        </p:pic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C2E77001-81F7-4217-A879-4F2268DD59A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1532770"/>
            <a:ext cx="1400947" cy="79907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5DFB4C0-F248-431E-9004-35A0757FCCA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2331984"/>
            <a:ext cx="1400947" cy="160071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6429E05-70AA-457C-B941-C3AF7AF65C3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860863"/>
            <a:ext cx="1400948" cy="280189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3D7CB83-DCEC-4E2A-BE21-A4A2B732A046}"/>
              </a:ext>
            </a:extLst>
          </p:cNvPr>
          <p:cNvSpPr txBox="1"/>
          <p:nvPr/>
        </p:nvSpPr>
        <p:spPr>
          <a:xfrm rot="5400000">
            <a:off x="6549218" y="3983242"/>
            <a:ext cx="36407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IID Gaussian Noise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5536D70-2E7A-43DE-A2DF-C9D2EA496B17}"/>
              </a:ext>
            </a:extLst>
          </p:cNvPr>
          <p:cNvGrpSpPr/>
          <p:nvPr/>
        </p:nvGrpSpPr>
        <p:grpSpPr>
          <a:xfrm>
            <a:off x="123052" y="1594072"/>
            <a:ext cx="1400948" cy="5068689"/>
            <a:chOff x="76200" y="1594072"/>
            <a:chExt cx="1400948" cy="5068689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8850F8F9-F3B8-4C5D-B9C8-7304286CA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3860866"/>
              <a:ext cx="1400948" cy="2801895"/>
            </a:xfrm>
            <a:prstGeom prst="rect">
              <a:avLst/>
            </a:prstGeom>
          </p:spPr>
        </p:pic>
        <p:pic>
          <p:nvPicPr>
            <p:cNvPr id="35" name="Content Placeholder 4">
              <a:extLst>
                <a:ext uri="{FF2B5EF4-FFF2-40B4-BE49-F238E27FC236}">
                  <a16:creationId xmlns:a16="http://schemas.microsoft.com/office/drawing/2014/main" id="{1B404607-816E-4AA9-911D-943E1AB8EC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6200" y="1594072"/>
              <a:ext cx="1400947" cy="7990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81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EA9E913-F2D7-4738-8915-13896D0A7F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2319890"/>
              <a:ext cx="1400947" cy="1600717"/>
            </a:xfrm>
            <a:prstGeom prst="rect">
              <a:avLst/>
            </a:prstGeom>
          </p:spPr>
        </p:pic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2DD04B41-6283-46ED-A2B8-FBEEEA8106EB}"/>
              </a:ext>
            </a:extLst>
          </p:cNvPr>
          <p:cNvSpPr txBox="1"/>
          <p:nvPr/>
        </p:nvSpPr>
        <p:spPr>
          <a:xfrm rot="5400000">
            <a:off x="-1869306" y="3774310"/>
            <a:ext cx="53901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Input to DIVAS:  Sum of ALL</a:t>
            </a:r>
          </a:p>
        </p:txBody>
      </p:sp>
    </p:spTree>
    <p:extLst>
      <p:ext uri="{BB962C8B-B14F-4D97-AF65-F5344CB8AC3E}">
        <p14:creationId xmlns:p14="http://schemas.microsoft.com/office/powerpoint/2010/main" val="31119422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bg1"/>
            </a:gs>
            <a:gs pos="100000">
              <a:srgbClr val="00FF00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DIVAS – 3 Block Toy Example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3E9127-BCB2-4589-8848-870B253282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853" y="1606167"/>
            <a:ext cx="1400947" cy="7990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B924A7-96C8-460F-AB39-D3677F0468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853" y="2346931"/>
            <a:ext cx="1400947" cy="16007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C8495F-5BFA-48CC-B8A8-0B04379EDC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852" y="3860866"/>
            <a:ext cx="1400948" cy="280189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121855A1-293C-444A-8D7E-57AFE17D3AC4}"/>
              </a:ext>
            </a:extLst>
          </p:cNvPr>
          <p:cNvGrpSpPr/>
          <p:nvPr/>
        </p:nvGrpSpPr>
        <p:grpSpPr>
          <a:xfrm>
            <a:off x="3048000" y="1601911"/>
            <a:ext cx="1400947" cy="2345737"/>
            <a:chOff x="3048000" y="1601911"/>
            <a:chExt cx="1400947" cy="234573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10F4102-9010-4A51-B6FC-4784C39E54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1601911"/>
              <a:ext cx="1400947" cy="79907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48C8FFB-CAF1-4F39-93FA-C5C12C6B2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0" y="2346931"/>
              <a:ext cx="1400947" cy="1600717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E7A25AF-B4B6-45EE-B006-01F179B6E4F4}"/>
              </a:ext>
            </a:extLst>
          </p:cNvPr>
          <p:cNvGrpSpPr/>
          <p:nvPr/>
        </p:nvGrpSpPr>
        <p:grpSpPr>
          <a:xfrm>
            <a:off x="4542653" y="1601911"/>
            <a:ext cx="1477147" cy="5060849"/>
            <a:chOff x="4542653" y="1601911"/>
            <a:chExt cx="1477147" cy="506084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8E52388-9280-4B92-B29F-4134AFDFD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653" y="1601911"/>
              <a:ext cx="1400947" cy="79907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AB250A6-8D2E-4BC1-91CE-4574F6886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8852" y="3860865"/>
              <a:ext cx="1400948" cy="2801895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AF8F630-014D-4B18-9E8B-BB3A0B7449AD}"/>
              </a:ext>
            </a:extLst>
          </p:cNvPr>
          <p:cNvGrpSpPr/>
          <p:nvPr/>
        </p:nvGrpSpPr>
        <p:grpSpPr>
          <a:xfrm>
            <a:off x="6066652" y="2331984"/>
            <a:ext cx="1400948" cy="4330775"/>
            <a:chOff x="6066652" y="2331984"/>
            <a:chExt cx="1400948" cy="4330775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41DCDF6-F574-4621-BAC7-9780044B4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6653" y="2331984"/>
              <a:ext cx="1400947" cy="1600717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65069C8-790E-4A6F-8AA8-86999CCB4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6652" y="3860864"/>
              <a:ext cx="1400948" cy="2801895"/>
            </a:xfrm>
            <a:prstGeom prst="rect">
              <a:avLst/>
            </a:prstGeom>
          </p:spPr>
        </p:pic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C2E77001-81F7-4217-A879-4F2268DD59A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1532770"/>
            <a:ext cx="1400947" cy="79907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5DFB4C0-F248-431E-9004-35A0757FCCA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2331984"/>
            <a:ext cx="1400947" cy="160071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6429E05-70AA-457C-B941-C3AF7AF65C3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860863"/>
            <a:ext cx="1400948" cy="280189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42BE3179-8FE5-46AC-9EF3-9F4FC525A83F}"/>
              </a:ext>
            </a:extLst>
          </p:cNvPr>
          <p:cNvGrpSpPr/>
          <p:nvPr/>
        </p:nvGrpSpPr>
        <p:grpSpPr>
          <a:xfrm>
            <a:off x="123052" y="1594072"/>
            <a:ext cx="1400948" cy="5068689"/>
            <a:chOff x="76200" y="1594072"/>
            <a:chExt cx="1400948" cy="506868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CA9AD83-A4B8-4979-9DF6-228909477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3860866"/>
              <a:ext cx="1400948" cy="2801895"/>
            </a:xfrm>
            <a:prstGeom prst="rect">
              <a:avLst/>
            </a:prstGeom>
          </p:spPr>
        </p:pic>
        <p:pic>
          <p:nvPicPr>
            <p:cNvPr id="21" name="Content Placeholder 4">
              <a:extLst>
                <a:ext uri="{FF2B5EF4-FFF2-40B4-BE49-F238E27FC236}">
                  <a16:creationId xmlns:a16="http://schemas.microsoft.com/office/drawing/2014/main" id="{52B28D37-D584-4B8D-860F-9BF7190EA9B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6200" y="1594072"/>
              <a:ext cx="1400947" cy="7990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81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0FA0E60-8EF8-4D9F-AE97-68836B90D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" y="2319890"/>
              <a:ext cx="1400947" cy="1600717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35E173C-CFCD-4038-A7D5-8D6537801B11}"/>
              </a:ext>
            </a:extLst>
          </p:cNvPr>
          <p:cNvGrpSpPr/>
          <p:nvPr/>
        </p:nvGrpSpPr>
        <p:grpSpPr>
          <a:xfrm>
            <a:off x="1676400" y="1548825"/>
            <a:ext cx="5715000" cy="4623375"/>
            <a:chOff x="1676400" y="1548825"/>
            <a:chExt cx="5715000" cy="4623375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AB89BF9-3785-448C-AF98-A39F83461B00}"/>
                </a:ext>
              </a:extLst>
            </p:cNvPr>
            <p:cNvSpPr/>
            <p:nvPr/>
          </p:nvSpPr>
          <p:spPr bwMode="auto">
            <a:xfrm>
              <a:off x="1676400" y="1676400"/>
              <a:ext cx="5715000" cy="432375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CBB4552-B0E1-40F4-9776-6CB947CFA9BB}"/>
                </a:ext>
              </a:extLst>
            </p:cNvPr>
            <p:cNvSpPr/>
            <p:nvPr/>
          </p:nvSpPr>
          <p:spPr bwMode="auto">
            <a:xfrm>
              <a:off x="1676400" y="2438400"/>
              <a:ext cx="5715000" cy="1125996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54D420D-3ACD-482E-AA1D-6701DEDFADE8}"/>
                </a:ext>
              </a:extLst>
            </p:cNvPr>
            <p:cNvSpPr/>
            <p:nvPr/>
          </p:nvSpPr>
          <p:spPr bwMode="auto">
            <a:xfrm>
              <a:off x="1676400" y="3962400"/>
              <a:ext cx="5715000" cy="2209800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E3A3F8E8-AB64-4F1D-9CCC-8E06A6C3FB83}"/>
                    </a:ext>
                  </a:extLst>
                </p:cNvPr>
                <p:cNvSpPr txBox="1"/>
                <p:nvPr/>
              </p:nvSpPr>
              <p:spPr>
                <a:xfrm>
                  <a:off x="4191000" y="1548825"/>
                  <a:ext cx="753283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5249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91000" y="1548825"/>
                  <a:ext cx="753283" cy="584775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5566F000-45B6-4D99-9215-13B4FC185A5F}"/>
                    </a:ext>
                  </a:extLst>
                </p:cNvPr>
                <p:cNvSpPr txBox="1"/>
                <p:nvPr/>
              </p:nvSpPr>
              <p:spPr>
                <a:xfrm>
                  <a:off x="4191000" y="2691825"/>
                  <a:ext cx="762773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5249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91000" y="2691825"/>
                  <a:ext cx="762773" cy="584775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DE219611-C9AC-403E-A9BA-7C09419B52C0}"/>
                    </a:ext>
                  </a:extLst>
                </p:cNvPr>
                <p:cNvSpPr txBox="1"/>
                <p:nvPr/>
              </p:nvSpPr>
              <p:spPr>
                <a:xfrm>
                  <a:off x="4191000" y="4673025"/>
                  <a:ext cx="762773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𝐴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5249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91000" y="4673025"/>
                  <a:ext cx="762773" cy="584775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DEB30AC-234F-4C75-BBEA-0D8C70BE250A}"/>
              </a:ext>
            </a:extLst>
          </p:cNvPr>
          <p:cNvGrpSpPr/>
          <p:nvPr/>
        </p:nvGrpSpPr>
        <p:grpSpPr>
          <a:xfrm>
            <a:off x="8025490" y="1524000"/>
            <a:ext cx="789220" cy="3733800"/>
            <a:chOff x="8025490" y="1524000"/>
            <a:chExt cx="789220" cy="37338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ED58702A-370B-478C-88C2-0ABF65CA5094}"/>
                    </a:ext>
                  </a:extLst>
                </p:cNvPr>
                <p:cNvSpPr txBox="1"/>
                <p:nvPr/>
              </p:nvSpPr>
              <p:spPr>
                <a:xfrm>
                  <a:off x="8077200" y="1524000"/>
                  <a:ext cx="728020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𝐸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5249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77200" y="1524000"/>
                  <a:ext cx="728020" cy="584775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715A52BB-2DA2-4977-A039-1964BB470042}"/>
                    </a:ext>
                  </a:extLst>
                </p:cNvPr>
                <p:cNvSpPr txBox="1"/>
                <p:nvPr/>
              </p:nvSpPr>
              <p:spPr>
                <a:xfrm>
                  <a:off x="8025490" y="4673025"/>
                  <a:ext cx="737510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𝐸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5249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25490" y="4673025"/>
                  <a:ext cx="737510" cy="584775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409CEFB2-B2D6-442A-8FE6-73E3E32381B0}"/>
                    </a:ext>
                  </a:extLst>
                </p:cNvPr>
                <p:cNvSpPr txBox="1"/>
                <p:nvPr/>
              </p:nvSpPr>
              <p:spPr>
                <a:xfrm>
                  <a:off x="8077200" y="2667000"/>
                  <a:ext cx="737510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𝐸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B5249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77200" y="2667000"/>
                  <a:ext cx="737510" cy="584775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253FF95-ABC2-41A6-9F9E-726F1FA3CF4B}"/>
              </a:ext>
            </a:extLst>
          </p:cNvPr>
          <p:cNvGrpSpPr/>
          <p:nvPr/>
        </p:nvGrpSpPr>
        <p:grpSpPr>
          <a:xfrm>
            <a:off x="533400" y="1600200"/>
            <a:ext cx="749564" cy="3708975"/>
            <a:chOff x="533400" y="1600200"/>
            <a:chExt cx="749564" cy="370897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53D8A0E6-FBCB-4B44-A575-98E7737F17F3}"/>
                    </a:ext>
                  </a:extLst>
                </p:cNvPr>
                <p:cNvSpPr txBox="1"/>
                <p:nvPr/>
              </p:nvSpPr>
              <p:spPr>
                <a:xfrm>
                  <a:off x="533400" y="1600200"/>
                  <a:ext cx="740074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𝑋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" name="TextBox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3400" y="1600200"/>
                  <a:ext cx="740074" cy="584775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B90E8FAB-7B75-4DD9-BDC8-6855A5C72EBD}"/>
                    </a:ext>
                  </a:extLst>
                </p:cNvPr>
                <p:cNvSpPr txBox="1"/>
                <p:nvPr/>
              </p:nvSpPr>
              <p:spPr>
                <a:xfrm>
                  <a:off x="533400" y="2667000"/>
                  <a:ext cx="749564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𝑋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3400" y="2667000"/>
                  <a:ext cx="749564" cy="584775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0F4DF382-0C05-4FD9-914A-3AA19711BC52}"/>
                    </a:ext>
                  </a:extLst>
                </p:cNvPr>
                <p:cNvSpPr txBox="1"/>
                <p:nvPr/>
              </p:nvSpPr>
              <p:spPr>
                <a:xfrm>
                  <a:off x="533400" y="4724400"/>
                  <a:ext cx="749564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𝑋</m:t>
                            </m:r>
                          </m:e>
                          <m:sub>
                            <m:r>
                              <a:rPr kumimoji="0" lang="en-US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3400" y="4724400"/>
                  <a:ext cx="749564" cy="584775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2615803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bg1"/>
            </a:gs>
            <a:gs pos="100000">
              <a:srgbClr val="00FF00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DIVAS – 3 Block Toy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1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81000" y="914400"/>
                <a:ext cx="8534400" cy="5257800"/>
              </a:xfrm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Deeper Look at Estimation of 1</a:t>
                </a:r>
                <a:r>
                  <a:rPr kumimoji="0" lang="en-US" sz="32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st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 Block, i.e.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</m:e>
                      <m:sub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sub>
                    </m:sSub>
                  </m:oMath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Target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DIVAS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rPr>
                  <a:t>AJIVE</a:t>
                </a:r>
              </a:p>
              <a:p>
                <a:pPr marL="0" marR="0" lvl="0" indent="0" defTabSz="914400" rtl="0" eaLnBrk="1" fontAlgn="base" latinLnBrk="0" hangingPunct="1">
                  <a:lnSpc>
                    <a:spcPct val="2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Wingdings" pitchFamily="2" charset="2"/>
                  <a:buNone/>
                  <a:tabLst/>
                  <a:defRPr/>
                </a:pPr>
                <a:endParaRPr lang="en-US" dirty="0"/>
              </a:p>
            </p:txBody>
          </p:sp>
        </mc:Choice>
        <mc:Fallback xmlns="">
          <p:sp>
            <p:nvSpPr>
              <p:cNvPr id="717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81000" y="914400"/>
                <a:ext cx="8534400" cy="5257800"/>
              </a:xfrm>
              <a:blipFill>
                <a:blip r:embed="rId3"/>
                <a:stretch>
                  <a:fillRect l="-1857" t="-16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190755FC-519F-4333-AA8B-5CD9963AA8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362200"/>
            <a:ext cx="2333965" cy="13312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773628-D6D4-4FA3-BBCA-8FB6F20E57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635" y="3810000"/>
            <a:ext cx="2333965" cy="13312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CE2503-3D39-4EA6-BBED-EF94C45436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635" y="5298143"/>
            <a:ext cx="2333965" cy="1331257"/>
          </a:xfrm>
          <a:prstGeom prst="rect">
            <a:avLst/>
          </a:prstGeom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80377C96-24EE-4A17-9528-E5A964A746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19235" y="2362200"/>
            <a:ext cx="2333965" cy="1331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34337E-23F4-4A4E-B8A5-11E3DA5E56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235" y="3810000"/>
            <a:ext cx="2333965" cy="1331257"/>
          </a:xfrm>
          <a:prstGeom prst="rect">
            <a:avLst/>
          </a:prstGeom>
        </p:spPr>
      </p:pic>
      <p:pic>
        <p:nvPicPr>
          <p:cNvPr id="12" name="Content Placeholder 7">
            <a:extLst>
              <a:ext uri="{FF2B5EF4-FFF2-40B4-BE49-F238E27FC236}">
                <a16:creationId xmlns:a16="http://schemas.microsoft.com/office/drawing/2014/main" id="{39D62DA0-E5FE-488D-81BF-08E42FD790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19235" y="5298143"/>
            <a:ext cx="2333965" cy="1331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81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0C8E5E0-4CAC-4DC3-ADC0-5763E256FD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835" y="2362200"/>
            <a:ext cx="2333965" cy="13312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39DE2AC-F508-4864-9E33-9781E39F80E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3810000"/>
            <a:ext cx="2333965" cy="1331257"/>
          </a:xfrm>
          <a:prstGeom prst="rect">
            <a:avLst/>
          </a:prstGeom>
        </p:spPr>
      </p:pic>
      <p:pic>
        <p:nvPicPr>
          <p:cNvPr id="15" name="Content Placeholder 7">
            <a:extLst>
              <a:ext uri="{FF2B5EF4-FFF2-40B4-BE49-F238E27FC236}">
                <a16:creationId xmlns:a16="http://schemas.microsoft.com/office/drawing/2014/main" id="{3BDB7ADF-6D94-4C52-991C-27E049193B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5298143"/>
            <a:ext cx="2333965" cy="133125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5FD4690-2E80-49E7-90AF-092AF718014C}"/>
              </a:ext>
            </a:extLst>
          </p:cNvPr>
          <p:cNvSpPr txBox="1"/>
          <p:nvPr/>
        </p:nvSpPr>
        <p:spPr>
          <a:xfrm>
            <a:off x="2017450" y="4876800"/>
            <a:ext cx="232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2.76°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CFAD22D-7650-46EB-80D3-4F08F0B85101}"/>
              </a:ext>
            </a:extLst>
          </p:cNvPr>
          <p:cNvSpPr txBox="1"/>
          <p:nvPr/>
        </p:nvSpPr>
        <p:spPr>
          <a:xfrm>
            <a:off x="2017450" y="6336268"/>
            <a:ext cx="232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4.23°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EBBB64-7A0D-40E2-AF0C-3F2D03B24F1E}"/>
              </a:ext>
            </a:extLst>
          </p:cNvPr>
          <p:cNvSpPr txBox="1"/>
          <p:nvPr/>
        </p:nvSpPr>
        <p:spPr>
          <a:xfrm>
            <a:off x="4532050" y="4876800"/>
            <a:ext cx="232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5.01°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65FD260-5AB9-4EAF-8A04-164FDE572BE6}"/>
              </a:ext>
            </a:extLst>
          </p:cNvPr>
          <p:cNvSpPr txBox="1"/>
          <p:nvPr/>
        </p:nvSpPr>
        <p:spPr>
          <a:xfrm>
            <a:off x="4495800" y="6336268"/>
            <a:ext cx="232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7.89°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99C5EA0-A626-4664-A64D-117177131181}"/>
              </a:ext>
            </a:extLst>
          </p:cNvPr>
          <p:cNvSpPr txBox="1"/>
          <p:nvPr/>
        </p:nvSpPr>
        <p:spPr>
          <a:xfrm>
            <a:off x="6970450" y="4876800"/>
            <a:ext cx="232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1.71°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46B51B3-FE2B-475C-B0BA-176C8FC7D298}"/>
              </a:ext>
            </a:extLst>
          </p:cNvPr>
          <p:cNvSpPr txBox="1"/>
          <p:nvPr/>
        </p:nvSpPr>
        <p:spPr>
          <a:xfrm>
            <a:off x="6934200" y="6336268"/>
            <a:ext cx="232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7.14°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A6F9D1E-2B29-42D1-A5B3-69D6F9C51253}"/>
              </a:ext>
            </a:extLst>
          </p:cNvPr>
          <p:cNvGrpSpPr/>
          <p:nvPr/>
        </p:nvGrpSpPr>
        <p:grpSpPr>
          <a:xfrm>
            <a:off x="3148369" y="1688068"/>
            <a:ext cx="3938231" cy="4712732"/>
            <a:chOff x="3148369" y="1688068"/>
            <a:chExt cx="3938231" cy="47127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4DAE1929-AB99-4AA2-BCF0-A07D660314E9}"/>
                    </a:ext>
                  </a:extLst>
                </p:cNvPr>
                <p:cNvSpPr txBox="1"/>
                <p:nvPr/>
              </p:nvSpPr>
              <p:spPr>
                <a:xfrm>
                  <a:off x="3148369" y="1688068"/>
                  <a:ext cx="363343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Large Angles </a:t>
                  </a:r>
                  <a14:m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≈</m:t>
                      </m:r>
                    </m:oMath>
                  </a14:m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 Worse Estimation</a:t>
                  </a:r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4DAE1929-AB99-4AA2-BCF0-A07D660314E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48369" y="1688068"/>
                  <a:ext cx="3633431" cy="369332"/>
                </a:xfrm>
                <a:prstGeom prst="rect">
                  <a:avLst/>
                </a:prstGeom>
                <a:blipFill>
                  <a:blip r:embed="rId12"/>
                  <a:stretch>
                    <a:fillRect l="-1340" t="-9836" r="-1005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431C3DF5-A70B-404A-9BCE-9207467C708F}"/>
                </a:ext>
              </a:extLst>
            </p:cNvPr>
            <p:cNvCxnSpPr>
              <a:stCxn id="2" idx="2"/>
            </p:cNvCxnSpPr>
            <p:nvPr/>
          </p:nvCxnSpPr>
          <p:spPr>
            <a:xfrm>
              <a:off x="4965085" y="2057400"/>
              <a:ext cx="2121515" cy="43434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1A49A5DF-C9B4-448C-B17E-C22BCC2B6AF2}"/>
                </a:ext>
              </a:extLst>
            </p:cNvPr>
            <p:cNvCxnSpPr>
              <a:cxnSpLocks/>
            </p:cNvCxnSpPr>
            <p:nvPr/>
          </p:nvCxnSpPr>
          <p:spPr>
            <a:xfrm>
              <a:off x="4953000" y="2057400"/>
              <a:ext cx="2133600" cy="289560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094643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bg1"/>
            </a:gs>
            <a:gs pos="100000">
              <a:srgbClr val="00FF00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DIVAS – 3 Block Toy Example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Deeper Look at Estimation of 2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nd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Block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Target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DIVAS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AJIVE</a:t>
            </a:r>
          </a:p>
          <a:p>
            <a:pPr marL="0" marR="0" lvl="0" indent="0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A5F19C-B896-4F42-B2FC-776222C0E7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306" y="1828800"/>
            <a:ext cx="1333694" cy="15238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D1E6C4-D7C4-4C31-AA86-5BCB6E80B9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306" y="3429000"/>
            <a:ext cx="1333694" cy="15238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7456E3-3E30-4A8A-88F3-B70AC1FC29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306" y="5029200"/>
            <a:ext cx="1333694" cy="1523874"/>
          </a:xfrm>
          <a:prstGeom prst="rect">
            <a:avLst/>
          </a:prstGeom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4E551774-4A4A-43E6-85EF-5698245A3C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906" y="1828800"/>
            <a:ext cx="1333694" cy="15238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526AFF-4CBD-462E-8964-0D1AF134E06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429126"/>
            <a:ext cx="1333694" cy="1523874"/>
          </a:xfrm>
          <a:prstGeom prst="rect">
            <a:avLst/>
          </a:prstGeom>
        </p:spPr>
      </p:pic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6D1A6214-55A2-4567-BE24-BDE7E37E751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8906" y="5029326"/>
            <a:ext cx="1333694" cy="15238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5A4B70-78B3-4BEE-B9A3-853A3B8A070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752600"/>
            <a:ext cx="1333694" cy="15238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FE06E4-08DE-453A-B874-D354B99EA61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3429000"/>
            <a:ext cx="1333694" cy="1523874"/>
          </a:xfrm>
          <a:prstGeom prst="rect">
            <a:avLst/>
          </a:prstGeom>
        </p:spPr>
      </p:pic>
      <p:pic>
        <p:nvPicPr>
          <p:cNvPr id="12" name="Content Placeholder 7">
            <a:extLst>
              <a:ext uri="{FF2B5EF4-FFF2-40B4-BE49-F238E27FC236}">
                <a16:creationId xmlns:a16="http://schemas.microsoft.com/office/drawing/2014/main" id="{E74B5507-CEB0-41E9-AD57-F4AD12B761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029200"/>
            <a:ext cx="1333694" cy="152387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3D2D068-7EC3-490C-AC3D-253F108650BB}"/>
              </a:ext>
            </a:extLst>
          </p:cNvPr>
          <p:cNvSpPr txBox="1"/>
          <p:nvPr/>
        </p:nvSpPr>
        <p:spPr>
          <a:xfrm>
            <a:off x="2667000" y="4648200"/>
            <a:ext cx="232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2.76°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53F32D-A7D8-4601-BCB9-609C1A2A8DFE}"/>
              </a:ext>
            </a:extLst>
          </p:cNvPr>
          <p:cNvSpPr txBox="1"/>
          <p:nvPr/>
        </p:nvSpPr>
        <p:spPr>
          <a:xfrm>
            <a:off x="2667000" y="6243007"/>
            <a:ext cx="232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4.23°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D564D0-71FE-4B37-AF6E-E9D0E0BD6535}"/>
              </a:ext>
            </a:extLst>
          </p:cNvPr>
          <p:cNvSpPr txBox="1"/>
          <p:nvPr/>
        </p:nvSpPr>
        <p:spPr>
          <a:xfrm>
            <a:off x="4379650" y="4648200"/>
            <a:ext cx="232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5.00°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1D46CF-ACC9-45AE-AC30-6F9ED724AEF2}"/>
              </a:ext>
            </a:extLst>
          </p:cNvPr>
          <p:cNvSpPr txBox="1"/>
          <p:nvPr/>
        </p:nvSpPr>
        <p:spPr>
          <a:xfrm>
            <a:off x="4455850" y="6248400"/>
            <a:ext cx="232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5.79°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7F34A6F-CB33-43B1-8313-03FA855D5CB1}"/>
              </a:ext>
            </a:extLst>
          </p:cNvPr>
          <p:cNvSpPr txBox="1"/>
          <p:nvPr/>
        </p:nvSpPr>
        <p:spPr>
          <a:xfrm>
            <a:off x="6208450" y="4648200"/>
            <a:ext cx="232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2.11°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3AD73A-432C-47B1-B913-CFD0BF73E3BB}"/>
              </a:ext>
            </a:extLst>
          </p:cNvPr>
          <p:cNvSpPr txBox="1"/>
          <p:nvPr/>
        </p:nvSpPr>
        <p:spPr>
          <a:xfrm>
            <a:off x="6208450" y="6260068"/>
            <a:ext cx="232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3.76°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831DEC-CF82-4085-A787-8974C2DC3710}"/>
              </a:ext>
            </a:extLst>
          </p:cNvPr>
          <p:cNvSpPr txBox="1"/>
          <p:nvPr/>
        </p:nvSpPr>
        <p:spPr>
          <a:xfrm>
            <a:off x="7439662" y="3962400"/>
            <a:ext cx="162256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DIVAS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Again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Gives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Better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Estimation</a:t>
            </a:r>
          </a:p>
        </p:txBody>
      </p:sp>
    </p:spTree>
    <p:extLst>
      <p:ext uri="{BB962C8B-B14F-4D97-AF65-F5344CB8AC3E}">
        <p14:creationId xmlns:p14="http://schemas.microsoft.com/office/powerpoint/2010/main" val="2535354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Last Class: Revisit Toy Example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Diagnostic Plot:</a:t>
            </a:r>
          </a:p>
          <a:p>
            <a:pPr eaLnBrk="1" hangingPunct="1">
              <a:buFontTx/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6A98D1-798B-41F1-B194-A2E23BDA9F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799" t="25126" r="9561" b="11008"/>
          <a:stretch/>
        </p:blipFill>
        <p:spPr>
          <a:xfrm>
            <a:off x="3276601" y="1881189"/>
            <a:ext cx="5867399" cy="497681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8DD6041-0199-4154-9387-B7E24A62CA9A}"/>
              </a:ext>
            </a:extLst>
          </p:cNvPr>
          <p:cNvGrpSpPr/>
          <p:nvPr/>
        </p:nvGrpSpPr>
        <p:grpSpPr>
          <a:xfrm>
            <a:off x="4572001" y="1002268"/>
            <a:ext cx="4495800" cy="1436132"/>
            <a:chOff x="4572001" y="1002268"/>
            <a:chExt cx="4495800" cy="14361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D2E930ED-4F5A-423A-AE32-E6AC24FB1A13}"/>
                    </a:ext>
                  </a:extLst>
                </p:cNvPr>
                <p:cNvSpPr txBox="1"/>
                <p:nvPr/>
              </p:nvSpPr>
              <p:spPr>
                <a:xfrm>
                  <a:off x="4572001" y="1002268"/>
                  <a:ext cx="44958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+mn-cs"/>
                    </a:rPr>
                    <a:t>Well Chosen Initial Ranks,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𝑟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=2</m:t>
                      </m:r>
                    </m:oMath>
                  </a14:m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+mn-cs"/>
                    </a:rPr>
                    <a:t>,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𝑟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𝐴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=3</m:t>
                      </m:r>
                    </m:oMath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D2E930ED-4F5A-423A-AE32-E6AC24FB1A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72001" y="1002268"/>
                  <a:ext cx="4495800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1084" t="-8197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CCF9490-C93A-40FF-B2E8-3FD7D9FC8E6F}"/>
                </a:ext>
              </a:extLst>
            </p:cNvPr>
            <p:cNvSpPr/>
            <p:nvPr/>
          </p:nvSpPr>
          <p:spPr bwMode="auto">
            <a:xfrm>
              <a:off x="5943600" y="2209800"/>
              <a:ext cx="762000" cy="228600"/>
            </a:xfrm>
            <a:prstGeom prst="rect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CA86B17-C72E-4CB4-AB08-7E0C2BB99C55}"/>
                </a:ext>
              </a:extLst>
            </p:cNvPr>
            <p:cNvCxnSpPr>
              <a:stCxn id="11" idx="0"/>
              <a:endCxn id="10" idx="2"/>
            </p:cNvCxnSpPr>
            <p:nvPr/>
          </p:nvCxnSpPr>
          <p:spPr bwMode="auto">
            <a:xfrm flipV="1">
              <a:off x="6324600" y="1371600"/>
              <a:ext cx="495301" cy="838200"/>
            </a:xfrm>
            <a:prstGeom prst="line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BFDDB4C-578E-4B4D-9E81-1E2EACA5B35D}"/>
              </a:ext>
            </a:extLst>
          </p:cNvPr>
          <p:cNvGrpSpPr/>
          <p:nvPr/>
        </p:nvGrpSpPr>
        <p:grpSpPr>
          <a:xfrm>
            <a:off x="587928" y="2272788"/>
            <a:ext cx="3674988" cy="1589197"/>
            <a:chOff x="381000" y="2262505"/>
            <a:chExt cx="3674988" cy="158919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88845CB-8C1E-4665-B5DC-2D652D98F5F9}"/>
                </a:ext>
              </a:extLst>
            </p:cNvPr>
            <p:cNvSpPr txBox="1"/>
            <p:nvPr/>
          </p:nvSpPr>
          <p:spPr>
            <a:xfrm>
              <a:off x="381000" y="2262505"/>
              <a:ext cx="199766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1</a:t>
              </a:r>
              <a:r>
                <a:rPr kumimoji="0" lang="en-US" sz="1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st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Principal Angle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 (Joint + noise)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FD846EC9-FD94-4975-87C5-716DC377835E}"/>
                </a:ext>
              </a:extLst>
            </p:cNvPr>
            <p:cNvCxnSpPr>
              <a:stCxn id="17" idx="3"/>
            </p:cNvCxnSpPr>
            <p:nvPr/>
          </p:nvCxnSpPr>
          <p:spPr bwMode="auto">
            <a:xfrm>
              <a:off x="2378663" y="2585671"/>
              <a:ext cx="1677325" cy="1266031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7FA9B3B-FEC0-485B-BFCE-4E54CE254A7D}"/>
              </a:ext>
            </a:extLst>
          </p:cNvPr>
          <p:cNvGrpSpPr/>
          <p:nvPr/>
        </p:nvGrpSpPr>
        <p:grpSpPr>
          <a:xfrm>
            <a:off x="533400" y="3436203"/>
            <a:ext cx="5867400" cy="1669197"/>
            <a:chOff x="152400" y="3436203"/>
            <a:chExt cx="5867400" cy="1669197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08BE651-AA81-4ADF-92A4-217229D135BB}"/>
                </a:ext>
              </a:extLst>
            </p:cNvPr>
            <p:cNvSpPr txBox="1"/>
            <p:nvPr/>
          </p:nvSpPr>
          <p:spPr>
            <a:xfrm>
              <a:off x="152400" y="3436203"/>
              <a:ext cx="204895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2</a:t>
              </a:r>
              <a:r>
                <a:rPr kumimoji="0" lang="en-US" sz="1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nd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Principal Angle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(Small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Indiv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. + )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E4746A05-CDD7-4640-987C-D649908E0F24}"/>
                </a:ext>
              </a:extLst>
            </p:cNvPr>
            <p:cNvCxnSpPr/>
            <p:nvPr/>
          </p:nvCxnSpPr>
          <p:spPr bwMode="auto">
            <a:xfrm>
              <a:off x="2201359" y="3784937"/>
              <a:ext cx="3818441" cy="1320463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CC96DEC-D537-499F-B5D2-A6FE884DBAA9}"/>
              </a:ext>
            </a:extLst>
          </p:cNvPr>
          <p:cNvGrpSpPr/>
          <p:nvPr/>
        </p:nvGrpSpPr>
        <p:grpSpPr>
          <a:xfrm>
            <a:off x="466274" y="4661888"/>
            <a:ext cx="7458526" cy="1155920"/>
            <a:chOff x="466274" y="4661888"/>
            <a:chExt cx="7458526" cy="115592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B402D73-ADD5-4510-A7E6-7449CD277E28}"/>
                </a:ext>
              </a:extLst>
            </p:cNvPr>
            <p:cNvSpPr txBox="1"/>
            <p:nvPr/>
          </p:nvSpPr>
          <p:spPr>
            <a:xfrm>
              <a:off x="466274" y="4661888"/>
              <a:ext cx="249645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Random Subspaces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Distribution &amp; Quantile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F9BB676F-1103-43EC-A450-CA706B575826}"/>
                </a:ext>
              </a:extLst>
            </p:cNvPr>
            <p:cNvCxnSpPr>
              <a:stCxn id="29" idx="3"/>
            </p:cNvCxnSpPr>
            <p:nvPr/>
          </p:nvCxnSpPr>
          <p:spPr bwMode="auto">
            <a:xfrm>
              <a:off x="2962727" y="4985054"/>
              <a:ext cx="4962073" cy="832754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E27613B-AA13-4146-B119-D5FE630E3995}"/>
              </a:ext>
            </a:extLst>
          </p:cNvPr>
          <p:cNvGrpSpPr/>
          <p:nvPr/>
        </p:nvGrpSpPr>
        <p:grpSpPr>
          <a:xfrm>
            <a:off x="533400" y="5791200"/>
            <a:ext cx="5105400" cy="646331"/>
            <a:chOff x="533400" y="5791200"/>
            <a:chExt cx="5105400" cy="646331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79CFBE1-180C-47D9-A35E-FCD7DA8BE51F}"/>
                </a:ext>
              </a:extLst>
            </p:cNvPr>
            <p:cNvSpPr txBox="1"/>
            <p:nvPr/>
          </p:nvSpPr>
          <p:spPr>
            <a:xfrm>
              <a:off x="533400" y="5791200"/>
              <a:ext cx="258654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Wedin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Bound Estimates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Distribution &amp; Quantile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FC022E62-CAF9-4AF5-BB80-0ABE59F89CA1}"/>
                </a:ext>
              </a:extLst>
            </p:cNvPr>
            <p:cNvCxnSpPr>
              <a:stCxn id="35" idx="3"/>
            </p:cNvCxnSpPr>
            <p:nvPr/>
          </p:nvCxnSpPr>
          <p:spPr bwMode="auto">
            <a:xfrm>
              <a:off x="3119942" y="6114366"/>
              <a:ext cx="2518858" cy="114103"/>
            </a:xfrm>
            <a:prstGeom prst="straightConnector1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DA71FCBF-4BEB-4441-8D63-01BBFCB5E188}"/>
              </a:ext>
            </a:extLst>
          </p:cNvPr>
          <p:cNvSpPr txBox="1"/>
          <p:nvPr/>
        </p:nvSpPr>
        <p:spPr>
          <a:xfrm>
            <a:off x="7239000" y="2526728"/>
            <a:ext cx="1183144" cy="9233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Conclude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Neither Is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Random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CC4CCC3-0849-47FD-B858-1E947D279DF3}"/>
              </a:ext>
            </a:extLst>
          </p:cNvPr>
          <p:cNvSpPr txBox="1"/>
          <p:nvPr/>
        </p:nvSpPr>
        <p:spPr>
          <a:xfrm>
            <a:off x="4983195" y="3039070"/>
            <a:ext cx="1112805" cy="923330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Conclude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Larger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Not Joint</a:t>
            </a:r>
          </a:p>
        </p:txBody>
      </p:sp>
    </p:spTree>
    <p:extLst>
      <p:ext uri="{BB962C8B-B14F-4D97-AF65-F5344CB8AC3E}">
        <p14:creationId xmlns:p14="http://schemas.microsoft.com/office/powerpoint/2010/main" val="1274947076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bg1"/>
            </a:gs>
            <a:gs pos="100000">
              <a:srgbClr val="00FF00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DIVAS – 3 Block Toy Example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Deeper 3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rd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Block    -    Target</a:t>
            </a:r>
          </a:p>
          <a:p>
            <a:pPr marL="0" marR="0" lvl="0" indent="0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258146-4D56-4E9D-BBDF-98227D7244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961470"/>
            <a:ext cx="2333965" cy="4667930"/>
          </a:xfrm>
          <a:prstGeom prst="rect">
            <a:avLst/>
          </a:prstGeom>
        </p:spPr>
      </p:pic>
      <p:pic>
        <p:nvPicPr>
          <p:cNvPr id="7" name="Content Placeholder 12">
            <a:extLst>
              <a:ext uri="{FF2B5EF4-FFF2-40B4-BE49-F238E27FC236}">
                <a16:creationId xmlns:a16="http://schemas.microsoft.com/office/drawing/2014/main" id="{75DB5B97-0DF7-445B-ACCD-78F14A33E1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29000" y="1981200"/>
            <a:ext cx="2333965" cy="466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085FE8-EFA4-4DF9-BE8E-907E510AE9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981200"/>
            <a:ext cx="2333965" cy="466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073847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bg1"/>
            </a:gs>
            <a:gs pos="100000">
              <a:srgbClr val="00FF00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DIVAS – 3 Block Toy Example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Deeper 3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rd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Block    -    DIVAS</a:t>
            </a:r>
          </a:p>
          <a:p>
            <a:pPr marL="0" marR="0" lvl="0" indent="0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742169-9DEA-49F0-81CF-EC77F7B4F5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961470"/>
            <a:ext cx="2333965" cy="46679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27C825-3281-4235-888C-DDFEA7A5F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981200"/>
            <a:ext cx="2333965" cy="46679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058CEB-AEE8-4B50-A0B5-3DE90DE046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981200"/>
            <a:ext cx="2333965" cy="46679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B314D3-41A6-4471-BC83-C38EE183077D}"/>
              </a:ext>
            </a:extLst>
          </p:cNvPr>
          <p:cNvSpPr txBox="1"/>
          <p:nvPr/>
        </p:nvSpPr>
        <p:spPr>
          <a:xfrm>
            <a:off x="914400" y="6172200"/>
            <a:ext cx="232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2.76°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8148AD-FBCB-48F3-AF0B-230945B2788D}"/>
              </a:ext>
            </a:extLst>
          </p:cNvPr>
          <p:cNvSpPr txBox="1"/>
          <p:nvPr/>
        </p:nvSpPr>
        <p:spPr>
          <a:xfrm>
            <a:off x="3733800" y="6172200"/>
            <a:ext cx="232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1.71°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65F26A-57CB-45FD-81E7-35549F65ECD7}"/>
              </a:ext>
            </a:extLst>
          </p:cNvPr>
          <p:cNvSpPr txBox="1"/>
          <p:nvPr/>
        </p:nvSpPr>
        <p:spPr>
          <a:xfrm>
            <a:off x="6665650" y="6172200"/>
            <a:ext cx="232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2.11°</a:t>
            </a:r>
          </a:p>
        </p:txBody>
      </p:sp>
    </p:spTree>
    <p:extLst>
      <p:ext uri="{BB962C8B-B14F-4D97-AF65-F5344CB8AC3E}">
        <p14:creationId xmlns:p14="http://schemas.microsoft.com/office/powerpoint/2010/main" val="2629099992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00"/>
            </a:gs>
            <a:gs pos="50000">
              <a:schemeClr val="bg1"/>
            </a:gs>
            <a:gs pos="100000">
              <a:srgbClr val="00FF00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DIVAS – 3 Block Toy Example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Deeper 3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rd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 Block    -    AJIVE</a:t>
            </a:r>
          </a:p>
          <a:p>
            <a:pPr marL="0" marR="0" lvl="0" indent="0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C2BD5A-FED4-414B-927F-FD1C29330E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961470"/>
            <a:ext cx="2333965" cy="46679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0F9437-FF5F-4B84-AE05-0F42D4137A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981200"/>
            <a:ext cx="2333965" cy="46679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CF0DFA-73E2-4E8D-AEB5-89DCE1B1B1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835" y="1981200"/>
            <a:ext cx="2333965" cy="46679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695031-CA93-439F-8C12-042C9D45BBFF}"/>
              </a:ext>
            </a:extLst>
          </p:cNvPr>
          <p:cNvSpPr txBox="1"/>
          <p:nvPr/>
        </p:nvSpPr>
        <p:spPr>
          <a:xfrm>
            <a:off x="950650" y="6172200"/>
            <a:ext cx="232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4.23°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A85955-F162-4C18-930F-0887662F2E08}"/>
              </a:ext>
            </a:extLst>
          </p:cNvPr>
          <p:cNvSpPr txBox="1"/>
          <p:nvPr/>
        </p:nvSpPr>
        <p:spPr>
          <a:xfrm>
            <a:off x="3733800" y="6172200"/>
            <a:ext cx="232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1.43°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2D2923-3E71-4106-8CB7-17F39555C731}"/>
              </a:ext>
            </a:extLst>
          </p:cNvPr>
          <p:cNvSpPr txBox="1"/>
          <p:nvPr/>
        </p:nvSpPr>
        <p:spPr>
          <a:xfrm>
            <a:off x="6665650" y="6172200"/>
            <a:ext cx="2325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2.47°</a:t>
            </a:r>
          </a:p>
        </p:txBody>
      </p:sp>
    </p:spTree>
    <p:extLst>
      <p:ext uri="{BB962C8B-B14F-4D97-AF65-F5344CB8AC3E}">
        <p14:creationId xmlns:p14="http://schemas.microsoft.com/office/powerpoint/2010/main" val="56546259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50000">
              <a:schemeClr val="bg1"/>
            </a:gs>
            <a:gs pos="100000">
              <a:srgbClr val="0000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DIVAS on TCGA Data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534400" cy="5257800"/>
          </a:xfrm>
        </p:spPr>
        <p:txBody>
          <a:bodyPr/>
          <a:lstStyle/>
          <a:p>
            <a:pPr marL="0" marR="0" lvl="0" indent="0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Breast Cancer</a:t>
            </a:r>
          </a:p>
          <a:p>
            <a:pPr marL="0" marR="0" lvl="0" indent="0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Gene Expression (GE)   [16615 x 616]</a:t>
            </a:r>
          </a:p>
          <a:p>
            <a:pPr marL="0" marR="0" lvl="0" indent="0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Copy Number (CN)       [24174 x 616]</a:t>
            </a:r>
          </a:p>
          <a:p>
            <a:pPr marL="0" marR="0" lvl="0" indent="0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Protein Exp. (RPPA)      [187 x 616]</a:t>
            </a:r>
          </a:p>
          <a:p>
            <a:pPr marL="0" marR="0" lvl="0" indent="0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Mutation Status  (MU)   [18256 x 616]</a:t>
            </a:r>
          </a:p>
        </p:txBody>
      </p:sp>
    </p:spTree>
    <p:extLst>
      <p:ext uri="{BB962C8B-B14F-4D97-AF65-F5344CB8AC3E}">
        <p14:creationId xmlns:p14="http://schemas.microsoft.com/office/powerpoint/2010/main" val="3021664405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50000">
              <a:schemeClr val="bg1"/>
            </a:gs>
            <a:gs pos="100000">
              <a:srgbClr val="0000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chart">
            <a:extLst>
              <a:ext uri="{FF2B5EF4-FFF2-40B4-BE49-F238E27FC236}">
                <a16:creationId xmlns:a16="http://schemas.microsoft.com/office/drawing/2014/main" id="{E9BF8370-E9D7-77F8-FACC-8E5323F43A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1015"/>
            <a:ext cx="9144000" cy="4446985"/>
          </a:xfrm>
          <a:prstGeom prst="rect">
            <a:avLst/>
          </a:prstGeom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DIVAS on TCGA Data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Statistical Significance Summary</a:t>
            </a:r>
          </a:p>
          <a:p>
            <a:pPr marL="0" marR="0" lvl="0" indent="0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83EF32-952D-4D77-9C80-55A7F3AC8ACC}"/>
              </a:ext>
            </a:extLst>
          </p:cNvPr>
          <p:cNvSpPr/>
          <p:nvPr/>
        </p:nvSpPr>
        <p:spPr bwMode="auto">
          <a:xfrm>
            <a:off x="152400" y="5638800"/>
            <a:ext cx="89154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87EB6E-34CB-4624-A3EE-75B9BD273E5F}"/>
              </a:ext>
            </a:extLst>
          </p:cNvPr>
          <p:cNvSpPr txBox="1"/>
          <p:nvPr/>
        </p:nvSpPr>
        <p:spPr>
          <a:xfrm>
            <a:off x="228600" y="685800"/>
            <a:ext cx="3575466" cy="461665"/>
          </a:xfrm>
          <a:prstGeom prst="rect">
            <a:avLst/>
          </a:prstGeom>
          <a:noFill/>
          <a:ln w="19050">
            <a:solidFill>
              <a:srgbClr val="5B5249">
                <a:lumMod val="50000"/>
              </a:srgb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5B5249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Color Coded Share Types</a:t>
            </a:r>
          </a:p>
        </p:txBody>
      </p:sp>
    </p:spTree>
    <p:extLst>
      <p:ext uri="{BB962C8B-B14F-4D97-AF65-F5344CB8AC3E}">
        <p14:creationId xmlns:p14="http://schemas.microsoft.com/office/powerpoint/2010/main" val="27989249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50000">
              <a:schemeClr val="bg1"/>
            </a:gs>
            <a:gs pos="100000">
              <a:srgbClr val="0000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chart">
            <a:extLst>
              <a:ext uri="{FF2B5EF4-FFF2-40B4-BE49-F238E27FC236}">
                <a16:creationId xmlns:a16="http://schemas.microsoft.com/office/drawing/2014/main" id="{A151B1F7-1A87-0C1F-8F62-A118406C9F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1015"/>
            <a:ext cx="9144000" cy="4446985"/>
          </a:xfrm>
          <a:prstGeom prst="rect">
            <a:avLst/>
          </a:prstGeom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DIVAS on TCGA Data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Statistical Significance Summary</a:t>
            </a:r>
          </a:p>
          <a:p>
            <a:pPr marL="0" marR="0" lvl="0" indent="0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9BA8B67-ADD6-4A42-B915-6A05E3795ACA}"/>
              </a:ext>
            </a:extLst>
          </p:cNvPr>
          <p:cNvGrpSpPr/>
          <p:nvPr/>
        </p:nvGrpSpPr>
        <p:grpSpPr>
          <a:xfrm>
            <a:off x="152400" y="1875393"/>
            <a:ext cx="4365426" cy="2315607"/>
            <a:chOff x="152400" y="1295400"/>
            <a:chExt cx="4365426" cy="231560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8B84B9C-D867-4681-832B-432150AD8B62}"/>
                </a:ext>
              </a:extLst>
            </p:cNvPr>
            <p:cNvSpPr txBox="1"/>
            <p:nvPr/>
          </p:nvSpPr>
          <p:spPr>
            <a:xfrm>
              <a:off x="152400" y="1295400"/>
              <a:ext cx="4365426" cy="369332"/>
            </a:xfrm>
            <a:prstGeom prst="rect">
              <a:avLst/>
            </a:prstGeom>
            <a:noFill/>
            <a:ln w="19050">
              <a:solidFill>
                <a:srgbClr val="5B5249">
                  <a:lumMod val="50000"/>
                </a:srgbClr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Single 4-way mode, as in AJIVE Analysis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19DFD495-424B-4992-82E2-9C85018AAF09}"/>
                </a:ext>
              </a:extLst>
            </p:cNvPr>
            <p:cNvCxnSpPr>
              <a:cxnSpLocks/>
              <a:stCxn id="10" idx="2"/>
            </p:cNvCxnSpPr>
            <p:nvPr/>
          </p:nvCxnSpPr>
          <p:spPr>
            <a:xfrm flipH="1">
              <a:off x="1371600" y="1664732"/>
              <a:ext cx="963513" cy="1946275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tailEnd type="triangle"/>
            </a:ln>
            <a:effectLst/>
          </p:spPr>
        </p:cxn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62C7E979-1608-46C4-8C81-F42EE716C4D6}"/>
              </a:ext>
            </a:extLst>
          </p:cNvPr>
          <p:cNvSpPr txBox="1"/>
          <p:nvPr/>
        </p:nvSpPr>
        <p:spPr>
          <a:xfrm>
            <a:off x="1676400" y="4953000"/>
            <a:ext cx="2044149" cy="646331"/>
          </a:xfrm>
          <a:prstGeom prst="rect">
            <a:avLst/>
          </a:prstGeom>
          <a:noFill/>
          <a:ln w="19050">
            <a:solidFill>
              <a:srgbClr val="5B5249">
                <a:lumMod val="50000"/>
              </a:srgb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Little Systematic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>
                <a:solidFill>
                  <a:srgbClr val="000000"/>
                </a:solidFill>
              </a:rPr>
              <a:t>Mutation Variation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D952AB3-A1F4-E53F-F05F-A243C53CD450}"/>
              </a:ext>
            </a:extLst>
          </p:cNvPr>
          <p:cNvSpPr/>
          <p:nvPr/>
        </p:nvSpPr>
        <p:spPr bwMode="auto">
          <a:xfrm>
            <a:off x="152400" y="5638800"/>
            <a:ext cx="89154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9D56239-52F9-9E9D-CA98-BE85A50E94C3}"/>
              </a:ext>
            </a:extLst>
          </p:cNvPr>
          <p:cNvGrpSpPr/>
          <p:nvPr/>
        </p:nvGrpSpPr>
        <p:grpSpPr>
          <a:xfrm>
            <a:off x="2133600" y="849868"/>
            <a:ext cx="4419601" cy="3188732"/>
            <a:chOff x="1909560" y="908447"/>
            <a:chExt cx="4683772" cy="212582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47355381-2B35-BADE-35F5-DD212BF0E9C5}"/>
                    </a:ext>
                  </a:extLst>
                </p:cNvPr>
                <p:cNvSpPr txBox="1"/>
                <p:nvPr/>
              </p:nvSpPr>
              <p:spPr>
                <a:xfrm>
                  <a:off x="3524653" y="908447"/>
                  <a:ext cx="3068679" cy="246221"/>
                </a:xfrm>
                <a:prstGeom prst="rect">
                  <a:avLst/>
                </a:prstGeom>
                <a:noFill/>
                <a:ln w="19050">
                  <a:solidFill>
                    <a:schemeClr val="tx1">
                      <a:lumMod val="50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6 CN</a:t>
                  </a:r>
                  <a14:m>
                    <m:oMath xmlns:m="http://schemas.openxmlformats.org/officeDocument/2006/math">
                      <m:r>
                        <a:rPr kumimoji="0" lang="en-US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→</m:t>
                      </m:r>
                    </m:oMath>
                  </a14:m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GE</a:t>
                  </a:r>
                  <a14:m>
                    <m:oMath xmlns:m="http://schemas.openxmlformats.org/officeDocument/2006/math">
                      <m:r>
                        <a:rPr kumimoji="0" lang="en-US" sz="18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→</m:t>
                      </m:r>
                    </m:oMath>
                  </a14:m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Protein Modes</a:t>
                  </a: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47355381-2B35-BADE-35F5-DD212BF0E9C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24653" y="908447"/>
                  <a:ext cx="3068679" cy="246221"/>
                </a:xfrm>
                <a:prstGeom prst="rect">
                  <a:avLst/>
                </a:prstGeom>
                <a:blipFill>
                  <a:blip r:embed="rId7"/>
                  <a:stretch>
                    <a:fillRect l="-1464" t="-6250" r="-1255" b="-20313"/>
                  </a:stretch>
                </a:blipFill>
                <a:ln w="19050">
                  <a:solidFill>
                    <a:schemeClr val="tx1">
                      <a:lumMod val="5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85413541-268A-DEC1-BB47-2CAFF9CBCA87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 flipH="1">
              <a:off x="1909560" y="1154668"/>
              <a:ext cx="3149432" cy="1879600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4706005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50000">
              <a:schemeClr val="bg1"/>
            </a:gs>
            <a:gs pos="100000">
              <a:srgbClr val="0000FF"/>
            </a:gs>
          </a:gsLst>
          <a:lin ang="81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chart">
            <a:extLst>
              <a:ext uri="{FF2B5EF4-FFF2-40B4-BE49-F238E27FC236}">
                <a16:creationId xmlns:a16="http://schemas.microsoft.com/office/drawing/2014/main" id="{1FFF9B0D-F544-60F7-D55B-D9986AEFF3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1015"/>
            <a:ext cx="9144000" cy="4446985"/>
          </a:xfrm>
          <a:prstGeom prst="rect">
            <a:avLst/>
          </a:prstGeom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DIVAS on TCGA Data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Statistical Significance Summary</a:t>
            </a:r>
          </a:p>
          <a:p>
            <a:pPr marL="0" marR="0" lvl="0" indent="0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115499C-92F5-4874-8ACA-7BAC8AFFCA31}"/>
              </a:ext>
            </a:extLst>
          </p:cNvPr>
          <p:cNvGrpSpPr/>
          <p:nvPr/>
        </p:nvGrpSpPr>
        <p:grpSpPr>
          <a:xfrm>
            <a:off x="610715" y="1828800"/>
            <a:ext cx="3123085" cy="1752600"/>
            <a:chOff x="3048000" y="1154668"/>
            <a:chExt cx="3123085" cy="17526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10242A17-5C9A-4370-9A97-32082B23E0D0}"/>
                    </a:ext>
                  </a:extLst>
                </p:cNvPr>
                <p:cNvSpPr txBox="1"/>
                <p:nvPr/>
              </p:nvSpPr>
              <p:spPr>
                <a:xfrm>
                  <a:off x="3048000" y="1154668"/>
                  <a:ext cx="2644185" cy="369332"/>
                </a:xfrm>
                <a:prstGeom prst="rect">
                  <a:avLst/>
                </a:prstGeom>
                <a:noFill/>
                <a:ln w="19050">
                  <a:solidFill>
                    <a:srgbClr val="00000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Major CN</a:t>
                  </a:r>
                  <a14:m>
                    <m:oMath xmlns:m="http://schemas.openxmlformats.org/officeDocument/2006/math">
                      <m:r>
                        <a:rPr kumimoji="0" lang="en-US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→</m:t>
                      </m:r>
                    </m:oMath>
                  </a14:m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GE Variation</a:t>
                  </a: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01930B25-4AF7-41ED-AECF-631D404AE3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8000" y="1154668"/>
                  <a:ext cx="2644185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1602" t="-6250" r="-2059" b="-20313"/>
                  </a:stretch>
                </a:blip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EC8F625F-42FB-47E7-BE4F-489E30BF83FD}"/>
                </a:ext>
              </a:extLst>
            </p:cNvPr>
            <p:cNvCxnSpPr>
              <a:stCxn id="10" idx="2"/>
            </p:cNvCxnSpPr>
            <p:nvPr/>
          </p:nvCxnSpPr>
          <p:spPr>
            <a:xfrm>
              <a:off x="4370093" y="1524000"/>
              <a:ext cx="1800992" cy="1383268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tailEnd type="triangle"/>
            </a:ln>
            <a:effectLst/>
          </p:spPr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95A1F1F-D29E-45FF-AE03-C8E4410F4DC7}"/>
              </a:ext>
            </a:extLst>
          </p:cNvPr>
          <p:cNvGrpSpPr/>
          <p:nvPr/>
        </p:nvGrpSpPr>
        <p:grpSpPr>
          <a:xfrm>
            <a:off x="3911188" y="723900"/>
            <a:ext cx="2289409" cy="3322082"/>
            <a:chOff x="3886200" y="1066800"/>
            <a:chExt cx="2289409" cy="332208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2C71AC55-F240-4142-8D8E-24C5C698D988}"/>
                    </a:ext>
                  </a:extLst>
                </p:cNvPr>
                <p:cNvSpPr txBox="1"/>
                <p:nvPr/>
              </p:nvSpPr>
              <p:spPr>
                <a:xfrm>
                  <a:off x="3886200" y="1066800"/>
                  <a:ext cx="2289409" cy="369332"/>
                </a:xfrm>
                <a:prstGeom prst="rect">
                  <a:avLst/>
                </a:prstGeom>
                <a:noFill/>
                <a:ln w="19050">
                  <a:solidFill>
                    <a:srgbClr val="00000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GE or CN</a:t>
                  </a:r>
                  <a14:m>
                    <m:oMath xmlns:m="http://schemas.openxmlformats.org/officeDocument/2006/math">
                      <m:r>
                        <a:rPr kumimoji="0" lang="en-US" sz="1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→</m:t>
                      </m:r>
                    </m:oMath>
                  </a14:m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+mn-ea"/>
                      <a:cs typeface="+mn-cs"/>
                    </a:rPr>
                    <a:t> Proteins</a:t>
                  </a: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64A6C2E4-A4D5-4699-AB08-FCE33C3F27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86200" y="1066800"/>
                  <a:ext cx="2289409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2116" t="-6250" r="-1323" b="-20313"/>
                  </a:stretch>
                </a:blip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BA333B74-367C-4E1B-B320-E8ADF49A7056}"/>
                </a:ext>
              </a:extLst>
            </p:cNvPr>
            <p:cNvCxnSpPr>
              <a:cxnSpLocks/>
              <a:stCxn id="13" idx="2"/>
            </p:cNvCxnSpPr>
            <p:nvPr/>
          </p:nvCxnSpPr>
          <p:spPr>
            <a:xfrm flipH="1">
              <a:off x="4167361" y="1436132"/>
              <a:ext cx="863544" cy="2952750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tailEnd type="triangle"/>
            </a:ln>
            <a:effectLst/>
          </p:spPr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AD0BF5C-E9E9-4959-B1D4-16369AF8566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585112" y="1436132"/>
              <a:ext cx="476214" cy="2945368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tailEnd type="triangle"/>
            </a:ln>
            <a:effectLst/>
          </p:spPr>
        </p:cxn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88CE0CDE-7149-ECB9-069B-84F4F4596975}"/>
              </a:ext>
            </a:extLst>
          </p:cNvPr>
          <p:cNvSpPr/>
          <p:nvPr/>
        </p:nvSpPr>
        <p:spPr bwMode="auto">
          <a:xfrm>
            <a:off x="152400" y="5638800"/>
            <a:ext cx="89154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F94106A-1D5F-BE06-F698-4F9C8214C4BC}"/>
              </a:ext>
            </a:extLst>
          </p:cNvPr>
          <p:cNvGrpSpPr/>
          <p:nvPr/>
        </p:nvGrpSpPr>
        <p:grpSpPr>
          <a:xfrm>
            <a:off x="5257800" y="1916669"/>
            <a:ext cx="3584733" cy="3417331"/>
            <a:chOff x="2869046" y="2827950"/>
            <a:chExt cx="3559854" cy="271389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33FF349-0385-481B-C49D-3F28E07FACA4}"/>
                </a:ext>
              </a:extLst>
            </p:cNvPr>
            <p:cNvSpPr txBox="1"/>
            <p:nvPr/>
          </p:nvSpPr>
          <p:spPr>
            <a:xfrm>
              <a:off x="3654820" y="2827950"/>
              <a:ext cx="2774080" cy="251678"/>
            </a:xfrm>
            <a:prstGeom prst="rect">
              <a:avLst/>
            </a:prstGeom>
            <a:noFill/>
            <a:ln w="19050"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No Pairwise Mut Variation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8A676272-1004-9027-D74E-10C1C1879F9C}"/>
                </a:ext>
              </a:extLst>
            </p:cNvPr>
            <p:cNvCxnSpPr>
              <a:cxnSpLocks/>
              <a:stCxn id="7" idx="2"/>
            </p:cNvCxnSpPr>
            <p:nvPr/>
          </p:nvCxnSpPr>
          <p:spPr>
            <a:xfrm flipH="1">
              <a:off x="2869046" y="3121257"/>
              <a:ext cx="2172815" cy="2420583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tailEnd type="triangle"/>
            </a:ln>
            <a:effectLst/>
          </p:spPr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A2B0C36-483F-7CAB-381F-5389B7E32454}"/>
              </a:ext>
            </a:extLst>
          </p:cNvPr>
          <p:cNvSpPr txBox="1"/>
          <p:nvPr/>
        </p:nvSpPr>
        <p:spPr>
          <a:xfrm>
            <a:off x="7086600" y="3505200"/>
            <a:ext cx="1762021" cy="646331"/>
          </a:xfrm>
          <a:prstGeom prst="rect">
            <a:avLst/>
          </a:prstGeom>
          <a:noFill/>
          <a:ln w="19050"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Many Modes of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Individual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Var’n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78174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50000">
              <a:schemeClr val="bg1"/>
            </a:gs>
            <a:gs pos="100000">
              <a:srgbClr val="0000FF"/>
            </a:gs>
          </a:gsLst>
          <a:lin ang="81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BA030A-0825-76D1-86A5-9E632AA85C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chart">
            <a:extLst>
              <a:ext uri="{FF2B5EF4-FFF2-40B4-BE49-F238E27FC236}">
                <a16:creationId xmlns:a16="http://schemas.microsoft.com/office/drawing/2014/main" id="{8FB10F6F-3F6D-3DB3-1B1B-A8DC5B2EC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1015"/>
            <a:ext cx="9144000" cy="4446985"/>
          </a:xfrm>
          <a:prstGeom prst="rect">
            <a:avLst/>
          </a:prstGeom>
        </p:spPr>
      </p:pic>
      <p:sp>
        <p:nvSpPr>
          <p:cNvPr id="7170" name="Rectangle 2">
            <a:extLst>
              <a:ext uri="{FF2B5EF4-FFF2-40B4-BE49-F238E27FC236}">
                <a16:creationId xmlns:a16="http://schemas.microsoft.com/office/drawing/2014/main" id="{7C4DBED2-8435-C153-D69E-C6A8F4163F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DIVAS on TCGA Data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C6C0BCE2-A4EF-4F03-4E2D-43B9BCC62F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Statistical Significance Summary</a:t>
            </a:r>
          </a:p>
          <a:p>
            <a:pPr marL="0" marR="0" lvl="0" indent="0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F97F14-97BA-5566-D0BE-6C5BEC74876F}"/>
              </a:ext>
            </a:extLst>
          </p:cNvPr>
          <p:cNvSpPr/>
          <p:nvPr/>
        </p:nvSpPr>
        <p:spPr bwMode="auto">
          <a:xfrm>
            <a:off x="152400" y="5638800"/>
            <a:ext cx="89154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2075" tIns="46038" rIns="92075" bIns="46038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5E6C40D-F675-4C83-8258-6618E210FF98}"/>
              </a:ext>
            </a:extLst>
          </p:cNvPr>
          <p:cNvGrpSpPr/>
          <p:nvPr/>
        </p:nvGrpSpPr>
        <p:grpSpPr>
          <a:xfrm>
            <a:off x="2120153" y="1800171"/>
            <a:ext cx="5880847" cy="1705029"/>
            <a:chOff x="3200400" y="1916668"/>
            <a:chExt cx="5804647" cy="206559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6825DC6-C11B-2FD8-CB7B-108F852B630B}"/>
                </a:ext>
              </a:extLst>
            </p:cNvPr>
            <p:cNvSpPr txBox="1"/>
            <p:nvPr/>
          </p:nvSpPr>
          <p:spPr>
            <a:xfrm>
              <a:off x="3200400" y="1916668"/>
              <a:ext cx="1287532" cy="369332"/>
            </a:xfrm>
            <a:prstGeom prst="rect">
              <a:avLst/>
            </a:prstGeom>
            <a:noFill/>
            <a:ln w="19050"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Final Rank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92B60873-1E1D-EDA9-46EA-447FF049651B}"/>
                </a:ext>
              </a:extLst>
            </p:cNvPr>
            <p:cNvCxnSpPr/>
            <p:nvPr/>
          </p:nvCxnSpPr>
          <p:spPr bwMode="auto">
            <a:xfrm>
              <a:off x="4577579" y="2141631"/>
              <a:ext cx="4427468" cy="1840633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8E841F0-FB93-F5CC-A1A5-2BF7E46597B9}"/>
              </a:ext>
            </a:extLst>
          </p:cNvPr>
          <p:cNvGrpSpPr/>
          <p:nvPr/>
        </p:nvGrpSpPr>
        <p:grpSpPr>
          <a:xfrm>
            <a:off x="3733800" y="1752601"/>
            <a:ext cx="4267200" cy="1981201"/>
            <a:chOff x="3200400" y="1916668"/>
            <a:chExt cx="4724400" cy="125157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40FDDB0-7B9C-7942-9071-E6BC2FE4E9FE}"/>
                </a:ext>
              </a:extLst>
            </p:cNvPr>
            <p:cNvSpPr txBox="1"/>
            <p:nvPr/>
          </p:nvSpPr>
          <p:spPr>
            <a:xfrm>
              <a:off x="3200400" y="1916668"/>
              <a:ext cx="1762939" cy="240687"/>
            </a:xfrm>
            <a:prstGeom prst="rect">
              <a:avLst/>
            </a:prstGeom>
            <a:noFill/>
            <a:ln w="19050"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Filtered Rank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44E4DBF-2AFD-B201-1D70-536E164B070C}"/>
                </a:ext>
              </a:extLst>
            </p:cNvPr>
            <p:cNvCxnSpPr>
              <a:cxnSpLocks/>
              <a:stCxn id="15" idx="3"/>
            </p:cNvCxnSpPr>
            <p:nvPr/>
          </p:nvCxnSpPr>
          <p:spPr bwMode="auto">
            <a:xfrm>
              <a:off x="4963339" y="2037012"/>
              <a:ext cx="2961461" cy="1131227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90C6799-4D54-F485-09ED-E4B5C29B08A5}"/>
              </a:ext>
            </a:extLst>
          </p:cNvPr>
          <p:cNvGrpSpPr/>
          <p:nvPr/>
        </p:nvGrpSpPr>
        <p:grpSpPr>
          <a:xfrm>
            <a:off x="5562600" y="1752600"/>
            <a:ext cx="2438400" cy="2209800"/>
            <a:chOff x="3200400" y="1916668"/>
            <a:chExt cx="2438400" cy="220980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DABE6D0-A83A-E387-7719-3D9AE7288771}"/>
                </a:ext>
              </a:extLst>
            </p:cNvPr>
            <p:cNvSpPr txBox="1"/>
            <p:nvPr/>
          </p:nvSpPr>
          <p:spPr>
            <a:xfrm>
              <a:off x="3200400" y="1916668"/>
              <a:ext cx="1697901" cy="369332"/>
            </a:xfrm>
            <a:prstGeom prst="rect">
              <a:avLst/>
            </a:prstGeom>
            <a:noFill/>
            <a:ln w="19050"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Maximal Rank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ED396A07-796F-BE6A-D379-507608FA5EEB}"/>
                </a:ext>
              </a:extLst>
            </p:cNvPr>
            <p:cNvCxnSpPr>
              <a:stCxn id="19" idx="3"/>
            </p:cNvCxnSpPr>
            <p:nvPr/>
          </p:nvCxnSpPr>
          <p:spPr bwMode="auto">
            <a:xfrm>
              <a:off x="4898301" y="2101334"/>
              <a:ext cx="740499" cy="2025134"/>
            </a:xfrm>
            <a:prstGeom prst="straightConnector1">
              <a:avLst/>
            </a:prstGeom>
            <a:noFill/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360479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50000">
              <a:schemeClr val="bg1"/>
            </a:gs>
            <a:gs pos="100000">
              <a:srgbClr val="0000FF"/>
            </a:gs>
          </a:gsLst>
          <a:lin ang="81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D295C2-DDED-286B-9FB5-B01B31B48E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chart">
            <a:extLst>
              <a:ext uri="{FF2B5EF4-FFF2-40B4-BE49-F238E27FC236}">
                <a16:creationId xmlns:a16="http://schemas.microsoft.com/office/drawing/2014/main" id="{A7CE9D9A-2E6C-5475-17B5-E3F6538B50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1015"/>
            <a:ext cx="9144000" cy="4446985"/>
          </a:xfrm>
          <a:prstGeom prst="rect">
            <a:avLst/>
          </a:prstGeom>
        </p:spPr>
      </p:pic>
      <p:sp>
        <p:nvSpPr>
          <p:cNvPr id="7170" name="Rectangle 2">
            <a:extLst>
              <a:ext uri="{FF2B5EF4-FFF2-40B4-BE49-F238E27FC236}">
                <a16:creationId xmlns:a16="http://schemas.microsoft.com/office/drawing/2014/main" id="{084A45BF-D99F-7339-5E1A-D82E4AB2C8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DIVAS on TCGA Data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44FFA5CD-DF98-B38C-0057-6163A11B1F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534400" cy="5257800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Statistical Significance Summary</a:t>
            </a:r>
          </a:p>
          <a:p>
            <a:pPr marL="0" marR="0" lvl="0" indent="0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endParaRPr kumimoji="0" lang="en-US" alt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C8F2152-9CB4-9220-0F14-A750413724A9}"/>
              </a:ext>
            </a:extLst>
          </p:cNvPr>
          <p:cNvGrpSpPr/>
          <p:nvPr/>
        </p:nvGrpSpPr>
        <p:grpSpPr>
          <a:xfrm>
            <a:off x="4724400" y="940360"/>
            <a:ext cx="3538201" cy="4927040"/>
            <a:chOff x="2286001" y="1535668"/>
            <a:chExt cx="5969809" cy="332446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5E4446E-54E1-57E4-DE0A-242A0A2B90C5}"/>
                </a:ext>
              </a:extLst>
            </p:cNvPr>
            <p:cNvSpPr txBox="1"/>
            <p:nvPr/>
          </p:nvSpPr>
          <p:spPr>
            <a:xfrm>
              <a:off x="4214521" y="1535668"/>
              <a:ext cx="4041289" cy="436104"/>
            </a:xfrm>
            <a:prstGeom prst="rect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Number of Cases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Involved in Direction</a:t>
              </a:r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DB257441-6A64-34FB-6F4C-66F0FFEC41C8}"/>
                </a:ext>
              </a:extLst>
            </p:cNvPr>
            <p:cNvCxnSpPr>
              <a:cxnSpLocks/>
              <a:stCxn id="4" idx="2"/>
            </p:cNvCxnSpPr>
            <p:nvPr/>
          </p:nvCxnSpPr>
          <p:spPr>
            <a:xfrm flipH="1">
              <a:off x="2286001" y="1971772"/>
              <a:ext cx="3949165" cy="2888358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tailEnd type="triangle"/>
            </a:ln>
            <a:effectLst/>
          </p:spPr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6838477-A732-4DE2-1482-F228A4972284}"/>
              </a:ext>
            </a:extLst>
          </p:cNvPr>
          <p:cNvSpPr txBox="1"/>
          <p:nvPr/>
        </p:nvSpPr>
        <p:spPr>
          <a:xfrm>
            <a:off x="6824999" y="1792069"/>
            <a:ext cx="2242801" cy="646331"/>
          </a:xfrm>
          <a:prstGeom prst="rect">
            <a:avLst/>
          </a:prstGeom>
          <a:noFill/>
          <a:ln w="19050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Can Reveal Modes Driven by Outliers</a:t>
            </a:r>
          </a:p>
        </p:txBody>
      </p:sp>
    </p:spTree>
    <p:extLst>
      <p:ext uri="{BB962C8B-B14F-4D97-AF65-F5344CB8AC3E}">
        <p14:creationId xmlns:p14="http://schemas.microsoft.com/office/powerpoint/2010/main" val="25465225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50000">
              <a:schemeClr val="bg1"/>
            </a:gs>
            <a:gs pos="100000">
              <a:srgbClr val="0000FF"/>
            </a:gs>
          </a:gsLst>
          <a:lin ang="81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F72888-88A5-4087-9352-DFAF88C9E1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80FE4653-BBC1-3CAC-AA74-FB95B20756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/>
                <a:ea typeface="+mj-ea"/>
                <a:cs typeface="+mj-cs"/>
              </a:rPr>
              <a:t>DIVAS Modes of Variation from TCGA</a:t>
            </a:r>
            <a:endParaRPr lang="en-US" dirty="0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1AF76EE9-FED7-A779-0F57-FB155262B1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534400" cy="5257800"/>
          </a:xfrm>
        </p:spPr>
        <p:txBody>
          <a:bodyPr/>
          <a:lstStyle/>
          <a:p>
            <a:pPr marL="0" marR="0" lvl="0" indent="0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3">
                <a:extLst>
                  <a:ext uri="{FF2B5EF4-FFF2-40B4-BE49-F238E27FC236}">
                    <a16:creationId xmlns:a16="http://schemas.microsoft.com/office/drawing/2014/main" id="{E9999615-6503-5D77-4721-484F1C11467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7201" y="1295400"/>
                <a:ext cx="8269288" cy="4768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TCGA Breast Cancer Data:</a:t>
                </a:r>
              </a:p>
              <a:p>
                <a:pPr marL="342900" marR="0" lvl="0" indent="-34290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Data Blocks (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mbria Math"/>
                        <a:cs typeface="+mn-cs"/>
                      </a:rPr>
                      <m:t>∩</m:t>
                    </m:r>
                  </m:oMath>
                </a14:m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 &amp; Carefully Cleaned)</a:t>
                </a:r>
              </a:p>
              <a:p>
                <a:pPr marL="742950" marR="0" lvl="1" indent="-28575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mRNA (GE): 16615×616</a:t>
                </a:r>
              </a:p>
              <a:p>
                <a:pPr marL="742950" marR="0" lvl="1" indent="-28575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Copy Number (CN): 24174×616</a:t>
                </a:r>
              </a:p>
              <a:p>
                <a:pPr marL="742950" marR="0" lvl="1" indent="-28575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Rev. Phase Protein Array (RPPA): 187×616</a:t>
                </a:r>
              </a:p>
              <a:p>
                <a:pPr marL="742950" marR="0" lvl="1" indent="-28575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Gene mutation (Mutation): 18256×616</a:t>
                </a:r>
              </a:p>
              <a:p>
                <a:pPr marL="342900" marR="0" lvl="0" indent="-34290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Tumor Subtypes</a:t>
                </a:r>
              </a:p>
              <a:p>
                <a:pPr marL="742950" marR="0" lvl="1" indent="-28575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Basal-like: ⊲</a:t>
                </a:r>
              </a:p>
              <a:p>
                <a:pPr marL="742950" marR="0" lvl="1" indent="-28575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HER2-like: ∗</a:t>
                </a:r>
              </a:p>
              <a:p>
                <a:pPr marL="742950" marR="0" lvl="1" indent="-28575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Luminal A: +</a:t>
                </a:r>
              </a:p>
              <a:p>
                <a:pPr marL="742950" marR="0" lvl="1" indent="-28575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FFFF"/>
                    </a:solidFill>
                    <a:effectLst/>
                    <a:highlight>
                      <a:srgbClr val="000000"/>
                    </a:highlight>
                    <a:uLnTx/>
                    <a:uFillTx/>
                    <a:latin typeface="Arial"/>
                    <a:ea typeface="+mn-ea"/>
                    <a:cs typeface="+mn-cs"/>
                  </a:rPr>
                  <a:t>Luminal B: ×</a:t>
                </a:r>
              </a:p>
              <a:p>
                <a:pPr marL="742950" marR="0" lvl="1" indent="-28575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alt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Rectangle 3">
                <a:extLst>
                  <a:ext uri="{FF2B5EF4-FFF2-40B4-BE49-F238E27FC236}">
                    <a16:creationId xmlns:a16="http://schemas.microsoft.com/office/drawing/2014/main" id="{E9999615-6503-5D77-4721-484F1C1146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201" y="1295400"/>
                <a:ext cx="8269288" cy="4768850"/>
              </a:xfrm>
              <a:prstGeom prst="rect">
                <a:avLst/>
              </a:prstGeom>
              <a:blipFill>
                <a:blip r:embed="rId3"/>
                <a:stretch>
                  <a:fillRect l="-1695" t="-1662" b="-13811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559531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Last Class: AJIVE Cancer Data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Analysis Goal: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Understand How Images &amp; Genomics</a:t>
            </a:r>
          </a:p>
          <a:p>
            <a:pPr marL="571500" marR="0" lvl="0" indent="-5715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Work Together</a:t>
            </a:r>
          </a:p>
          <a:p>
            <a:pPr marL="571500" marR="0" lvl="0" indent="-5715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Work Separately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Approach:    AJIVE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93806E4-696E-42F6-B4D7-F113A54E1A34}"/>
              </a:ext>
            </a:extLst>
          </p:cNvPr>
          <p:cNvGrpSpPr/>
          <p:nvPr/>
        </p:nvGrpSpPr>
        <p:grpSpPr>
          <a:xfrm>
            <a:off x="4316929" y="1367135"/>
            <a:ext cx="3936142" cy="1071265"/>
            <a:chOff x="4316929" y="1367135"/>
            <a:chExt cx="3936142" cy="107126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004D11A-AA2C-4A39-AD5A-5DF0C2713CFE}"/>
                </a:ext>
              </a:extLst>
            </p:cNvPr>
            <p:cNvSpPr txBox="1"/>
            <p:nvPr/>
          </p:nvSpPr>
          <p:spPr>
            <a:xfrm>
              <a:off x="4316929" y="1367135"/>
              <a:ext cx="3936142" cy="46166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Clinical Diagnostic Standard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4A3D692-FC0C-41E7-9A7F-A9EA26D38BCD}"/>
                </a:ext>
              </a:extLst>
            </p:cNvPr>
            <p:cNvCxnSpPr>
              <a:stCxn id="5" idx="2"/>
            </p:cNvCxnSpPr>
            <p:nvPr/>
          </p:nvCxnSpPr>
          <p:spPr bwMode="auto">
            <a:xfrm flipH="1">
              <a:off x="4800605" y="1828800"/>
              <a:ext cx="1484395" cy="609600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565A4A2-2122-49E2-ACDF-717AA5B6D662}"/>
              </a:ext>
            </a:extLst>
          </p:cNvPr>
          <p:cNvGrpSpPr/>
          <p:nvPr/>
        </p:nvGrpSpPr>
        <p:grpSpPr>
          <a:xfrm>
            <a:off x="5688529" y="2971800"/>
            <a:ext cx="2395656" cy="1737254"/>
            <a:chOff x="4316929" y="594554"/>
            <a:chExt cx="2395656" cy="148100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2D0B5B2-3F0A-4985-ACFC-F62912EAAD25}"/>
                </a:ext>
              </a:extLst>
            </p:cNvPr>
            <p:cNvSpPr txBox="1"/>
            <p:nvPr/>
          </p:nvSpPr>
          <p:spPr>
            <a:xfrm>
              <a:off x="4316929" y="1367135"/>
              <a:ext cx="2395656" cy="708423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Deep Insight &amp;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New Treatments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719B4C4-73E5-4083-AB07-32683511CAB5}"/>
                </a:ext>
              </a:extLst>
            </p:cNvPr>
            <p:cNvCxnSpPr>
              <a:stCxn id="8" idx="0"/>
            </p:cNvCxnSpPr>
            <p:nvPr/>
          </p:nvCxnSpPr>
          <p:spPr bwMode="auto">
            <a:xfrm flipV="1">
              <a:off x="5514757" y="594554"/>
              <a:ext cx="47843" cy="772581"/>
            </a:xfrm>
            <a:prstGeom prst="line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086C024-C1D9-4D1D-8E7D-37B7BBD775FD}"/>
              </a:ext>
            </a:extLst>
          </p:cNvPr>
          <p:cNvSpPr txBox="1"/>
          <p:nvPr/>
        </p:nvSpPr>
        <p:spPr>
          <a:xfrm>
            <a:off x="5763593" y="5029200"/>
            <a:ext cx="22374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As of Jan. 2020:  ~70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Drugs Approved for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Breast Cancer Therapy</a:t>
            </a:r>
          </a:p>
        </p:txBody>
      </p:sp>
    </p:spTree>
    <p:extLst>
      <p:ext uri="{BB962C8B-B14F-4D97-AF65-F5344CB8AC3E}">
        <p14:creationId xmlns:p14="http://schemas.microsoft.com/office/powerpoint/2010/main" val="119588256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50000">
              <a:schemeClr val="bg1"/>
            </a:gs>
            <a:gs pos="100000">
              <a:srgbClr val="0000FF"/>
            </a:gs>
          </a:gsLst>
          <a:lin ang="81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00A06E-C72E-F322-08FD-23E3AC560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00D39883-24C1-B624-9FB0-D556D27FBF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/>
                <a:ea typeface="+mj-ea"/>
                <a:cs typeface="+mj-cs"/>
              </a:rPr>
              <a:t>DIVAS Modes of Variation from TCGA</a:t>
            </a:r>
            <a:endParaRPr lang="en-US" dirty="0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F4BCD073-4A5A-E631-DF0C-A007BA8677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534400" cy="5257800"/>
          </a:xfrm>
        </p:spPr>
        <p:txBody>
          <a:bodyPr/>
          <a:lstStyle/>
          <a:p>
            <a:pPr marL="0" marR="0" lvl="0" indent="0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</a:t>
            </a:r>
          </a:p>
        </p:txBody>
      </p:sp>
      <p:pic>
        <p:nvPicPr>
          <p:cNvPr id="2" name="Picture 1" descr="Diagram">
            <a:extLst>
              <a:ext uri="{FF2B5EF4-FFF2-40B4-BE49-F238E27FC236}">
                <a16:creationId xmlns:a16="http://schemas.microsoft.com/office/drawing/2014/main" id="{6C797629-C172-DEC1-6D5B-ED0C675636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0300"/>
            <a:ext cx="9144000" cy="44577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E007D0A-15A5-9510-6DD5-44BE50A226FD}"/>
              </a:ext>
            </a:extLst>
          </p:cNvPr>
          <p:cNvGrpSpPr/>
          <p:nvPr/>
        </p:nvGrpSpPr>
        <p:grpSpPr>
          <a:xfrm>
            <a:off x="228600" y="2007161"/>
            <a:ext cx="2700001" cy="1040841"/>
            <a:chOff x="3700249" y="1535668"/>
            <a:chExt cx="4555561" cy="70229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10596BF-0AE1-5FD9-69DA-F7CFB15B1072}"/>
                </a:ext>
              </a:extLst>
            </p:cNvPr>
            <p:cNvSpPr txBox="1"/>
            <p:nvPr/>
          </p:nvSpPr>
          <p:spPr>
            <a:xfrm>
              <a:off x="3700249" y="1535668"/>
              <a:ext cx="4555561" cy="249202"/>
            </a:xfrm>
            <a:prstGeom prst="rect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Strong Basal Separation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A21CF2EC-AD71-7486-9BAB-CB611F437478}"/>
                </a:ext>
              </a:extLst>
            </p:cNvPr>
            <p:cNvCxnSpPr>
              <a:cxnSpLocks/>
              <a:stCxn id="4" idx="2"/>
            </p:cNvCxnSpPr>
            <p:nvPr/>
          </p:nvCxnSpPr>
          <p:spPr>
            <a:xfrm flipH="1">
              <a:off x="5757337" y="1784870"/>
              <a:ext cx="220693" cy="453093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tailEnd type="triangle"/>
            </a:ln>
            <a:effectLst/>
          </p:spPr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BE3CE72-A2EA-583E-A250-C274FD97B259}"/>
              </a:ext>
            </a:extLst>
          </p:cNvPr>
          <p:cNvGrpSpPr/>
          <p:nvPr/>
        </p:nvGrpSpPr>
        <p:grpSpPr>
          <a:xfrm>
            <a:off x="6858000" y="2020669"/>
            <a:ext cx="1905000" cy="4151531"/>
            <a:chOff x="5041610" y="1750443"/>
            <a:chExt cx="3214200" cy="280119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EC92C3A-0DDC-A30A-8D65-5F3BE597BDE2}"/>
                </a:ext>
              </a:extLst>
            </p:cNvPr>
            <p:cNvSpPr txBox="1"/>
            <p:nvPr/>
          </p:nvSpPr>
          <p:spPr>
            <a:xfrm>
              <a:off x="5041610" y="1750443"/>
              <a:ext cx="3214200" cy="436104"/>
            </a:xfrm>
            <a:prstGeom prst="rect">
              <a:avLst/>
            </a:prstGeom>
            <a:noFill/>
            <a:ln w="19050">
              <a:solidFill>
                <a:schemeClr val="tx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Lum B &amp; HER2  Separation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37DF5B27-B021-EAAE-674E-60CE295A4FE3}"/>
                </a:ext>
              </a:extLst>
            </p:cNvPr>
            <p:cNvCxnSpPr>
              <a:cxnSpLocks/>
              <a:stCxn id="7" idx="2"/>
            </p:cNvCxnSpPr>
            <p:nvPr/>
          </p:nvCxnSpPr>
          <p:spPr>
            <a:xfrm flipH="1">
              <a:off x="5813018" y="2186547"/>
              <a:ext cx="835692" cy="2365092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tailEnd type="triangle"/>
            </a:ln>
            <a:effectLst/>
          </p:spPr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DAA4548-6729-33FA-32FA-6A71CFD1B842}"/>
              </a:ext>
            </a:extLst>
          </p:cNvPr>
          <p:cNvSpPr txBox="1"/>
          <p:nvPr/>
        </p:nvSpPr>
        <p:spPr>
          <a:xfrm>
            <a:off x="3810000" y="2020669"/>
            <a:ext cx="2133600" cy="646331"/>
          </a:xfrm>
          <a:prstGeom prst="rect">
            <a:avLst/>
          </a:prstGeom>
          <a:noFill/>
          <a:ln w="19050">
            <a:solidFill>
              <a:schemeClr val="tx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Other Differences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Not So Apparent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32F161F3-10EE-D025-664C-615C08E97A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022350"/>
            <a:ext cx="8382000" cy="476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Gene Exp. PCA Modes of Variation (Scores)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7087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50000">
              <a:schemeClr val="bg1"/>
            </a:gs>
            <a:gs pos="100000">
              <a:srgbClr val="0000FF"/>
            </a:gs>
          </a:gsLst>
          <a:lin ang="81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13F5B5-7B94-4EAE-1A6D-9F46C34D72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305A4845-45A8-81B9-127C-BAF43E8589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/>
                <a:ea typeface="+mj-ea"/>
                <a:cs typeface="+mj-cs"/>
              </a:rPr>
              <a:t>DIVAS Modes of Variation from TCGA</a:t>
            </a:r>
            <a:endParaRPr lang="en-US" dirty="0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A43D80E4-2551-0051-6EA7-6C4DF6CC29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534400" cy="5257800"/>
          </a:xfrm>
        </p:spPr>
        <p:txBody>
          <a:bodyPr/>
          <a:lstStyle/>
          <a:p>
            <a:pPr marL="0" marR="0" lvl="0" indent="0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33583905-9132-F33D-3FE7-DBD58E90DA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066800"/>
            <a:ext cx="8458200" cy="476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Gene Exp. PCA Modes of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Varia’n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(Loadings)</a:t>
            </a:r>
          </a:p>
        </p:txBody>
      </p:sp>
      <p:pic>
        <p:nvPicPr>
          <p:cNvPr id="3" name="Picture 2" descr="A picture containing chart">
            <a:extLst>
              <a:ext uri="{FF2B5EF4-FFF2-40B4-BE49-F238E27FC236}">
                <a16:creationId xmlns:a16="http://schemas.microsoft.com/office/drawing/2014/main" id="{CF1465A0-0882-3F37-2A73-6FC0407A89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39" y="1965754"/>
            <a:ext cx="8321761" cy="2377646"/>
          </a:xfrm>
          <a:prstGeom prst="rect">
            <a:avLst/>
          </a:prstGeom>
        </p:spPr>
      </p:pic>
      <p:pic>
        <p:nvPicPr>
          <p:cNvPr id="4" name="Picture 3" descr="Chart">
            <a:extLst>
              <a:ext uri="{FF2B5EF4-FFF2-40B4-BE49-F238E27FC236}">
                <a16:creationId xmlns:a16="http://schemas.microsoft.com/office/drawing/2014/main" id="{F99C9EC1-4D83-C92F-9180-6EEA25BF38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39" y="4480354"/>
            <a:ext cx="8321761" cy="23776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84416C-5E53-F8AA-4A58-E0AEF800A335}"/>
              </a:ext>
            </a:extLst>
          </p:cNvPr>
          <p:cNvSpPr txBox="1"/>
          <p:nvPr/>
        </p:nvSpPr>
        <p:spPr>
          <a:xfrm>
            <a:off x="5712118" y="1981200"/>
            <a:ext cx="21364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PAM 50 Genes</a:t>
            </a:r>
          </a:p>
        </p:txBody>
      </p:sp>
    </p:spTree>
    <p:extLst>
      <p:ext uri="{BB962C8B-B14F-4D97-AF65-F5344CB8AC3E}">
        <p14:creationId xmlns:p14="http://schemas.microsoft.com/office/powerpoint/2010/main" val="2258338880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50000">
              <a:schemeClr val="bg1"/>
            </a:gs>
            <a:gs pos="100000">
              <a:srgbClr val="0000FF"/>
            </a:gs>
          </a:gsLst>
          <a:lin ang="81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96B732-49BA-AB9D-067F-DDE3102186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1631BB03-F8D7-B649-D85C-F3E8D12AB3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/>
                <a:ea typeface="+mj-ea"/>
                <a:cs typeface="+mj-cs"/>
              </a:rPr>
              <a:t>DIVAS Modes of Variation from TCGA</a:t>
            </a:r>
            <a:endParaRPr lang="en-US" dirty="0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23200FCF-8EE2-01B6-10F0-D7063F2254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534400" cy="5257800"/>
          </a:xfrm>
        </p:spPr>
        <p:txBody>
          <a:bodyPr/>
          <a:lstStyle/>
          <a:p>
            <a:pPr marL="0" marR="0" lvl="0" indent="0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4B43878E-64F1-FDC3-284B-7530EBE4C8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066800"/>
            <a:ext cx="8458200" cy="476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Gene Exp. PCA Modes of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Varia’n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(Loadings)</a:t>
            </a:r>
          </a:p>
        </p:txBody>
      </p:sp>
      <p:pic>
        <p:nvPicPr>
          <p:cNvPr id="6" name="Picture 5" descr="Chart">
            <a:extLst>
              <a:ext uri="{FF2B5EF4-FFF2-40B4-BE49-F238E27FC236}">
                <a16:creationId xmlns:a16="http://schemas.microsoft.com/office/drawing/2014/main" id="{9CAEF6D4-7583-6F4E-75BC-EE16B5A790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39" y="1981200"/>
            <a:ext cx="8321761" cy="2377646"/>
          </a:xfrm>
          <a:prstGeom prst="rect">
            <a:avLst/>
          </a:prstGeom>
        </p:spPr>
      </p:pic>
      <p:pic>
        <p:nvPicPr>
          <p:cNvPr id="7" name="Picture 6" descr="Chart">
            <a:extLst>
              <a:ext uri="{FF2B5EF4-FFF2-40B4-BE49-F238E27FC236}">
                <a16:creationId xmlns:a16="http://schemas.microsoft.com/office/drawing/2014/main" id="{19517347-3626-3AA3-69FE-0191493B56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39" y="4480354"/>
            <a:ext cx="8321761" cy="237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886279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50000">
              <a:schemeClr val="bg1"/>
            </a:gs>
            <a:gs pos="100000">
              <a:srgbClr val="0000FF"/>
            </a:gs>
          </a:gsLst>
          <a:lin ang="81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705D63-1AE4-BF84-87F1-5875DE8B2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B56E38F9-4D4B-3799-958F-316CCA79D0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/>
                <a:ea typeface="+mj-ea"/>
                <a:cs typeface="+mj-cs"/>
              </a:rPr>
              <a:t>DIVAS Modes of Variation from TCGA</a:t>
            </a:r>
            <a:endParaRPr lang="en-US" dirty="0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11FD6989-EA7C-E114-8F74-1EBC538206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534400" cy="5257800"/>
          </a:xfrm>
        </p:spPr>
        <p:txBody>
          <a:bodyPr/>
          <a:lstStyle/>
          <a:p>
            <a:pPr marL="0" marR="0" lvl="0" indent="0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12FA6AF0-4BA0-2951-991A-095D723987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869950"/>
            <a:ext cx="8094663" cy="476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DIVAS 4-way &amp; 3-Way Modes (Scores)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 descr="Diagram">
            <a:extLst>
              <a:ext uri="{FF2B5EF4-FFF2-40B4-BE49-F238E27FC236}">
                <a16:creationId xmlns:a16="http://schemas.microsoft.com/office/drawing/2014/main" id="{E23F6D5C-3DF8-F1C4-67ED-2C7176A9E8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800" y="2439334"/>
            <a:ext cx="9144000" cy="44577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E789FC1-AB9A-8E08-5813-CDC9B9BED9F9}"/>
              </a:ext>
            </a:extLst>
          </p:cNvPr>
          <p:cNvGrpSpPr/>
          <p:nvPr/>
        </p:nvGrpSpPr>
        <p:grpSpPr>
          <a:xfrm>
            <a:off x="228600" y="2007163"/>
            <a:ext cx="2285999" cy="1117037"/>
            <a:chOff x="228600" y="2007163"/>
            <a:chExt cx="2285999" cy="111703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77F21FC-0493-7B6E-D22D-1DD7FB3318EB}"/>
                </a:ext>
              </a:extLst>
            </p:cNvPr>
            <p:cNvGrpSpPr/>
            <p:nvPr/>
          </p:nvGrpSpPr>
          <p:grpSpPr>
            <a:xfrm>
              <a:off x="228600" y="2007163"/>
              <a:ext cx="2285999" cy="1004982"/>
              <a:chOff x="3700249" y="1535668"/>
              <a:chExt cx="3857038" cy="678099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436E611-406B-A158-CA10-FC5B85166BF4}"/>
                  </a:ext>
                </a:extLst>
              </p:cNvPr>
              <p:cNvSpPr txBox="1"/>
              <p:nvPr/>
            </p:nvSpPr>
            <p:spPr>
              <a:xfrm>
                <a:off x="3700249" y="1535668"/>
                <a:ext cx="3857038" cy="249202"/>
              </a:xfrm>
              <a:prstGeom prst="rect">
                <a:avLst/>
              </a:prstGeom>
              <a:noFill/>
              <a:ln w="19050">
                <a:solidFill>
                  <a:schemeClr val="tx1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Luminals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 vs. Others</a:t>
                </a:r>
              </a:p>
            </p:txBody>
          </p: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46045E43-F73B-D508-630E-606C4208B7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03008" y="1760675"/>
                <a:ext cx="2314224" cy="453092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000000"/>
                </a:solidFill>
                <a:prstDash val="solid"/>
                <a:tailEnd type="triangle"/>
              </a:ln>
              <a:effectLst/>
            </p:spPr>
          </p:cxnSp>
        </p:grp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C0208C5B-FFD6-1C48-9133-C7AE2EED3E2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71600" y="2340636"/>
              <a:ext cx="678159" cy="783564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tailEnd type="triangle"/>
            </a:ln>
            <a:effectLst/>
          </p:spPr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636AF8A-52D9-89DB-7995-955C6150321B}"/>
              </a:ext>
            </a:extLst>
          </p:cNvPr>
          <p:cNvGrpSpPr/>
          <p:nvPr/>
        </p:nvGrpSpPr>
        <p:grpSpPr>
          <a:xfrm>
            <a:off x="3124200" y="2007162"/>
            <a:ext cx="2057400" cy="1269437"/>
            <a:chOff x="-347999" y="2007162"/>
            <a:chExt cx="2057400" cy="126943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E3C4A1EF-4FF0-5B59-4DE3-60DEFA988E5C}"/>
                </a:ext>
              </a:extLst>
            </p:cNvPr>
            <p:cNvGrpSpPr/>
            <p:nvPr/>
          </p:nvGrpSpPr>
          <p:grpSpPr>
            <a:xfrm>
              <a:off x="-347999" y="2007162"/>
              <a:ext cx="2057400" cy="1269437"/>
              <a:chOff x="2727386" y="1535668"/>
              <a:chExt cx="3471336" cy="856537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055A4E6-73CB-B6A6-A055-A246078F02C7}"/>
                  </a:ext>
                </a:extLst>
              </p:cNvPr>
              <p:cNvSpPr txBox="1"/>
              <p:nvPr/>
            </p:nvSpPr>
            <p:spPr>
              <a:xfrm>
                <a:off x="2727386" y="1535668"/>
                <a:ext cx="3471336" cy="249202"/>
              </a:xfrm>
              <a:prstGeom prst="rect">
                <a:avLst/>
              </a:prstGeom>
              <a:noFill/>
              <a:ln w="19050">
                <a:solidFill>
                  <a:schemeClr val="tx1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Basals vs. HER2s</a:t>
                </a:r>
              </a:p>
            </p:txBody>
          </p: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4BACB3B6-93C4-E2C6-05C0-D17F0EC9443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70226" y="1784870"/>
                <a:ext cx="244244" cy="607335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000000"/>
                </a:solidFill>
                <a:prstDash val="solid"/>
                <a:tailEnd type="triangle"/>
              </a:ln>
              <a:effectLst/>
            </p:spPr>
          </p:cxnSp>
        </p:grp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58DDE4B-BC1E-2570-025E-FC972DA65D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4001" y="2376494"/>
              <a:ext cx="754360" cy="900105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tailEnd type="triangle"/>
            </a:ln>
            <a:effectLst/>
          </p:spPr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341284F-8A23-804E-9FB8-995D3B067C2C}"/>
              </a:ext>
            </a:extLst>
          </p:cNvPr>
          <p:cNvGrpSpPr/>
          <p:nvPr/>
        </p:nvGrpSpPr>
        <p:grpSpPr>
          <a:xfrm>
            <a:off x="5173959" y="2007162"/>
            <a:ext cx="2446041" cy="1269437"/>
            <a:chOff x="-7641" y="2007162"/>
            <a:chExt cx="2446041" cy="1269437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D678535-4A8C-44BB-89E2-822058F1A593}"/>
                </a:ext>
              </a:extLst>
            </p:cNvPr>
            <p:cNvGrpSpPr/>
            <p:nvPr/>
          </p:nvGrpSpPr>
          <p:grpSpPr>
            <a:xfrm>
              <a:off x="-7641" y="2007162"/>
              <a:ext cx="2446041" cy="1269437"/>
              <a:chOff x="3301653" y="1535668"/>
              <a:chExt cx="4127068" cy="856537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2222771-67EA-4E2B-F140-75AB3575E49E}"/>
                  </a:ext>
                </a:extLst>
              </p:cNvPr>
              <p:cNvSpPr txBox="1"/>
              <p:nvPr/>
            </p:nvSpPr>
            <p:spPr>
              <a:xfrm>
                <a:off x="3700251" y="1535668"/>
                <a:ext cx="3728470" cy="249202"/>
              </a:xfrm>
              <a:prstGeom prst="rect">
                <a:avLst/>
              </a:prstGeom>
              <a:noFill/>
              <a:ln w="19050">
                <a:solidFill>
                  <a:schemeClr val="tx1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HER2s vs. Lum Bs</a:t>
                </a:r>
              </a:p>
            </p:txBody>
          </p: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1685BA25-2C1F-7128-0177-5AE1FC91B98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01653" y="1784870"/>
                <a:ext cx="1170004" cy="607335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000000"/>
                </a:solidFill>
                <a:prstDash val="solid"/>
                <a:tailEnd type="triangle"/>
              </a:ln>
              <a:effectLst/>
            </p:spPr>
          </p:cxnSp>
        </p:grp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89D84367-254C-4787-00B3-389A1E54F8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8200" y="2376494"/>
              <a:ext cx="1066800" cy="823906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9410965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50000">
              <a:schemeClr val="bg1"/>
            </a:gs>
            <a:gs pos="100000">
              <a:srgbClr val="0000FF"/>
            </a:gs>
          </a:gsLst>
          <a:lin ang="81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A85D28-D764-3993-738D-0380B53035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9B792EEB-5AD2-B02B-21EF-155CAAFAA1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kumimoji="0" lang="en-US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/>
                <a:ea typeface="+mj-ea"/>
                <a:cs typeface="+mj-cs"/>
              </a:rPr>
              <a:t>DIVAS Modes of Variation from TCGA</a:t>
            </a:r>
            <a:endParaRPr lang="en-US" dirty="0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4D05BF05-FD0C-5E5A-7FEB-ED234A1BD7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914400"/>
            <a:ext cx="8534400" cy="5257800"/>
          </a:xfrm>
        </p:spPr>
        <p:txBody>
          <a:bodyPr/>
          <a:lstStyle/>
          <a:p>
            <a:pPr marL="0" marR="0" lvl="0" indent="0" defTabSz="914400" rtl="0" eaLnBrk="1" fontAlgn="base" latinLnBrk="0" hangingPunct="1">
              <a:lnSpc>
                <a:spcPct val="2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 typeface="Wingdings" pitchFamily="2" charset="2"/>
              <a:buNone/>
              <a:tabLst/>
              <a:defRPr/>
            </a:pPr>
            <a:r>
              <a:rPr kumimoji="0" lang="en-US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 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0C869D57-BCA5-C20D-0CEA-FA3119EE88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066800"/>
            <a:ext cx="8443913" cy="476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DIVAS 4-way &amp; 3-Way Modes (GE Loadings)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 descr="A picture containing text">
            <a:extLst>
              <a:ext uri="{FF2B5EF4-FFF2-40B4-BE49-F238E27FC236}">
                <a16:creationId xmlns:a16="http://schemas.microsoft.com/office/drawing/2014/main" id="{CFFA9EB3-E8E1-3A35-9012-983DDAB2A5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167"/>
          <a:stretch/>
        </p:blipFill>
        <p:spPr>
          <a:xfrm>
            <a:off x="0" y="2155371"/>
            <a:ext cx="9144000" cy="2188029"/>
          </a:xfrm>
          <a:prstGeom prst="rect">
            <a:avLst/>
          </a:prstGeom>
        </p:spPr>
      </p:pic>
      <p:pic>
        <p:nvPicPr>
          <p:cNvPr id="4" name="Picture 3" descr="Text">
            <a:extLst>
              <a:ext uri="{FF2B5EF4-FFF2-40B4-BE49-F238E27FC236}">
                <a16:creationId xmlns:a16="http://schemas.microsoft.com/office/drawing/2014/main" id="{ECFA1C5E-06D6-3D48-7A40-726F00995A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111"/>
          <a:stretch/>
        </p:blipFill>
        <p:spPr>
          <a:xfrm>
            <a:off x="0" y="4495800"/>
            <a:ext cx="9144000" cy="21118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02710C-A626-1236-16CC-1D3B2DADD77C}"/>
              </a:ext>
            </a:extLst>
          </p:cNvPr>
          <p:cNvSpPr txBox="1"/>
          <p:nvPr/>
        </p:nvSpPr>
        <p:spPr>
          <a:xfrm>
            <a:off x="5791200" y="4191000"/>
            <a:ext cx="3036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More PAM 50 Genes</a:t>
            </a:r>
          </a:p>
        </p:txBody>
      </p:sp>
    </p:spTree>
    <p:extLst>
      <p:ext uri="{BB962C8B-B14F-4D97-AF65-F5344CB8AC3E}">
        <p14:creationId xmlns:p14="http://schemas.microsoft.com/office/powerpoint/2010/main" val="5005015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464858-3CF6-2BAB-E319-70083206A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5C03B96C-0A9E-35F6-099F-3701EF6D24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/>
                <a:ea typeface="Arial Unicode MS" pitchFamily="34" charset="-128"/>
                <a:cs typeface="Arial Unicode MS" pitchFamily="34" charset="-128"/>
              </a:rPr>
              <a:t>DIVAS on Mortality Data</a:t>
            </a:r>
            <a:endParaRPr lang="en-US" dirty="0"/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8C236953-5518-B286-9EC0-100F1FF530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447800"/>
            <a:ext cx="8534400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Data Blocks:</a:t>
            </a:r>
          </a:p>
          <a:p>
            <a:pPr marL="514350" marR="0" lvl="0" indent="-5143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Swiss Males</a:t>
            </a:r>
          </a:p>
          <a:p>
            <a:pPr marL="514350" marR="0" lvl="0" indent="-5143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Spanish Males</a:t>
            </a:r>
          </a:p>
          <a:p>
            <a:pPr marL="514350" marR="0" lvl="0" indent="-5143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Swiss Females</a:t>
            </a:r>
          </a:p>
          <a:p>
            <a:pPr marL="514350" marR="0" lvl="0" indent="-51435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Spanish Females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13BA8B-DFEB-26A6-8D07-BC2C3E8E3814}"/>
              </a:ext>
            </a:extLst>
          </p:cNvPr>
          <p:cNvSpPr txBox="1"/>
          <p:nvPr/>
        </p:nvSpPr>
        <p:spPr>
          <a:xfrm>
            <a:off x="4876800" y="1600200"/>
            <a:ext cx="31409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3AF5A">
                    <a:lumMod val="75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Expected Differences: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3AF5A">
                    <a:lumMod val="75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Record Keeping,  War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03C272-A3DF-57A9-C6D6-EC73D0736F74}"/>
              </a:ext>
            </a:extLst>
          </p:cNvPr>
          <p:cNvSpPr txBox="1"/>
          <p:nvPr/>
        </p:nvSpPr>
        <p:spPr>
          <a:xfrm>
            <a:off x="4706699" y="2750403"/>
            <a:ext cx="36063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Expected Commonalities: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Overall Improvement,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Pandemic, Automobiles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45FFBE-2850-9DAE-9494-E7C313A167F2}"/>
              </a:ext>
            </a:extLst>
          </p:cNvPr>
          <p:cNvSpPr txBox="1"/>
          <p:nvPr/>
        </p:nvSpPr>
        <p:spPr>
          <a:xfrm>
            <a:off x="4876800" y="4186535"/>
            <a:ext cx="3221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Explore Gender Issues</a:t>
            </a:r>
          </a:p>
        </p:txBody>
      </p:sp>
    </p:spTree>
    <p:extLst>
      <p:ext uri="{BB962C8B-B14F-4D97-AF65-F5344CB8AC3E}">
        <p14:creationId xmlns:p14="http://schemas.microsoft.com/office/powerpoint/2010/main" val="41704292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BAD5A3-D5A0-1F7B-D986-242EE7D8F8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7BA88439-8F7C-5354-AB76-91D3EEF45D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/>
                <a:ea typeface="Arial Unicode MS" pitchFamily="34" charset="-128"/>
                <a:cs typeface="Arial Unicode MS" pitchFamily="34" charset="-128"/>
              </a:rPr>
              <a:t>DIVAS on Mortality Data</a:t>
            </a:r>
            <a:endParaRPr lang="en-US" dirty="0"/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E5953F8B-FEE4-EF4A-4839-92EBD7089C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219200"/>
            <a:ext cx="85344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DIVAS Result: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pic>
        <p:nvPicPr>
          <p:cNvPr id="3" name="Picture 2" descr="Chart">
            <a:extLst>
              <a:ext uri="{FF2B5EF4-FFF2-40B4-BE49-F238E27FC236}">
                <a16:creationId xmlns:a16="http://schemas.microsoft.com/office/drawing/2014/main" id="{7D629B48-1912-D5A4-278F-78168BAE22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1015"/>
            <a:ext cx="9144000" cy="444698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2A783D1-B096-A0F5-FEC5-C404DF4BE44E}"/>
              </a:ext>
            </a:extLst>
          </p:cNvPr>
          <p:cNvGrpSpPr/>
          <p:nvPr/>
        </p:nvGrpSpPr>
        <p:grpSpPr>
          <a:xfrm>
            <a:off x="457200" y="1981200"/>
            <a:ext cx="2667012" cy="4495800"/>
            <a:chOff x="457200" y="1981200"/>
            <a:chExt cx="2667012" cy="449580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5247AA5-5942-667B-BC3A-694DC333D784}"/>
                </a:ext>
              </a:extLst>
            </p:cNvPr>
            <p:cNvSpPr txBox="1"/>
            <p:nvPr/>
          </p:nvSpPr>
          <p:spPr>
            <a:xfrm>
              <a:off x="457200" y="1981200"/>
              <a:ext cx="26670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5B5249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2 Four-way Modes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ED147F6-8D2B-F40B-4A3F-EF307115B661}"/>
                </a:ext>
              </a:extLst>
            </p:cNvPr>
            <p:cNvSpPr/>
            <p:nvPr/>
          </p:nvSpPr>
          <p:spPr bwMode="auto">
            <a:xfrm>
              <a:off x="1066800" y="2590800"/>
              <a:ext cx="609600" cy="3886200"/>
            </a:xfrm>
            <a:prstGeom prst="rect">
              <a:avLst/>
            </a:prstGeom>
            <a:noFill/>
            <a:ln w="38100" cap="flat" cmpd="sng" algn="ctr">
              <a:solidFill>
                <a:schemeClr val="tx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CA85D96-EFEF-33C1-85D4-BEBC3A3D92A5}"/>
              </a:ext>
            </a:extLst>
          </p:cNvPr>
          <p:cNvGrpSpPr/>
          <p:nvPr/>
        </p:nvGrpSpPr>
        <p:grpSpPr>
          <a:xfrm>
            <a:off x="2133600" y="1976735"/>
            <a:ext cx="3781646" cy="4500265"/>
            <a:chOff x="2133600" y="1976735"/>
            <a:chExt cx="3781646" cy="450026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BB11849-7F92-2BE1-7217-14318850D48C}"/>
                </a:ext>
              </a:extLst>
            </p:cNvPr>
            <p:cNvSpPr txBox="1"/>
            <p:nvPr/>
          </p:nvSpPr>
          <p:spPr>
            <a:xfrm>
              <a:off x="3200400" y="1976735"/>
              <a:ext cx="271484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1 Three-way Mode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05DD42D-C36F-3EEF-D2DF-A62B47A1D6C9}"/>
                </a:ext>
              </a:extLst>
            </p:cNvPr>
            <p:cNvSpPr/>
            <p:nvPr/>
          </p:nvSpPr>
          <p:spPr bwMode="auto">
            <a:xfrm>
              <a:off x="2133600" y="2590800"/>
              <a:ext cx="609600" cy="3886200"/>
            </a:xfrm>
            <a:prstGeom prst="rect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5B5249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D8DF09F-421B-95B7-D070-5A9D8F4E1B7D}"/>
              </a:ext>
            </a:extLst>
          </p:cNvPr>
          <p:cNvGrpSpPr/>
          <p:nvPr/>
        </p:nvGrpSpPr>
        <p:grpSpPr>
          <a:xfrm>
            <a:off x="4953000" y="1607403"/>
            <a:ext cx="4104914" cy="4869597"/>
            <a:chOff x="4953000" y="1607403"/>
            <a:chExt cx="4104914" cy="486959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82D9DAD-DB6E-ACD9-BD6B-31885B80BC3C}"/>
                </a:ext>
              </a:extLst>
            </p:cNvPr>
            <p:cNvSpPr txBox="1"/>
            <p:nvPr/>
          </p:nvSpPr>
          <p:spPr>
            <a:xfrm>
              <a:off x="5943600" y="1607403"/>
              <a:ext cx="311431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6 Two-way Spanish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Male – Female Modes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15C6A2F-48C3-50B1-6E90-441D45CD7095}"/>
                </a:ext>
              </a:extLst>
            </p:cNvPr>
            <p:cNvSpPr/>
            <p:nvPr/>
          </p:nvSpPr>
          <p:spPr bwMode="auto">
            <a:xfrm>
              <a:off x="4953000" y="3328630"/>
              <a:ext cx="609600" cy="3148370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2075" tIns="46038" rIns="92075" bIns="46038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37690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60777D-E1A1-FB50-9107-E88490E65F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AE306730-AD61-F126-36E9-B69EBF9E67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/>
                <a:ea typeface="Arial Unicode MS" pitchFamily="34" charset="-128"/>
                <a:cs typeface="Arial Unicode MS" pitchFamily="34" charset="-128"/>
              </a:rPr>
              <a:t>DIVAS on Mortality Data</a:t>
            </a:r>
            <a:endParaRPr lang="en-US" dirty="0"/>
          </a:p>
        </p:txBody>
      </p:sp>
      <p:pic>
        <p:nvPicPr>
          <p:cNvPr id="2" name="Picture 1" descr="Chart">
            <a:extLst>
              <a:ext uri="{FF2B5EF4-FFF2-40B4-BE49-F238E27FC236}">
                <a16:creationId xmlns:a16="http://schemas.microsoft.com/office/drawing/2014/main" id="{DBC87423-DC85-3C4B-0433-1F78524915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0300"/>
            <a:ext cx="9144000" cy="4457700"/>
          </a:xfrm>
          <a:prstGeom prst="rect">
            <a:avLst/>
          </a:prstGeom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F22C6E79-BAC8-BAE0-7F1E-1252150C41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447800"/>
            <a:ext cx="8534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Four-Way Modes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B59A66-D1EF-CA0E-C3DE-8852AE656DD5}"/>
              </a:ext>
            </a:extLst>
          </p:cNvPr>
          <p:cNvSpPr txBox="1"/>
          <p:nvPr/>
        </p:nvSpPr>
        <p:spPr>
          <a:xfrm>
            <a:off x="4423531" y="1295400"/>
            <a:ext cx="4110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Show Overall Improvement,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ACBE98-C105-D1D0-EC81-EB25AF04912B}"/>
              </a:ext>
            </a:extLst>
          </p:cNvPr>
          <p:cNvSpPr txBox="1"/>
          <p:nvPr/>
        </p:nvSpPr>
        <p:spPr>
          <a:xfrm>
            <a:off x="4343400" y="1824335"/>
            <a:ext cx="4422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Pandemic &amp; Automotive Effects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7B543C-B4E1-5EC7-4AFB-41B9DE7D05FD}"/>
              </a:ext>
            </a:extLst>
          </p:cNvPr>
          <p:cNvSpPr txBox="1"/>
          <p:nvPr/>
        </p:nvSpPr>
        <p:spPr>
          <a:xfrm>
            <a:off x="457200" y="762000"/>
            <a:ext cx="26853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Double Mean Centering,</a:t>
            </a:r>
          </a:p>
          <a:p>
            <a:pPr algn="ctr"/>
            <a:r>
              <a:rPr lang="en-US" dirty="0"/>
              <a:t>i.e. Flat Mode Removed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034FB42-E6B2-E368-A1D2-66768D2401B7}"/>
              </a:ext>
            </a:extLst>
          </p:cNvPr>
          <p:cNvGrpSpPr/>
          <p:nvPr/>
        </p:nvGrpSpPr>
        <p:grpSpPr>
          <a:xfrm>
            <a:off x="3276600" y="773668"/>
            <a:ext cx="3352800" cy="2502932"/>
            <a:chOff x="3276600" y="773668"/>
            <a:chExt cx="3352800" cy="250293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E8648CB-9503-7977-9BCF-D0E4668924D8}"/>
                </a:ext>
              </a:extLst>
            </p:cNvPr>
            <p:cNvSpPr txBox="1"/>
            <p:nvPr/>
          </p:nvSpPr>
          <p:spPr>
            <a:xfrm>
              <a:off x="3482320" y="773668"/>
              <a:ext cx="31470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Note: Age Rounding in Spain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123C2EA8-38B1-F8CF-C577-DC651527B547}"/>
                </a:ext>
              </a:extLst>
            </p:cNvPr>
            <p:cNvCxnSpPr>
              <a:cxnSpLocks/>
              <a:stCxn id="7" idx="2"/>
            </p:cNvCxnSpPr>
            <p:nvPr/>
          </p:nvCxnSpPr>
          <p:spPr>
            <a:xfrm flipH="1">
              <a:off x="3276600" y="1143000"/>
              <a:ext cx="1779260" cy="2133600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tailEnd type="triangle"/>
            </a:ln>
            <a:effectLst/>
          </p:spPr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7D7EF841-3DA7-EB84-954A-DE19554610DC}"/>
                </a:ext>
              </a:extLst>
            </p:cNvPr>
            <p:cNvCxnSpPr>
              <a:cxnSpLocks/>
            </p:cNvCxnSpPr>
            <p:nvPr/>
          </p:nvCxnSpPr>
          <p:spPr>
            <a:xfrm>
              <a:off x="5055860" y="1143000"/>
              <a:ext cx="1192540" cy="2057400"/>
            </a:xfrm>
            <a:prstGeom prst="straightConnector1">
              <a:avLst/>
            </a:prstGeom>
            <a:noFill/>
            <a:ln w="38100" cap="flat" cmpd="sng" algn="ctr">
              <a:solidFill>
                <a:srgbClr val="000000"/>
              </a:solidFill>
              <a:prstDash val="soli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998960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6220BD-8531-C820-31C5-DA3FC55133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D3FF6F9D-D7EC-41F0-EEAD-9FE6A8F9BB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/>
                <a:ea typeface="Arial Unicode MS" pitchFamily="34" charset="-128"/>
                <a:cs typeface="Arial Unicode MS" pitchFamily="34" charset="-128"/>
              </a:rPr>
              <a:t>DIVAS on Mortality Data</a:t>
            </a:r>
            <a:endParaRPr lang="en-US" dirty="0"/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A667666E-4E7E-2BD0-C36F-CFCDF19D0E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447800"/>
            <a:ext cx="8534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Three-Way Mode</a:t>
            </a:r>
          </a:p>
        </p:txBody>
      </p:sp>
      <p:pic>
        <p:nvPicPr>
          <p:cNvPr id="3" name="Picture 2" descr="Chart">
            <a:extLst>
              <a:ext uri="{FF2B5EF4-FFF2-40B4-BE49-F238E27FC236}">
                <a16:creationId xmlns:a16="http://schemas.microsoft.com/office/drawing/2014/main" id="{A0B9B4F8-D37C-CF7D-F64C-147E547C42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0300"/>
            <a:ext cx="9144000" cy="4457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0E1C26-C7AB-D867-48D8-4DDB513C7245}"/>
              </a:ext>
            </a:extLst>
          </p:cNvPr>
          <p:cNvSpPr txBox="1"/>
          <p:nvPr/>
        </p:nvSpPr>
        <p:spPr>
          <a:xfrm>
            <a:off x="5525528" y="1524000"/>
            <a:ext cx="2323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AIDS Epidemic?</a:t>
            </a:r>
          </a:p>
        </p:txBody>
      </p:sp>
    </p:spTree>
    <p:extLst>
      <p:ext uri="{BB962C8B-B14F-4D97-AF65-F5344CB8AC3E}">
        <p14:creationId xmlns:p14="http://schemas.microsoft.com/office/powerpoint/2010/main" val="10772383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00"/>
            </a:gs>
            <a:gs pos="50000">
              <a:schemeClr val="bg1"/>
            </a:gs>
            <a:gs pos="100000">
              <a:srgbClr val="FFFF00"/>
            </a:gs>
          </a:gsLst>
          <a:lin ang="2700000" scaled="0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AA57A7A-4DA2-AD26-C0C3-854591BB6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35D30CA1-FB69-DA86-CE90-EB3E06432F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7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/>
                <a:ea typeface="Arial Unicode MS" pitchFamily="34" charset="-128"/>
                <a:cs typeface="Arial Unicode MS" pitchFamily="34" charset="-128"/>
              </a:rPr>
              <a:t>DIVAS on Mortality Data</a:t>
            </a:r>
            <a:endParaRPr lang="en-US" dirty="0"/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DE9C9C96-A9E2-5F89-127F-485DE10DBD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447800"/>
            <a:ext cx="8534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Two-Way Modes  (Spanish Males &amp; Females)</a:t>
            </a:r>
          </a:p>
        </p:txBody>
      </p:sp>
      <p:pic>
        <p:nvPicPr>
          <p:cNvPr id="3" name="Picture 2" descr="Diagram">
            <a:extLst>
              <a:ext uri="{FF2B5EF4-FFF2-40B4-BE49-F238E27FC236}">
                <a16:creationId xmlns:a16="http://schemas.microsoft.com/office/drawing/2014/main" id="{777B82AE-02A0-04CF-72CB-D98D1CB373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0300"/>
            <a:ext cx="9144000" cy="4457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75B80C-629B-E9F4-B9BE-627077DF485B}"/>
              </a:ext>
            </a:extLst>
          </p:cNvPr>
          <p:cNvSpPr txBox="1"/>
          <p:nvPr/>
        </p:nvSpPr>
        <p:spPr>
          <a:xfrm>
            <a:off x="2438400" y="909935"/>
            <a:ext cx="13694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Civil War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7777F6-A588-A870-6DA7-F2E2805A6EF5}"/>
              </a:ext>
            </a:extLst>
          </p:cNvPr>
          <p:cNvSpPr txBox="1"/>
          <p:nvPr/>
        </p:nvSpPr>
        <p:spPr>
          <a:xfrm>
            <a:off x="5020597" y="909935"/>
            <a:ext cx="2294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Record Keeping</a:t>
            </a:r>
          </a:p>
        </p:txBody>
      </p:sp>
    </p:spTree>
    <p:extLst>
      <p:ext uri="{BB962C8B-B14F-4D97-AF65-F5344CB8AC3E}">
        <p14:creationId xmlns:p14="http://schemas.microsoft.com/office/powerpoint/2010/main" val="12988280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Last Class: AJIVE Cancer Data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JIVE:  Common Normalized Scores 1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Look at Extremes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Negative End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Top Person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Top 16 Patches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Fat Cells &amp; Stroma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E74EC8-934F-41B3-8E1B-1500BD274C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286" y="0"/>
            <a:ext cx="47467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0172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00"/>
            </a:gs>
            <a:gs pos="50000">
              <a:schemeClr val="tx1"/>
            </a:gs>
            <a:gs pos="100000">
              <a:srgbClr val="FF00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152400"/>
            <a:ext cx="8610600" cy="990600"/>
          </a:xfrm>
        </p:spPr>
        <p:txBody>
          <a:bodyPr lIns="92075" tIns="46038" rIns="92075" bIns="46038"/>
          <a:lstStyle/>
          <a:p>
            <a:pPr eaLnBrk="1" hangingPunct="1"/>
            <a:r>
              <a:rPr lang="en-US" sz="3600" dirty="0">
                <a:solidFill>
                  <a:srgbClr val="00B050"/>
                </a:solidFill>
                <a:latin typeface="Arial" charset="0"/>
              </a:rPr>
              <a:t>HDLSS</a:t>
            </a:r>
            <a:r>
              <a:rPr lang="en-US" sz="3600" dirty="0">
                <a:latin typeface="Arial" charset="0"/>
              </a:rPr>
              <a:t> </a:t>
            </a:r>
            <a:r>
              <a:rPr lang="en-US" sz="3600" dirty="0" err="1">
                <a:solidFill>
                  <a:schemeClr val="bg2"/>
                </a:solidFill>
                <a:latin typeface="Arial" charset="0"/>
              </a:rPr>
              <a:t>Asymptotics</a:t>
            </a:r>
            <a:endParaRPr lang="en-US" sz="3600" dirty="0">
              <a:solidFill>
                <a:schemeClr val="bg2"/>
              </a:solidFill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53" name="Rectangle 3"/>
              <p:cNvSpPr>
                <a:spLocks noGrp="1" noChangeArrowheads="1"/>
              </p:cNvSpPr>
              <p:nvPr>
                <p:ph type="body" sz="half" idx="4294967295"/>
              </p:nvPr>
            </p:nvSpPr>
            <p:spPr>
              <a:xfrm>
                <a:off x="533400" y="1066800"/>
                <a:ext cx="8054975" cy="5105400"/>
              </a:xfrm>
            </p:spPr>
            <p:txBody>
              <a:bodyPr lIns="92075" tIns="46038" rIns="92075" bIns="46038"/>
              <a:lstStyle/>
              <a:p>
                <a:pPr marL="0" indent="0" eaLnBrk="1" hangingPunct="1">
                  <a:lnSpc>
                    <a:spcPct val="15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Recall Various “Mysteries” about</a:t>
                </a:r>
              </a:p>
              <a:p>
                <a:pPr marL="0" indent="0" eaLnBrk="1" hangingPunct="1">
                  <a:lnSpc>
                    <a:spcPct val="150000"/>
                  </a:lnSpc>
                  <a:buFontTx/>
                  <a:buNone/>
                </a:pPr>
                <a:r>
                  <a:rPr lang="en-US" dirty="0">
                    <a:solidFill>
                      <a:srgbClr val="00B050"/>
                    </a:solidFill>
                    <a:latin typeface="Arial" charset="0"/>
                  </a:rPr>
                  <a:t>High Dimension Low Sample Size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 Data</a:t>
                </a:r>
              </a:p>
              <a:p>
                <a:pPr eaLnBrk="1" hangingPunct="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 Natural Separation of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1000</m:t>
                        </m:r>
                      </m:sub>
                    </m:sSub>
                    <m:d>
                      <m:dPr>
                        <m:ctrlPr>
                          <a:rPr lang="en-US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0,</m:t>
                        </m:r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  Data</a:t>
                </a:r>
              </a:p>
              <a:p>
                <a:pPr eaLnBrk="1" hangingPunct="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 Strange behavior in </a:t>
                </a:r>
                <a:r>
                  <a:rPr lang="en-US" dirty="0">
                    <a:solidFill>
                      <a:srgbClr val="00B050"/>
                    </a:solidFill>
                    <a:latin typeface="Arial" charset="0"/>
                  </a:rPr>
                  <a:t>HDLSS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 </a:t>
                </a:r>
                <a:r>
                  <a:rPr lang="en-US" dirty="0" err="1">
                    <a:solidFill>
                      <a:schemeClr val="bg2"/>
                    </a:solidFill>
                    <a:latin typeface="Arial" charset="0"/>
                  </a:rPr>
                  <a:t>Classificat’n</a:t>
                </a:r>
                <a:endParaRPr lang="en-US" dirty="0">
                  <a:solidFill>
                    <a:schemeClr val="bg2"/>
                  </a:solidFill>
                  <a:latin typeface="Arial" charset="0"/>
                </a:endParaRPr>
              </a:p>
              <a:p>
                <a:pPr eaLnBrk="1" hangingPunct="1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 GWAS Failure of Spherical PCA</a:t>
                </a:r>
              </a:p>
              <a:p>
                <a:pPr marL="0" indent="0" eaLnBrk="1" hangingPunct="1">
                  <a:lnSpc>
                    <a:spcPct val="150000"/>
                  </a:lnSpc>
                  <a:buNone/>
                </a:pPr>
                <a:endParaRPr lang="en-US" sz="1200" dirty="0">
                  <a:solidFill>
                    <a:schemeClr val="bg2"/>
                  </a:solidFill>
                  <a:latin typeface="Arial" charset="0"/>
                </a:endParaRPr>
              </a:p>
              <a:p>
                <a:pPr marL="0" indent="0" eaLnBrk="1" hangingPunct="1">
                  <a:lnSpc>
                    <a:spcPct val="150000"/>
                  </a:lnSpc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Next Investigate Mathematics Of These</a:t>
                </a:r>
              </a:p>
            </p:txBody>
          </p:sp>
        </mc:Choice>
        <mc:Fallback xmlns="">
          <p:sp>
            <p:nvSpPr>
              <p:cNvPr id="205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4294967295"/>
              </p:nvPr>
            </p:nvSpPr>
            <p:spPr>
              <a:xfrm>
                <a:off x="533400" y="1066800"/>
                <a:ext cx="8054975" cy="5105400"/>
              </a:xfrm>
              <a:blipFill>
                <a:blip r:embed="rId3"/>
                <a:stretch>
                  <a:fillRect l="-1968" r="-227" b="-54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A0AEEE5-F1B0-4F10-BA0A-B53B8E8CE521}"/>
              </a:ext>
            </a:extLst>
          </p:cNvPr>
          <p:cNvCxnSpPr>
            <a:cxnSpLocks/>
          </p:cNvCxnSpPr>
          <p:nvPr/>
        </p:nvCxnSpPr>
        <p:spPr>
          <a:xfrm flipH="1" flipV="1">
            <a:off x="771525" y="4855464"/>
            <a:ext cx="6315075" cy="4762"/>
          </a:xfrm>
          <a:prstGeom prst="line">
            <a:avLst/>
          </a:prstGeom>
          <a:ln w="635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8BCB1C0-F83A-40AB-AEF5-CFE561CA655B}"/>
              </a:ext>
            </a:extLst>
          </p:cNvPr>
          <p:cNvSpPr txBox="1"/>
          <p:nvPr/>
        </p:nvSpPr>
        <p:spPr>
          <a:xfrm>
            <a:off x="6629400" y="909935"/>
            <a:ext cx="2218428" cy="461665"/>
          </a:xfrm>
          <a:prstGeom prst="rect">
            <a:avLst/>
          </a:prstGeom>
          <a:noFill/>
          <a:ln w="254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Text: Sec. 14.2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FD76506-27EC-469D-0380-63A11A3D6A23}"/>
              </a:ext>
            </a:extLst>
          </p:cNvPr>
          <p:cNvCxnSpPr>
            <a:cxnSpLocks/>
          </p:cNvCxnSpPr>
          <p:nvPr/>
        </p:nvCxnSpPr>
        <p:spPr>
          <a:xfrm flipH="1">
            <a:off x="762000" y="4033838"/>
            <a:ext cx="7620000" cy="0"/>
          </a:xfrm>
          <a:prstGeom prst="line">
            <a:avLst/>
          </a:prstGeom>
          <a:ln w="635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819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00"/>
            </a:gs>
            <a:gs pos="50000">
              <a:schemeClr val="tx1"/>
            </a:gs>
            <a:gs pos="100000">
              <a:srgbClr val="FF00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152400"/>
            <a:ext cx="8610600" cy="990600"/>
          </a:xfrm>
        </p:spPr>
        <p:txBody>
          <a:bodyPr lIns="92075" tIns="46038" rIns="92075" bIns="46038"/>
          <a:lstStyle/>
          <a:p>
            <a:pPr eaLnBrk="1" hangingPunct="1"/>
            <a:r>
              <a:rPr lang="en-US" sz="3600" dirty="0">
                <a:solidFill>
                  <a:srgbClr val="00B050"/>
                </a:solidFill>
                <a:latin typeface="Arial" charset="0"/>
              </a:rPr>
              <a:t>HDLSS</a:t>
            </a:r>
            <a:r>
              <a:rPr lang="en-US" sz="3600" dirty="0">
                <a:latin typeface="Arial" charset="0"/>
              </a:rPr>
              <a:t> </a:t>
            </a:r>
            <a:r>
              <a:rPr lang="en-US" sz="3600" dirty="0" err="1">
                <a:solidFill>
                  <a:schemeClr val="bg2"/>
                </a:solidFill>
                <a:latin typeface="Arial" charset="0"/>
              </a:rPr>
              <a:t>Asymptotics</a:t>
            </a:r>
            <a:endParaRPr lang="en-US" sz="3600" dirty="0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205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33400" y="1066800"/>
            <a:ext cx="8054975" cy="5105400"/>
          </a:xfrm>
        </p:spPr>
        <p:txBody>
          <a:bodyPr lIns="92075" tIns="46038" rIns="92075" bIns="46038"/>
          <a:lstStyle/>
          <a:p>
            <a:pPr marL="0" indent="0" eaLnBrk="1" hangingPunct="1"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" charset="0"/>
              </a:rPr>
              <a:t>Modern Mathematical Statistics:</a:t>
            </a:r>
          </a:p>
          <a:p>
            <a:pPr marL="0" indent="0" eaLnBrk="1" hangingPunct="1">
              <a:buFont typeface="Wingdings" pitchFamily="2" charset="2"/>
              <a:buChar char="§"/>
            </a:pPr>
            <a:r>
              <a:rPr lang="en-US" dirty="0">
                <a:solidFill>
                  <a:schemeClr val="bg2"/>
                </a:solidFill>
                <a:latin typeface="Arial" charset="0"/>
              </a:rPr>
              <a:t>  Based on </a:t>
            </a:r>
            <a:r>
              <a:rPr lang="en-US" i="1" dirty="0">
                <a:solidFill>
                  <a:schemeClr val="bg2"/>
                </a:solidFill>
                <a:latin typeface="Arial" charset="0"/>
              </a:rPr>
              <a:t>asymptotic</a:t>
            </a:r>
            <a:r>
              <a:rPr lang="en-US" dirty="0">
                <a:solidFill>
                  <a:schemeClr val="bg2"/>
                </a:solidFill>
                <a:latin typeface="Arial" charset="0"/>
              </a:rPr>
              <a:t> analysis</a:t>
            </a:r>
          </a:p>
        </p:txBody>
      </p:sp>
      <p:pic>
        <p:nvPicPr>
          <p:cNvPr id="1029" name="Picture 5" descr="The Annals of Statistic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68"/>
          <a:stretch/>
        </p:blipFill>
        <p:spPr bwMode="auto">
          <a:xfrm>
            <a:off x="2514600" y="2276901"/>
            <a:ext cx="4038600" cy="45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576365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00"/>
            </a:gs>
            <a:gs pos="50000">
              <a:schemeClr val="tx1"/>
            </a:gs>
            <a:gs pos="100000">
              <a:srgbClr val="FF00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152400"/>
            <a:ext cx="8610600" cy="990600"/>
          </a:xfrm>
        </p:spPr>
        <p:txBody>
          <a:bodyPr lIns="92075" tIns="46038" rIns="92075" bIns="46038"/>
          <a:lstStyle/>
          <a:p>
            <a:pPr eaLnBrk="1" hangingPunct="1"/>
            <a:r>
              <a:rPr lang="en-US" sz="3600" dirty="0">
                <a:solidFill>
                  <a:srgbClr val="00B050"/>
                </a:solidFill>
                <a:latin typeface="Arial" charset="0"/>
              </a:rPr>
              <a:t>HDLSS</a:t>
            </a:r>
            <a:r>
              <a:rPr lang="en-US" sz="3600" dirty="0">
                <a:latin typeface="Arial" charset="0"/>
              </a:rPr>
              <a:t> </a:t>
            </a:r>
            <a:r>
              <a:rPr lang="en-US" sz="3600" dirty="0" err="1">
                <a:solidFill>
                  <a:schemeClr val="bg2"/>
                </a:solidFill>
                <a:latin typeface="Arial" charset="0"/>
              </a:rPr>
              <a:t>Asymptotics</a:t>
            </a:r>
            <a:endParaRPr lang="en-US" sz="3600" dirty="0">
              <a:solidFill>
                <a:schemeClr val="bg2"/>
              </a:solidFill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53" name="Rectangle 3"/>
              <p:cNvSpPr>
                <a:spLocks noGrp="1" noChangeArrowheads="1"/>
              </p:cNvSpPr>
              <p:nvPr>
                <p:ph type="body" sz="half" idx="4294967295"/>
              </p:nvPr>
            </p:nvSpPr>
            <p:spPr>
              <a:xfrm>
                <a:off x="533400" y="1066800"/>
                <a:ext cx="8305800" cy="5105400"/>
              </a:xfrm>
            </p:spPr>
            <p:txBody>
              <a:bodyPr lIns="92075" tIns="46038" rIns="92075" bIns="46038"/>
              <a:lstStyle/>
              <a:p>
                <a:pPr marL="0" indent="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Modern Mathematical Statistics:</a:t>
                </a:r>
              </a:p>
              <a:p>
                <a:pPr marL="0" indent="0" eaLnBrk="1" hangingPunct="1">
                  <a:buFont typeface="Wingdings" pitchFamily="2" charset="2"/>
                  <a:buChar char="§"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  Based on </a:t>
                </a:r>
                <a:r>
                  <a:rPr lang="en-US" i="1" dirty="0">
                    <a:solidFill>
                      <a:schemeClr val="bg2"/>
                    </a:solidFill>
                    <a:latin typeface="Arial" charset="0"/>
                  </a:rPr>
                  <a:t>asymptotic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 analysis</a:t>
                </a:r>
              </a:p>
              <a:p>
                <a:pPr marL="0" indent="0" eaLnBrk="1" hangingPunct="1">
                  <a:buFont typeface="Wingdings" pitchFamily="2" charset="2"/>
                  <a:buChar char="§"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  I.e.  Uses limiting operations</a:t>
                </a:r>
              </a:p>
              <a:p>
                <a:pPr marL="0" indent="0" eaLnBrk="1" hangingPunct="1">
                  <a:buFont typeface="Wingdings" pitchFamily="2" charset="2"/>
                  <a:buChar char="§"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  Very often</a:t>
                </a:r>
                <a:r>
                  <a:rPr lang="en-US" dirty="0">
                    <a:solidFill>
                      <a:schemeClr val="bg2"/>
                    </a:solidFill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solidFill>
                                  <a:schemeClr val="bg2"/>
                                </a:solidFill>
                                <a:latin typeface="Cambria Math"/>
                              </a:rPr>
                              <m:t>lim</m:t>
                            </m:r>
                          </m:e>
                          <m:lim>
                            <m:r>
                              <a:rPr lang="en-US" i="1">
                                <a:solidFill>
                                  <a:schemeClr val="bg2"/>
                                </a:solidFill>
                                <a:latin typeface="Cambria Math"/>
                              </a:rPr>
                              <m:t>𝑛</m:t>
                            </m:r>
                            <m:r>
                              <a:rPr lang="en-US" i="1">
                                <a:solidFill>
                                  <a:schemeClr val="bg2"/>
                                </a:solidFill>
                                <a:latin typeface="Cambria Math"/>
                                <a:ea typeface="Cambria Math"/>
                              </a:rPr>
                              <m:t>→∞</m:t>
                            </m:r>
                          </m:lim>
                        </m:limLow>
                      </m:fName>
                      <m:e/>
                    </m:func>
                  </m:oMath>
                </a14:m>
                <a:endParaRPr lang="en-US" dirty="0">
                  <a:solidFill>
                    <a:schemeClr val="bg2"/>
                  </a:solidFill>
                  <a:latin typeface="Arial" charset="0"/>
                </a:endParaRPr>
              </a:p>
              <a:p>
                <a:pPr marL="0" indent="0" eaLnBrk="1" hangingPunct="1">
                  <a:buFont typeface="Wingdings" pitchFamily="2" charset="2"/>
                  <a:buChar char="§"/>
                </a:pPr>
                <a:endParaRPr lang="en-US" dirty="0">
                  <a:solidFill>
                    <a:schemeClr val="bg2"/>
                  </a:solidFill>
                  <a:latin typeface="Arial" charset="0"/>
                </a:endParaRPr>
              </a:p>
              <a:p>
                <a:pPr marL="0" indent="0" eaLnBrk="1" hangingPunct="1"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Workhorse Method for Much Insight:</a:t>
                </a:r>
              </a:p>
              <a:p>
                <a:pPr eaLnBrk="1" hangingPunct="1">
                  <a:buFont typeface="Wingdings" pitchFamily="2" charset="2"/>
                  <a:buChar char="v"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  Laws of Large Numbers (Consistency)</a:t>
                </a:r>
              </a:p>
              <a:p>
                <a:pPr eaLnBrk="1" hangingPunct="1">
                  <a:buFont typeface="Wingdings" pitchFamily="2" charset="2"/>
                  <a:buChar char="v"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  Central Limit Theorems </a:t>
                </a:r>
              </a:p>
              <a:p>
                <a:pPr marL="0" indent="0" algn="ctr" eaLnBrk="1" hangingPunct="1"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(Quantify Errors, Basis of Inference)</a:t>
                </a:r>
              </a:p>
            </p:txBody>
          </p:sp>
        </mc:Choice>
        <mc:Fallback xmlns="">
          <p:sp>
            <p:nvSpPr>
              <p:cNvPr id="205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4294967295"/>
              </p:nvPr>
            </p:nvSpPr>
            <p:spPr>
              <a:xfrm>
                <a:off x="533400" y="1066800"/>
                <a:ext cx="8305800" cy="5105400"/>
              </a:xfrm>
              <a:blipFill>
                <a:blip r:embed="rId3"/>
                <a:stretch>
                  <a:fillRect l="-1909" t="-1551" b="-103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010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00"/>
            </a:gs>
            <a:gs pos="50000">
              <a:schemeClr val="tx1"/>
            </a:gs>
            <a:gs pos="100000">
              <a:srgbClr val="FF00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152400"/>
            <a:ext cx="8610600" cy="990600"/>
          </a:xfrm>
        </p:spPr>
        <p:txBody>
          <a:bodyPr lIns="92075" tIns="46038" rIns="92075" bIns="46038"/>
          <a:lstStyle/>
          <a:p>
            <a:pPr eaLnBrk="1" hangingPunct="1"/>
            <a:r>
              <a:rPr lang="en-US" sz="3600" dirty="0">
                <a:solidFill>
                  <a:srgbClr val="00B050"/>
                </a:solidFill>
                <a:latin typeface="Arial" charset="0"/>
              </a:rPr>
              <a:t>HDLSS</a:t>
            </a:r>
            <a:r>
              <a:rPr lang="en-US" sz="3600" dirty="0">
                <a:latin typeface="Arial" charset="0"/>
              </a:rPr>
              <a:t> </a:t>
            </a:r>
            <a:r>
              <a:rPr lang="en-US" sz="3600" dirty="0" err="1">
                <a:solidFill>
                  <a:schemeClr val="bg2"/>
                </a:solidFill>
                <a:latin typeface="Arial" charset="0"/>
              </a:rPr>
              <a:t>Asymptotics</a:t>
            </a:r>
            <a:endParaRPr lang="en-US" sz="3600" dirty="0">
              <a:solidFill>
                <a:schemeClr val="bg2"/>
              </a:solidFill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53" name="Rectangle 3"/>
              <p:cNvSpPr>
                <a:spLocks noGrp="1" noChangeArrowheads="1"/>
              </p:cNvSpPr>
              <p:nvPr>
                <p:ph type="body" sz="half" idx="4294967295"/>
              </p:nvPr>
            </p:nvSpPr>
            <p:spPr>
              <a:xfrm>
                <a:off x="533400" y="1066800"/>
                <a:ext cx="8054975" cy="5105400"/>
              </a:xfrm>
            </p:spPr>
            <p:txBody>
              <a:bodyPr lIns="92075" tIns="46038" rIns="92075" bIns="46038"/>
              <a:lstStyle/>
              <a:p>
                <a:pPr marL="0" indent="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Modern Mathematical Statistics:</a:t>
                </a:r>
              </a:p>
              <a:p>
                <a:pPr marL="0" indent="0" eaLnBrk="1" hangingPunct="1">
                  <a:buFont typeface="Wingdings" pitchFamily="2" charset="2"/>
                  <a:buChar char="§"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  Based on </a:t>
                </a:r>
                <a:r>
                  <a:rPr lang="en-US" i="1" dirty="0">
                    <a:solidFill>
                      <a:schemeClr val="bg2"/>
                    </a:solidFill>
                    <a:latin typeface="Arial" charset="0"/>
                  </a:rPr>
                  <a:t>asymptotic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 analysis</a:t>
                </a:r>
              </a:p>
              <a:p>
                <a:pPr marL="0" indent="0" eaLnBrk="1" hangingPunct="1">
                  <a:buFont typeface="Wingdings" pitchFamily="2" charset="2"/>
                  <a:buChar char="§"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  I.e.  Uses limiting operations</a:t>
                </a:r>
              </a:p>
              <a:p>
                <a:pPr marL="0" indent="0" eaLnBrk="1" hangingPunct="1">
                  <a:buFont typeface="Wingdings" pitchFamily="2" charset="2"/>
                  <a:buChar char="§"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  Very often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i="0" smtClean="0">
                                <a:solidFill>
                                  <a:schemeClr val="bg2"/>
                                </a:solidFill>
                                <a:latin typeface="Cambria Math"/>
                              </a:rPr>
                              <m:t>lim</m:t>
                            </m:r>
                          </m:e>
                          <m:lim>
                            <m: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/>
                              </a:rPr>
                              <m:t>𝑛</m:t>
                            </m:r>
                            <m: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/>
                                <a:ea typeface="Cambria Math"/>
                              </a:rPr>
                              <m:t>→∞</m:t>
                            </m:r>
                          </m:lim>
                        </m:limLow>
                      </m:fName>
                      <m:e/>
                    </m:func>
                  </m:oMath>
                </a14:m>
                <a:endParaRPr lang="en-US" dirty="0">
                  <a:solidFill>
                    <a:schemeClr val="bg2"/>
                  </a:solidFill>
                  <a:latin typeface="Arial" charset="0"/>
                </a:endParaRPr>
              </a:p>
              <a:p>
                <a:pPr marL="0" indent="0" eaLnBrk="1" hangingPunct="1">
                  <a:buFont typeface="Wingdings" pitchFamily="2" charset="2"/>
                  <a:buChar char="§"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  Occasional </a:t>
                </a:r>
                <a:r>
                  <a:rPr lang="en-US" dirty="0">
                    <a:solidFill>
                      <a:schemeClr val="hlink"/>
                    </a:solidFill>
                    <a:latin typeface="Arial" charset="0"/>
                  </a:rPr>
                  <a:t>misconceptions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:</a:t>
                </a:r>
              </a:p>
              <a:p>
                <a:pPr lvl="1" eaLnBrk="1" hangingPunct="1">
                  <a:buFont typeface="Wingdings" pitchFamily="2" charset="2"/>
                  <a:buChar char="§"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Indicates behavior for </a:t>
                </a:r>
                <a:r>
                  <a:rPr lang="en-US" i="1" dirty="0">
                    <a:solidFill>
                      <a:schemeClr val="bg2"/>
                    </a:solidFill>
                    <a:latin typeface="Arial" charset="0"/>
                  </a:rPr>
                  <a:t>large samples</a:t>
                </a:r>
              </a:p>
              <a:p>
                <a:pPr lvl="1" eaLnBrk="1" hangingPunct="1">
                  <a:buFont typeface="Wingdings" pitchFamily="2" charset="2"/>
                  <a:buChar char="§"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Thus only makes sense for “large” samples</a:t>
                </a:r>
              </a:p>
              <a:p>
                <a:pPr lvl="1" eaLnBrk="1" hangingPunct="1">
                  <a:buFont typeface="Wingdings" pitchFamily="2" charset="2"/>
                  <a:buChar char="§"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Models phenomenon of “increasing data”</a:t>
                </a:r>
              </a:p>
              <a:p>
                <a:pPr lvl="1" eaLnBrk="1" hangingPunct="1">
                  <a:buFont typeface="Wingdings" pitchFamily="2" charset="2"/>
                  <a:buChar char="§"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So other flavors are useless???</a:t>
                </a:r>
              </a:p>
            </p:txBody>
          </p:sp>
        </mc:Choice>
        <mc:Fallback xmlns="">
          <p:sp>
            <p:nvSpPr>
              <p:cNvPr id="205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4294967295"/>
              </p:nvPr>
            </p:nvSpPr>
            <p:spPr>
              <a:xfrm>
                <a:off x="533400" y="1066800"/>
                <a:ext cx="8054975" cy="5105400"/>
              </a:xfrm>
              <a:blipFill>
                <a:blip r:embed="rId3"/>
                <a:stretch>
                  <a:fillRect l="-1968" t="-1551" b="-40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C7BB5550-9D30-41CC-A2B8-11FD3392FA6C}"/>
              </a:ext>
            </a:extLst>
          </p:cNvPr>
          <p:cNvSpPr txBox="1"/>
          <p:nvPr/>
        </p:nvSpPr>
        <p:spPr>
          <a:xfrm>
            <a:off x="6400800" y="2362200"/>
            <a:ext cx="21852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Sometimes Ask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Junior Researchers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Why They Do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Asymptotics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1930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00"/>
            </a:gs>
            <a:gs pos="50000">
              <a:schemeClr val="tx1"/>
            </a:gs>
            <a:gs pos="100000">
              <a:srgbClr val="FF00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152400"/>
            <a:ext cx="8610600" cy="990600"/>
          </a:xfrm>
        </p:spPr>
        <p:txBody>
          <a:bodyPr lIns="92075" tIns="46038" rIns="92075" bIns="46038"/>
          <a:lstStyle/>
          <a:p>
            <a:pPr eaLnBrk="1" hangingPunct="1"/>
            <a:r>
              <a:rPr lang="en-US" sz="3600" dirty="0">
                <a:solidFill>
                  <a:srgbClr val="00B050"/>
                </a:solidFill>
                <a:latin typeface="Arial" charset="0"/>
              </a:rPr>
              <a:t>HDLSS</a:t>
            </a:r>
            <a:r>
              <a:rPr lang="en-US" sz="3600" dirty="0">
                <a:latin typeface="Arial" charset="0"/>
              </a:rPr>
              <a:t> </a:t>
            </a:r>
            <a:r>
              <a:rPr lang="en-US" sz="3600" dirty="0" err="1">
                <a:solidFill>
                  <a:schemeClr val="bg2"/>
                </a:solidFill>
                <a:latin typeface="Arial" charset="0"/>
              </a:rPr>
              <a:t>Asymptotics</a:t>
            </a:r>
            <a:endParaRPr lang="en-US" sz="3600" dirty="0">
              <a:solidFill>
                <a:schemeClr val="bg2"/>
              </a:solidFill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77" name="Rectangle 3"/>
              <p:cNvSpPr>
                <a:spLocks noGrp="1" noChangeArrowheads="1"/>
              </p:cNvSpPr>
              <p:nvPr>
                <p:ph type="body" sz="half" idx="4294967295"/>
              </p:nvPr>
            </p:nvSpPr>
            <p:spPr>
              <a:xfrm>
                <a:off x="533400" y="1066800"/>
                <a:ext cx="8054975" cy="5562600"/>
              </a:xfrm>
            </p:spPr>
            <p:txBody>
              <a:bodyPr lIns="92075" tIns="46038" rIns="92075" bIns="46038"/>
              <a:lstStyle/>
              <a:p>
                <a:pPr marL="0" indent="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Modern Mathematical Statistics:</a:t>
                </a:r>
              </a:p>
              <a:p>
                <a:pPr marL="0" indent="0" eaLnBrk="1" hangingPunct="1">
                  <a:buFont typeface="Wingdings" pitchFamily="2" charset="2"/>
                  <a:buChar char="§"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  Based on </a:t>
                </a:r>
                <a:r>
                  <a:rPr lang="en-US" i="1" dirty="0">
                    <a:solidFill>
                      <a:schemeClr val="bg2"/>
                    </a:solidFill>
                    <a:latin typeface="Arial" charset="0"/>
                  </a:rPr>
                  <a:t>asymptotic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 analysis</a:t>
                </a:r>
              </a:p>
              <a:p>
                <a:pPr marL="0" indent="0" eaLnBrk="1" hangingPunct="1">
                  <a:buFont typeface="Wingdings" pitchFamily="2" charset="2"/>
                  <a:buChar char="§"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  Real Reasons:</a:t>
                </a:r>
              </a:p>
              <a:p>
                <a:pPr marL="400050" lvl="1" indent="0" eaLnBrk="1" hangingPunct="1">
                  <a:buFont typeface="Wingdings" pitchFamily="2" charset="2"/>
                  <a:buChar char="§"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 Approximation provides insights</a:t>
                </a:r>
              </a:p>
              <a:p>
                <a:pPr marL="400050" lvl="1" indent="0" eaLnBrk="1" hangingPunct="1">
                  <a:buFont typeface="Wingdings" pitchFamily="2" charset="2"/>
                  <a:buChar char="§"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 Can find simple underlying structure</a:t>
                </a:r>
              </a:p>
              <a:p>
                <a:pPr marL="400050" lvl="1" indent="0" eaLnBrk="1" hangingPunct="1">
                  <a:buFont typeface="Wingdings" pitchFamily="2" charset="2"/>
                  <a:buChar char="§"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 In complex situations</a:t>
                </a:r>
              </a:p>
              <a:p>
                <a:pPr marL="0" indent="0" eaLnBrk="1" hangingPunct="1">
                  <a:buFont typeface="Wingdings" pitchFamily="2" charset="2"/>
                  <a:buChar char="§"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Thus various flavors are fine:</a:t>
                </a:r>
              </a:p>
              <a:p>
                <a:pPr marL="0" indent="0" algn="ctr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i="0" smtClean="0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  <m:t>𝑛</m:t>
                              </m:r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</a:rPr>
                                <m:t>→∞</m:t>
                              </m:r>
                            </m:lim>
                          </m:limLow>
                        </m:fName>
                        <m:e/>
                      </m:func>
                      <m:r>
                        <a:rPr lang="en-US" b="0" i="0" smtClean="0">
                          <a:solidFill>
                            <a:schemeClr val="bg2"/>
                          </a:solidFill>
                          <a:latin typeface="Cambria Math"/>
                        </a:rPr>
                        <m:t>  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  <m:t>𝑑</m:t>
                              </m:r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</a:rPr>
                                <m:t>→∞</m:t>
                              </m:r>
                            </m:lim>
                          </m:limLow>
                        </m:fName>
                        <m:e/>
                      </m:func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</a:rPr>
                        <m:t>  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  <m:t>𝑛</m:t>
                              </m:r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  <m:t>𝑑</m:t>
                              </m:r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</a:rPr>
                                <m:t>→∞</m:t>
                              </m:r>
                            </m:lim>
                          </m:limLow>
                        </m:fName>
                        <m:e/>
                      </m:func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</a:rPr>
                        <m:t>  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</a:rPr>
                                <m:t>𝜎</m:t>
                              </m:r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</a:rPr>
                                <m:t>→0</m:t>
                              </m:r>
                            </m:lim>
                          </m:limLow>
                        </m:fName>
                        <m:e/>
                      </m:func>
                    </m:oMath>
                  </m:oMathPara>
                </a14:m>
                <a:endParaRPr lang="en-US" dirty="0">
                  <a:solidFill>
                    <a:schemeClr val="bg2"/>
                  </a:solidFill>
                  <a:latin typeface="Arial" charset="0"/>
                </a:endParaRPr>
              </a:p>
              <a:p>
                <a:pPr marL="0" indent="0" algn="ctr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Even desirable!  (find additional insights)</a:t>
                </a:r>
              </a:p>
            </p:txBody>
          </p:sp>
        </mc:Choice>
        <mc:Fallback xmlns="">
          <p:sp>
            <p:nvSpPr>
              <p:cNvPr id="307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4294967295"/>
              </p:nvPr>
            </p:nvSpPr>
            <p:spPr>
              <a:xfrm>
                <a:off x="533400" y="1066800"/>
                <a:ext cx="8054975" cy="5562600"/>
              </a:xfrm>
              <a:blipFill rotWithShape="1">
                <a:blip r:embed="rId3"/>
                <a:stretch>
                  <a:fillRect l="-1968" t="-14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A347A28C-A16F-442D-945F-689F09B1021B}"/>
              </a:ext>
            </a:extLst>
          </p:cNvPr>
          <p:cNvSpPr/>
          <p:nvPr/>
        </p:nvSpPr>
        <p:spPr>
          <a:xfrm>
            <a:off x="3048000" y="4876800"/>
            <a:ext cx="1066800" cy="7620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094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00"/>
            </a:gs>
            <a:gs pos="50000">
              <a:schemeClr val="tx1"/>
            </a:gs>
            <a:gs pos="100000">
              <a:srgbClr val="FF000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990600"/>
            <a:ext cx="8382000" cy="5257800"/>
          </a:xfrm>
        </p:spPr>
        <p:txBody>
          <a:bodyPr/>
          <a:lstStyle/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Personal Observations:      </a:t>
            </a:r>
          </a:p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r>
              <a:rPr lang="en-US" dirty="0">
                <a:solidFill>
                  <a:srgbClr val="00B050"/>
                </a:solidFill>
                <a:latin typeface="Arial" charset="0"/>
                <a:cs typeface="Arial" charset="0"/>
              </a:rPr>
              <a:t>HDLSS</a:t>
            </a: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 world is…</a:t>
            </a:r>
          </a:p>
          <a:p>
            <a:pPr eaLnBrk="1" hangingPunct="1">
              <a:lnSpc>
                <a:spcPct val="140000"/>
              </a:lnSpc>
              <a:buFont typeface="Wingdings" pitchFamily="2" charset="2"/>
              <a:buChar char="§"/>
            </a:pP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Surprising (many times!)</a:t>
            </a:r>
          </a:p>
          <a:p>
            <a:pPr marL="0" indent="0" algn="ctr" eaLnBrk="1" hangingPunct="1">
              <a:lnSpc>
                <a:spcPct val="140000"/>
              </a:lnSpc>
              <a:buNone/>
            </a:pP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[Think I’ve got it, and then …]</a:t>
            </a:r>
          </a:p>
          <a:p>
            <a:pPr eaLnBrk="1" hangingPunct="1">
              <a:lnSpc>
                <a:spcPct val="140000"/>
              </a:lnSpc>
              <a:buFont typeface="Wingdings" pitchFamily="2" charset="2"/>
              <a:buChar char="§"/>
            </a:pP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Mathematically Beautiful (?)</a:t>
            </a:r>
          </a:p>
          <a:p>
            <a:pPr eaLnBrk="1" hangingPunct="1">
              <a:lnSpc>
                <a:spcPct val="140000"/>
              </a:lnSpc>
              <a:buFont typeface="Wingdings" pitchFamily="2" charset="2"/>
              <a:buChar char="§"/>
            </a:pP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Doing Mathematics </a:t>
            </a:r>
            <a:r>
              <a:rPr lang="en-US" u="sng" dirty="0">
                <a:solidFill>
                  <a:schemeClr val="bg2"/>
                </a:solidFill>
                <a:latin typeface="Arial" charset="0"/>
                <a:cs typeface="Arial" charset="0"/>
              </a:rPr>
              <a:t>Is Essential</a:t>
            </a:r>
          </a:p>
          <a:p>
            <a:pPr eaLnBrk="1" hangingPunct="1">
              <a:lnSpc>
                <a:spcPct val="140000"/>
              </a:lnSpc>
              <a:buFont typeface="Wingdings" pitchFamily="2" charset="2"/>
              <a:buChar char="§"/>
            </a:pPr>
            <a:r>
              <a:rPr lang="en-US" dirty="0">
                <a:solidFill>
                  <a:schemeClr val="bg2"/>
                </a:solidFill>
                <a:latin typeface="Arial" charset="0"/>
                <a:cs typeface="Arial" charset="0"/>
              </a:rPr>
              <a:t>Practically Relevant</a:t>
            </a:r>
          </a:p>
          <a:p>
            <a:pPr marL="533400" indent="-533400" eaLnBrk="1" hangingPunct="1">
              <a:lnSpc>
                <a:spcPct val="140000"/>
              </a:lnSpc>
              <a:buFont typeface="Wingdings" pitchFamily="2" charset="2"/>
              <a:buNone/>
            </a:pPr>
            <a:endParaRPr lang="en-US" u="sng" dirty="0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sp>
        <p:nvSpPr>
          <p:cNvPr id="23559" name="Rectangle 4"/>
          <p:cNvSpPr>
            <a:spLocks noChangeArrowheads="1"/>
          </p:cNvSpPr>
          <p:nvPr/>
        </p:nvSpPr>
        <p:spPr bwMode="auto">
          <a:xfrm>
            <a:off x="0" y="27701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0" name="Rectangle 5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2" name="Rectangle 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5" name="Rectangle 10"/>
          <p:cNvSpPr>
            <a:spLocks noChangeArrowheads="1"/>
          </p:cNvSpPr>
          <p:nvPr/>
        </p:nvSpPr>
        <p:spPr bwMode="auto">
          <a:xfrm>
            <a:off x="0" y="32496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6" name="Rectangle 11"/>
          <p:cNvSpPr>
            <a:spLocks noChangeArrowheads="1"/>
          </p:cNvSpPr>
          <p:nvPr/>
        </p:nvSpPr>
        <p:spPr bwMode="auto">
          <a:xfrm>
            <a:off x="0" y="3036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7" name="Rectangle 12"/>
          <p:cNvSpPr>
            <a:spLocks noChangeArrowheads="1"/>
          </p:cNvSpPr>
          <p:nvPr/>
        </p:nvSpPr>
        <p:spPr bwMode="auto">
          <a:xfrm>
            <a:off x="-76200" y="4191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8" name="Rectangle 13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69" name="Rectangle 1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0" name="Rectangle 15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1" name="Rectangle 16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2" name="Rectangle 17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3" name="Rectangle 18"/>
          <p:cNvSpPr>
            <a:spLocks noChangeArrowheads="1"/>
          </p:cNvSpPr>
          <p:nvPr/>
        </p:nvSpPr>
        <p:spPr bwMode="auto">
          <a:xfrm>
            <a:off x="0" y="32575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4" name="Rectangle 19"/>
          <p:cNvSpPr>
            <a:spLocks noChangeArrowheads="1"/>
          </p:cNvSpPr>
          <p:nvPr/>
        </p:nvSpPr>
        <p:spPr bwMode="auto">
          <a:xfrm>
            <a:off x="0" y="32004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5" name="Rectangle 20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6" name="Rectangle 21"/>
          <p:cNvSpPr>
            <a:spLocks noChangeArrowheads="1"/>
          </p:cNvSpPr>
          <p:nvPr/>
        </p:nvSpPr>
        <p:spPr bwMode="auto">
          <a:xfrm>
            <a:off x="0" y="3276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7" name="Rectangle 22"/>
          <p:cNvSpPr>
            <a:spLocks noChangeArrowheads="1"/>
          </p:cNvSpPr>
          <p:nvPr/>
        </p:nvSpPr>
        <p:spPr bwMode="auto">
          <a:xfrm>
            <a:off x="0" y="32877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78" name="Rectangle 24"/>
          <p:cNvSpPr>
            <a:spLocks noChangeArrowheads="1"/>
          </p:cNvSpPr>
          <p:nvPr/>
        </p:nvSpPr>
        <p:spPr bwMode="auto">
          <a:xfrm>
            <a:off x="0" y="33258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" name="Rectangle 2"/>
          <p:cNvSpPr>
            <a:spLocks noGrp="1" noChangeArrowheads="1"/>
          </p:cNvSpPr>
          <p:nvPr>
            <p:ph type="title"/>
          </p:nvPr>
        </p:nvSpPr>
        <p:spPr>
          <a:xfrm>
            <a:off x="723900" y="304800"/>
            <a:ext cx="7696200" cy="492125"/>
          </a:xfrm>
        </p:spPr>
        <p:txBody>
          <a:bodyPr/>
          <a:lstStyle/>
          <a:p>
            <a:pPr eaLnBrk="1" hangingPunct="1"/>
            <a:r>
              <a:rPr lang="en-US" sz="3600" dirty="0">
                <a:solidFill>
                  <a:srgbClr val="00B050"/>
                </a:solidFill>
                <a:latin typeface="Arial" charset="0"/>
                <a:cs typeface="Arial" charset="0"/>
              </a:rPr>
              <a:t>HDLSS</a:t>
            </a:r>
            <a:r>
              <a:rPr lang="en-US" sz="3600" dirty="0">
                <a:solidFill>
                  <a:schemeClr val="bg2"/>
                </a:solidFill>
                <a:latin typeface="Arial" charset="0"/>
                <a:cs typeface="Arial" charset="0"/>
              </a:rPr>
              <a:t> </a:t>
            </a:r>
            <a:r>
              <a:rPr lang="en-US" sz="3600" dirty="0" err="1">
                <a:solidFill>
                  <a:schemeClr val="bg2"/>
                </a:solidFill>
                <a:latin typeface="Arial" charset="0"/>
                <a:cs typeface="Arial" charset="0"/>
              </a:rPr>
              <a:t>Asymptotics</a:t>
            </a:r>
            <a:endParaRPr lang="en-US" sz="3600" dirty="0">
              <a:solidFill>
                <a:schemeClr val="bg2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7E9A98-0189-43BB-A0BD-CD228DA2AA3E}"/>
              </a:ext>
            </a:extLst>
          </p:cNvPr>
          <p:cNvSpPr txBox="1"/>
          <p:nvPr/>
        </p:nvSpPr>
        <p:spPr>
          <a:xfrm>
            <a:off x="5873825" y="5678269"/>
            <a:ext cx="27367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Only Way To Understand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When Intuition Fails!</a:t>
            </a:r>
          </a:p>
        </p:txBody>
      </p:sp>
    </p:spTree>
    <p:extLst>
      <p:ext uri="{BB962C8B-B14F-4D97-AF65-F5344CB8AC3E}">
        <p14:creationId xmlns:p14="http://schemas.microsoft.com/office/powerpoint/2010/main" val="3151605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00"/>
            </a:gs>
            <a:gs pos="50000">
              <a:schemeClr val="tx1"/>
            </a:gs>
            <a:gs pos="100000">
              <a:srgbClr val="FF00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152400"/>
            <a:ext cx="8610600" cy="990600"/>
          </a:xfrm>
        </p:spPr>
        <p:txBody>
          <a:bodyPr lIns="92075" tIns="46038" rIns="92075" bIns="46038"/>
          <a:lstStyle/>
          <a:p>
            <a:pPr eaLnBrk="1" hangingPunct="1"/>
            <a:r>
              <a:rPr lang="en-US" sz="3600" dirty="0">
                <a:solidFill>
                  <a:srgbClr val="00B050"/>
                </a:solidFill>
                <a:latin typeface="Arial" charset="0"/>
              </a:rPr>
              <a:t>HDLSS</a:t>
            </a:r>
            <a:r>
              <a:rPr lang="en-US" sz="3600" dirty="0">
                <a:latin typeface="Arial" charset="0"/>
              </a:rPr>
              <a:t> </a:t>
            </a:r>
            <a:r>
              <a:rPr lang="en-US" sz="3600" dirty="0" err="1">
                <a:solidFill>
                  <a:schemeClr val="bg2"/>
                </a:solidFill>
                <a:latin typeface="Arial" charset="0"/>
              </a:rPr>
              <a:t>Asymptotics</a:t>
            </a:r>
            <a:r>
              <a:rPr lang="en-US" sz="3600" dirty="0">
                <a:solidFill>
                  <a:schemeClr val="bg2"/>
                </a:solidFill>
                <a:latin typeface="Arial" charset="0"/>
              </a:rPr>
              <a:t>: Simple Paradoxes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04" name="Rectangle 3"/>
              <p:cNvSpPr>
                <a:spLocks noGrp="1" noChangeArrowheads="1"/>
              </p:cNvSpPr>
              <p:nvPr>
                <p:ph type="body" sz="half" idx="4294967295"/>
              </p:nvPr>
            </p:nvSpPr>
            <p:spPr>
              <a:xfrm>
                <a:off x="533400" y="1066800"/>
                <a:ext cx="8054975" cy="5105400"/>
              </a:xfrm>
            </p:spPr>
            <p:txBody>
              <a:bodyPr lIns="92075" tIns="46038" rIns="92075" bIns="46038"/>
              <a:lstStyle/>
              <a:p>
                <a:pPr marL="0" indent="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For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</a:rPr>
                      <m:t>𝑑</m:t>
                    </m:r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  dimensional </a:t>
                </a:r>
                <a:r>
                  <a:rPr lang="en-US" i="1" dirty="0">
                    <a:solidFill>
                      <a:schemeClr val="bg2"/>
                    </a:solidFill>
                    <a:latin typeface="Arial" charset="0"/>
                  </a:rPr>
                  <a:t>Standard Normal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 </a:t>
                </a:r>
                <a:r>
                  <a:rPr lang="en-US" dirty="0" err="1">
                    <a:solidFill>
                      <a:schemeClr val="bg2"/>
                    </a:solidFill>
                    <a:latin typeface="Arial" charset="0"/>
                  </a:rPr>
                  <a:t>dist’n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:</a:t>
                </a:r>
              </a:p>
              <a:p>
                <a:pPr marL="0" indent="0" algn="ctr" eaLnBrk="1" hangingPunct="1">
                  <a:lnSpc>
                    <a:spcPct val="120000"/>
                  </a:lnSpc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</m:acc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lang="en-US" b="0" i="1" smtClean="0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bg2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chemeClr val="bg2"/>
                                    </a:solidFill>
                                    <a:latin typeface="Cambria Math"/>
                                    <a:ea typeface="Cambria Math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lang="en-US" b="0" i="1" smtClean="0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bg2"/>
                                        </a:solidFill>
                                        <a:latin typeface="Cambria Math"/>
                                      </a:rPr>
                                      <m:t>𝑑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  <a:ea typeface="Cambria Math"/>
                        </a:rPr>
                        <m:t>~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Cambria Math"/>
                            </a:rPr>
                            <m:t>𝑑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solidFill>
                                <a:schemeClr val="bg2"/>
                              </a:solidFill>
                              <a:latin typeface="Cambria Math"/>
                              <a:ea typeface="Cambria Math"/>
                            </a:rPr>
                            <m:t>𝟎</m:t>
                          </m:r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</a:rPr>
                                <m:t>𝑰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>
                  <a:solidFill>
                    <a:schemeClr val="bg2"/>
                  </a:solidFill>
                  <a:latin typeface="Arial" charset="0"/>
                </a:endParaRPr>
              </a:p>
              <a:p>
                <a:pPr marL="0" indent="0" eaLnBrk="1" hangingPunct="1">
                  <a:lnSpc>
                    <a:spcPct val="120000"/>
                  </a:lnSpc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" charset="0"/>
                </a:endParaRPr>
              </a:p>
              <a:p>
                <a:pPr marL="0" indent="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Where are the Data?</a:t>
                </a:r>
              </a:p>
              <a:p>
                <a:pPr marL="0" indent="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Near Peak of Density?</a:t>
                </a:r>
              </a:p>
              <a:p>
                <a:pPr marL="0" indent="0" eaLnBrk="1" hangingPunct="1">
                  <a:lnSpc>
                    <a:spcPct val="120000"/>
                  </a:lnSpc>
                  <a:buFontTx/>
                  <a:buNone/>
                </a:pPr>
                <a:endParaRPr lang="en-US" sz="1600" dirty="0">
                  <a:solidFill>
                    <a:schemeClr val="bg2"/>
                  </a:solidFill>
                  <a:latin typeface="Arial" charset="0"/>
                </a:endParaRPr>
              </a:p>
              <a:p>
                <a:pPr marL="0" indent="0" eaLnBrk="1" hangingPunct="1">
                  <a:lnSpc>
                    <a:spcPct val="120000"/>
                  </a:lnSpc>
                  <a:buFontTx/>
                  <a:buNone/>
                </a:pPr>
                <a:endParaRPr lang="en-US" sz="1600" dirty="0">
                  <a:solidFill>
                    <a:schemeClr val="bg2"/>
                  </a:solidFill>
                  <a:latin typeface="Arial" charset="0"/>
                </a:endParaRPr>
              </a:p>
              <a:p>
                <a:pPr marL="0" indent="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sz="1600" dirty="0">
                    <a:solidFill>
                      <a:schemeClr val="bg2"/>
                    </a:solidFill>
                    <a:latin typeface="Arial" charset="0"/>
                  </a:rPr>
                  <a:t>                                                                                    Thanks to:  psycnet.apa.org</a:t>
                </a:r>
              </a:p>
              <a:p>
                <a:pPr marL="0" indent="0" eaLnBrk="1" hangingPunct="1">
                  <a:lnSpc>
                    <a:spcPct val="120000"/>
                  </a:lnSpc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" charset="0"/>
                </a:endParaRPr>
              </a:p>
              <a:p>
                <a:pPr marL="0" indent="0" eaLnBrk="1" hangingPunct="1">
                  <a:lnSpc>
                    <a:spcPct val="120000"/>
                  </a:lnSpc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" charset="0"/>
                </a:endParaRPr>
              </a:p>
              <a:p>
                <a:pPr marL="0" indent="0" eaLnBrk="1" hangingPunct="1">
                  <a:lnSpc>
                    <a:spcPct val="120000"/>
                  </a:lnSpc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" charset="0"/>
                </a:endParaRPr>
              </a:p>
              <a:p>
                <a:pPr marL="0" indent="0" eaLnBrk="1" hangingPunct="1">
                  <a:lnSpc>
                    <a:spcPct val="120000"/>
                  </a:lnSpc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4104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4294967295"/>
              </p:nvPr>
            </p:nvSpPr>
            <p:spPr>
              <a:xfrm>
                <a:off x="533400" y="1066800"/>
                <a:ext cx="8054975" cy="5105400"/>
              </a:xfrm>
              <a:blipFill>
                <a:blip r:embed="rId3"/>
                <a:stretch>
                  <a:fillRect l="-1968" t="-716" r="-1514" b="-113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/>
          <p:cNvGrpSpPr/>
          <p:nvPr/>
        </p:nvGrpSpPr>
        <p:grpSpPr>
          <a:xfrm>
            <a:off x="4800600" y="4343400"/>
            <a:ext cx="3838575" cy="1914525"/>
            <a:chOff x="4800600" y="4343400"/>
            <a:chExt cx="3838575" cy="1914525"/>
          </a:xfrm>
        </p:grpSpPr>
        <p:pic>
          <p:nvPicPr>
            <p:cNvPr id="16391" name="Picture 7" descr="https://encrypted-tbn1.gstatic.com/images?q=tbn:ANd9GcT9fokErCSWqHo3mPTmglRopXaKC7g0FRji7nLjiA1y5AUYlK-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8400" y="4343400"/>
              <a:ext cx="2390775" cy="1914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" name="Straight Arrow Connector 2"/>
            <p:cNvCxnSpPr/>
            <p:nvPr/>
          </p:nvCxnSpPr>
          <p:spPr>
            <a:xfrm flipV="1">
              <a:off x="4800600" y="4572000"/>
              <a:ext cx="2643188" cy="762000"/>
            </a:xfrm>
            <a:prstGeom prst="straightConnector1">
              <a:avLst/>
            </a:prstGeom>
            <a:ln w="25400">
              <a:solidFill>
                <a:srgbClr val="0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5A79717-016B-419A-824A-3E10E4E3B624}"/>
              </a:ext>
            </a:extLst>
          </p:cNvPr>
          <p:cNvSpPr txBox="1"/>
          <p:nvPr/>
        </p:nvSpPr>
        <p:spPr>
          <a:xfrm>
            <a:off x="162992" y="1828800"/>
            <a:ext cx="2993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Recall tilde for random,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Bold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for vectors &amp; matrices</a:t>
            </a:r>
          </a:p>
        </p:txBody>
      </p:sp>
    </p:spTree>
    <p:extLst>
      <p:ext uri="{BB962C8B-B14F-4D97-AF65-F5344CB8AC3E}">
        <p14:creationId xmlns:p14="http://schemas.microsoft.com/office/powerpoint/2010/main" val="601151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00"/>
            </a:gs>
            <a:gs pos="50000">
              <a:schemeClr val="tx1"/>
            </a:gs>
            <a:gs pos="100000">
              <a:srgbClr val="FF00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152400"/>
            <a:ext cx="8610600" cy="990600"/>
          </a:xfrm>
        </p:spPr>
        <p:txBody>
          <a:bodyPr lIns="92075" tIns="46038" rIns="92075" bIns="46038"/>
          <a:lstStyle/>
          <a:p>
            <a:pPr eaLnBrk="1" hangingPunct="1"/>
            <a:r>
              <a:rPr lang="en-US" sz="3600" dirty="0">
                <a:solidFill>
                  <a:srgbClr val="00B050"/>
                </a:solidFill>
                <a:latin typeface="Arial" charset="0"/>
              </a:rPr>
              <a:t>HDLSS</a:t>
            </a:r>
            <a:r>
              <a:rPr lang="en-US" sz="3600" dirty="0">
                <a:latin typeface="Arial" charset="0"/>
              </a:rPr>
              <a:t> </a:t>
            </a:r>
            <a:r>
              <a:rPr lang="en-US" sz="3600" dirty="0" err="1">
                <a:solidFill>
                  <a:schemeClr val="bg2"/>
                </a:solidFill>
                <a:latin typeface="Arial" charset="0"/>
              </a:rPr>
              <a:t>Asymptotics</a:t>
            </a:r>
            <a:r>
              <a:rPr lang="en-US" sz="3600" dirty="0">
                <a:solidFill>
                  <a:schemeClr val="bg2"/>
                </a:solidFill>
                <a:latin typeface="Arial" charset="0"/>
              </a:rPr>
              <a:t>: Simple Paradoxes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04" name="Rectangle 3"/>
              <p:cNvSpPr>
                <a:spLocks noGrp="1" noChangeArrowheads="1"/>
              </p:cNvSpPr>
              <p:nvPr>
                <p:ph type="body" sz="half" idx="4294967295"/>
              </p:nvPr>
            </p:nvSpPr>
            <p:spPr>
              <a:xfrm>
                <a:off x="533400" y="1066800"/>
                <a:ext cx="8054975" cy="5105400"/>
              </a:xfrm>
            </p:spPr>
            <p:txBody>
              <a:bodyPr lIns="92075" tIns="46038" rIns="92075" bIns="46038"/>
              <a:lstStyle/>
              <a:p>
                <a:pPr marL="0" indent="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For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</a:rPr>
                      <m:t>𝑑</m:t>
                    </m:r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  dimensional </a:t>
                </a:r>
                <a:r>
                  <a:rPr lang="en-US" i="1" dirty="0">
                    <a:solidFill>
                      <a:schemeClr val="bg2"/>
                    </a:solidFill>
                    <a:latin typeface="Arial" charset="0"/>
                  </a:rPr>
                  <a:t>Standard Normal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 </a:t>
                </a:r>
                <a:r>
                  <a:rPr lang="en-US" dirty="0" err="1">
                    <a:solidFill>
                      <a:schemeClr val="bg2"/>
                    </a:solidFill>
                    <a:latin typeface="Arial" charset="0"/>
                  </a:rPr>
                  <a:t>dist’n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:</a:t>
                </a:r>
              </a:p>
              <a:p>
                <a:pPr marL="0" indent="0" algn="ctr" eaLnBrk="1" hangingPunct="1">
                  <a:lnSpc>
                    <a:spcPct val="120000"/>
                  </a:lnSpc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</m:acc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lang="en-US" b="0" i="1" smtClean="0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bg2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chemeClr val="bg2"/>
                                    </a:solidFill>
                                    <a:latin typeface="Cambria Math"/>
                                    <a:ea typeface="Cambria Math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lang="en-US" b="0" i="1" smtClean="0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bg2"/>
                                        </a:solidFill>
                                        <a:latin typeface="Cambria Math"/>
                                      </a:rPr>
                                      <m:t>𝑑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  <a:ea typeface="Cambria Math"/>
                        </a:rPr>
                        <m:t>~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Cambria Math"/>
                            </a:rPr>
                            <m:t>𝑑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solidFill>
                                <a:schemeClr val="bg2"/>
                              </a:solidFill>
                              <a:latin typeface="Cambria Math"/>
                              <a:ea typeface="Cambria Math"/>
                            </a:rPr>
                            <m:t>𝟎</m:t>
                          </m:r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</a:rPr>
                                <m:t>𝑰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>
                  <a:solidFill>
                    <a:schemeClr val="bg2"/>
                  </a:solidFill>
                  <a:latin typeface="Arial" charset="0"/>
                </a:endParaRPr>
              </a:p>
              <a:p>
                <a:pPr marL="0" indent="0" eaLnBrk="1" hangingPunct="1"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Euclidean Distance to Origin (as 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2"/>
                        </a:solidFill>
                        <a:latin typeface="Cambria Math"/>
                      </a:rPr>
                      <m:t>𝑑</m:t>
                    </m:r>
                    <m:r>
                      <a:rPr lang="en-US" i="1">
                        <a:solidFill>
                          <a:schemeClr val="bg2"/>
                        </a:solidFill>
                        <a:latin typeface="Cambria Math"/>
                        <a:ea typeface="Cambria Math"/>
                      </a:rPr>
                      <m:t>→∞</m:t>
                    </m:r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)</a:t>
                </a:r>
              </a:p>
              <a:p>
                <a:pPr marL="0" indent="0" eaLnBrk="1" hangingPunct="1">
                  <a:buNone/>
                </a:pPr>
                <a:endParaRPr lang="en-US" dirty="0">
                  <a:solidFill>
                    <a:schemeClr val="bg2"/>
                  </a:solidFill>
                  <a:latin typeface="Arial" charset="0"/>
                </a:endParaRPr>
              </a:p>
              <a:p>
                <a:pPr marL="0" indent="0" eaLnBrk="1" hangingPunct="1">
                  <a:buNone/>
                </a:pPr>
                <a:endParaRPr lang="en-US" dirty="0">
                  <a:solidFill>
                    <a:schemeClr val="bg2"/>
                  </a:solidFill>
                  <a:latin typeface="Arial" charset="0"/>
                </a:endParaRPr>
              </a:p>
              <a:p>
                <a:pPr marL="0" indent="0" algn="ctr" eaLnBrk="1" hangingPunct="1"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(measure how close to peak)</a:t>
                </a:r>
              </a:p>
              <a:p>
                <a:pPr marL="0" indent="0" eaLnBrk="1" hangingPunct="1">
                  <a:lnSpc>
                    <a:spcPct val="120000"/>
                  </a:lnSpc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" charset="0"/>
                </a:endParaRPr>
              </a:p>
              <a:p>
                <a:pPr marL="0" indent="0" eaLnBrk="1" hangingPunct="1">
                  <a:lnSpc>
                    <a:spcPct val="120000"/>
                  </a:lnSpc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" charset="0"/>
                </a:endParaRPr>
              </a:p>
              <a:p>
                <a:pPr marL="0" indent="0" eaLnBrk="1" hangingPunct="1">
                  <a:lnSpc>
                    <a:spcPct val="120000"/>
                  </a:lnSpc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" charset="0"/>
                </a:endParaRPr>
              </a:p>
              <a:p>
                <a:pPr marL="0" indent="0" eaLnBrk="1" hangingPunct="1">
                  <a:lnSpc>
                    <a:spcPct val="120000"/>
                  </a:lnSpc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" charset="0"/>
                </a:endParaRPr>
              </a:p>
              <a:p>
                <a:pPr marL="0" indent="0" eaLnBrk="1" hangingPunct="1">
                  <a:lnSpc>
                    <a:spcPct val="120000"/>
                  </a:lnSpc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4104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4294967295"/>
              </p:nvPr>
            </p:nvSpPr>
            <p:spPr>
              <a:xfrm>
                <a:off x="533400" y="1066800"/>
                <a:ext cx="8054975" cy="5105400"/>
              </a:xfrm>
              <a:blipFill>
                <a:blip r:embed="rId3"/>
                <a:stretch>
                  <a:fillRect l="-1968" t="-716" r="-1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828395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00"/>
            </a:gs>
            <a:gs pos="50000">
              <a:schemeClr val="tx1"/>
            </a:gs>
            <a:gs pos="100000">
              <a:srgbClr val="FF00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152400"/>
            <a:ext cx="8610600" cy="990600"/>
          </a:xfrm>
        </p:spPr>
        <p:txBody>
          <a:bodyPr lIns="92075" tIns="46038" rIns="92075" bIns="46038"/>
          <a:lstStyle/>
          <a:p>
            <a:pPr eaLnBrk="1" hangingPunct="1"/>
            <a:r>
              <a:rPr lang="en-US" sz="3600" dirty="0">
                <a:solidFill>
                  <a:srgbClr val="00B050"/>
                </a:solidFill>
                <a:latin typeface="Arial" charset="0"/>
              </a:rPr>
              <a:t>HDLSS</a:t>
            </a:r>
            <a:r>
              <a:rPr lang="en-US" sz="3600" dirty="0">
                <a:latin typeface="Arial" charset="0"/>
              </a:rPr>
              <a:t> </a:t>
            </a:r>
            <a:r>
              <a:rPr lang="en-US" sz="3600" dirty="0" err="1">
                <a:solidFill>
                  <a:schemeClr val="bg2"/>
                </a:solidFill>
                <a:latin typeface="Arial" charset="0"/>
              </a:rPr>
              <a:t>Asymptotics</a:t>
            </a:r>
            <a:r>
              <a:rPr lang="en-US" sz="3600" dirty="0">
                <a:solidFill>
                  <a:schemeClr val="bg2"/>
                </a:solidFill>
                <a:latin typeface="Arial" charset="0"/>
              </a:rPr>
              <a:t>: Simple Paradoxes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04" name="Rectangle 3"/>
              <p:cNvSpPr>
                <a:spLocks noGrp="1" noChangeArrowheads="1"/>
              </p:cNvSpPr>
              <p:nvPr>
                <p:ph type="body" sz="half" idx="4294967295"/>
              </p:nvPr>
            </p:nvSpPr>
            <p:spPr>
              <a:xfrm>
                <a:off x="533400" y="1066800"/>
                <a:ext cx="8054975" cy="5105400"/>
              </a:xfrm>
            </p:spPr>
            <p:txBody>
              <a:bodyPr lIns="92075" tIns="46038" rIns="92075" bIns="46038"/>
              <a:lstStyle/>
              <a:p>
                <a:pPr marL="0" indent="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For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</a:rPr>
                      <m:t>𝑑</m:t>
                    </m:r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  dimensional </a:t>
                </a:r>
                <a:r>
                  <a:rPr lang="en-US" i="1" dirty="0">
                    <a:solidFill>
                      <a:schemeClr val="bg2"/>
                    </a:solidFill>
                    <a:latin typeface="Arial" charset="0"/>
                  </a:rPr>
                  <a:t>Standard Normal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 </a:t>
                </a:r>
                <a:r>
                  <a:rPr lang="en-US" dirty="0" err="1">
                    <a:solidFill>
                      <a:schemeClr val="bg2"/>
                    </a:solidFill>
                    <a:latin typeface="Arial" charset="0"/>
                  </a:rPr>
                  <a:t>dist’n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:</a:t>
                </a:r>
              </a:p>
              <a:p>
                <a:pPr marL="0" indent="0" algn="ctr" eaLnBrk="1" hangingPunct="1">
                  <a:lnSpc>
                    <a:spcPct val="120000"/>
                  </a:lnSpc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</m:acc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lang="en-US" b="0" i="1" smtClean="0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bg2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chemeClr val="bg2"/>
                                    </a:solidFill>
                                    <a:latin typeface="Cambria Math"/>
                                    <a:ea typeface="Cambria Math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lang="en-US" b="0" i="1" smtClean="0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bg2"/>
                                        </a:solidFill>
                                        <a:latin typeface="Cambria Math"/>
                                      </a:rPr>
                                      <m:t>𝑑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  <a:ea typeface="Cambria Math"/>
                        </a:rPr>
                        <m:t>~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Cambria Math"/>
                            </a:rPr>
                            <m:t>𝑑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solidFill>
                                <a:schemeClr val="bg2"/>
                              </a:solidFill>
                              <a:latin typeface="Cambria Math"/>
                              <a:ea typeface="Cambria Math"/>
                            </a:rPr>
                            <m:t>𝟎</m:t>
                          </m:r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</a:rPr>
                                <m:t>𝑰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>
                  <a:solidFill>
                    <a:schemeClr val="bg2"/>
                  </a:solidFill>
                  <a:latin typeface="Arial" charset="0"/>
                </a:endParaRPr>
              </a:p>
              <a:p>
                <a:pPr marL="0" indent="0" eaLnBrk="1" hangingPunct="1"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Euclidean Distance to Origin (as 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2"/>
                        </a:solidFill>
                        <a:latin typeface="Cambria Math"/>
                      </a:rPr>
                      <m:t>𝑑</m:t>
                    </m:r>
                    <m:r>
                      <a:rPr lang="en-US" i="1">
                        <a:solidFill>
                          <a:schemeClr val="bg2"/>
                        </a:solidFill>
                        <a:latin typeface="Cambria Math"/>
                        <a:ea typeface="Cambria Math"/>
                      </a:rPr>
                      <m:t>→∞</m:t>
                    </m:r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)</a:t>
                </a:r>
              </a:p>
              <a:p>
                <a:pPr marL="0" indent="0" eaLnBrk="1" hangingPunct="1"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 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̃"/>
                            <m:ctrlP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</m:acc>
                      </m:e>
                    </m:d>
                    <m:r>
                      <a:rPr lang="en-US" i="1">
                        <a:solidFill>
                          <a:schemeClr val="bg2"/>
                        </a:solidFill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nary>
                          <m:naryPr>
                            <m:chr m:val="∑"/>
                            <m:limLoc m:val="subSup"/>
                            <m:ctrlP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5"/>
                              </m:rPr>
                              <a:rPr lang="en-US" i="1">
                                <a:solidFill>
                                  <a:schemeClr val="bg2"/>
                                </a:solidFill>
                                <a:latin typeface="Cambria Math"/>
                              </a:rPr>
                              <m:t>𝑖</m:t>
                            </m:r>
                            <m:r>
                              <a:rPr lang="en-US" i="1">
                                <a:solidFill>
                                  <a:schemeClr val="bg2"/>
                                </a:solidFill>
                                <a:latin typeface="Cambria Math"/>
                              </a:rPr>
                              <m:t>=1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lang="en-US" i="1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bg2"/>
                                        </a:solidFill>
                                        <a:latin typeface="Cambria Math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bg2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e>
                    </m:rad>
                    <m:r>
                      <a:rPr lang="en-US" i="1">
                        <a:solidFill>
                          <a:schemeClr val="bg2"/>
                        </a:solidFill>
                        <a:latin typeface="Cambria Math"/>
                        <a:ea typeface="Cambria Math"/>
                      </a:rPr>
                      <m:t>~</m:t>
                    </m:r>
                    <m:rad>
                      <m:radPr>
                        <m:degHide m:val="on"/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radPr>
                      <m:deg/>
                      <m:e>
                        <m:sSubSup>
                          <m:sSubSupPr>
                            <m:ctrlP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𝑑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2</m:t>
                            </m:r>
                          </m:sup>
                        </m:sSubSup>
                      </m:e>
                    </m:rad>
                  </m:oMath>
                </a14:m>
                <a:endParaRPr lang="en-US" i="1" dirty="0">
                  <a:solidFill>
                    <a:schemeClr val="bg2"/>
                  </a:solidFill>
                  <a:latin typeface="Cambria Math"/>
                  <a:ea typeface="Cambria Math"/>
                </a:endParaRPr>
              </a:p>
              <a:p>
                <a:pPr marL="0" indent="0" eaLnBrk="1" hangingPunct="1">
                  <a:buNone/>
                </a:pPr>
                <a:r>
                  <a:rPr lang="en-US" dirty="0">
                    <a:solidFill>
                      <a:schemeClr val="bg2"/>
                    </a:solidFill>
                  </a:rPr>
                  <a:t>  </a:t>
                </a:r>
                <a:endParaRPr lang="en-US" dirty="0">
                  <a:solidFill>
                    <a:schemeClr val="bg2"/>
                  </a:solidFill>
                  <a:latin typeface="Arial" charset="0"/>
                </a:endParaRPr>
              </a:p>
              <a:p>
                <a:pPr marL="0" indent="0" eaLnBrk="1" hangingPunct="1">
                  <a:buNone/>
                </a:pPr>
                <a:endParaRPr lang="en-US" dirty="0">
                  <a:solidFill>
                    <a:schemeClr val="bg2"/>
                  </a:solidFill>
                  <a:latin typeface="Arial" charset="0"/>
                </a:endParaRPr>
              </a:p>
              <a:p>
                <a:pPr marL="0" indent="0" eaLnBrk="1" hangingPunct="1">
                  <a:lnSpc>
                    <a:spcPct val="120000"/>
                  </a:lnSpc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" charset="0"/>
                </a:endParaRPr>
              </a:p>
              <a:p>
                <a:pPr marL="0" indent="0" eaLnBrk="1" hangingPunct="1">
                  <a:lnSpc>
                    <a:spcPct val="120000"/>
                  </a:lnSpc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" charset="0"/>
                </a:endParaRPr>
              </a:p>
              <a:p>
                <a:pPr marL="0" indent="0" eaLnBrk="1" hangingPunct="1">
                  <a:lnSpc>
                    <a:spcPct val="120000"/>
                  </a:lnSpc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4104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4294967295"/>
              </p:nvPr>
            </p:nvSpPr>
            <p:spPr>
              <a:xfrm>
                <a:off x="533400" y="1066800"/>
                <a:ext cx="8054975" cy="5105400"/>
              </a:xfrm>
              <a:blipFill>
                <a:blip r:embed="rId3"/>
                <a:stretch>
                  <a:fillRect l="-1968" t="-716" r="-1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6090CB6-74E6-4192-BA61-4B1D3518D63E}"/>
                  </a:ext>
                </a:extLst>
              </p:cNvPr>
              <p:cNvSpPr txBox="1"/>
              <p:nvPr/>
            </p:nvSpPr>
            <p:spPr>
              <a:xfrm>
                <a:off x="5715000" y="4564853"/>
                <a:ext cx="1865704" cy="6929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Recall 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𝐸</m:t>
                    </m:r>
                    <m:sSubSup>
                      <m:sSubSup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/>
                            <a:cs typeface="+mn-cs"/>
                          </a:rPr>
                        </m:ctrlPr>
                      </m:sSubSup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𝜒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/>
                            <a:cs typeface="+mn-cs"/>
                          </a:rPr>
                          <m:t>𝑑</m:t>
                        </m:r>
                      </m:sub>
                      <m:sup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/>
                            <a:cs typeface="+mn-cs"/>
                          </a:rPr>
                          <m:t>2</m:t>
                        </m:r>
                      </m:sup>
                    </m:sSubSup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,</a:t>
                </a: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 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𝑣𝑎𝑟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/>
                                <a:cs typeface="+mn-cs"/>
                              </a:rPr>
                            </m:ctrlPr>
                          </m:sSubSupPr>
                          <m:e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𝜒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/>
                                <a:cs typeface="+mn-cs"/>
                              </a:rPr>
                              <m:t>𝑑</m:t>
                            </m:r>
                          </m:sub>
                          <m:sup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/>
                                <a:cs typeface="+mn-cs"/>
                              </a:rPr>
                              <m:t>2</m:t>
                            </m:r>
                          </m:sup>
                        </m:sSubSup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6090CB6-74E6-4192-BA61-4B1D3518D6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0" y="4564853"/>
                <a:ext cx="1865704" cy="692947"/>
              </a:xfrm>
              <a:prstGeom prst="rect">
                <a:avLst/>
              </a:prstGeom>
              <a:blipFill>
                <a:blip r:embed="rId4"/>
                <a:stretch>
                  <a:fillRect l="-2941" t="-3509" r="-22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6907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00"/>
            </a:gs>
            <a:gs pos="50000">
              <a:schemeClr val="tx1"/>
            </a:gs>
            <a:gs pos="100000">
              <a:srgbClr val="FF00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152400"/>
            <a:ext cx="8610600" cy="990600"/>
          </a:xfrm>
        </p:spPr>
        <p:txBody>
          <a:bodyPr lIns="92075" tIns="46038" rIns="92075" bIns="46038"/>
          <a:lstStyle/>
          <a:p>
            <a:pPr eaLnBrk="1" hangingPunct="1"/>
            <a:r>
              <a:rPr lang="en-US" sz="3600" dirty="0">
                <a:solidFill>
                  <a:srgbClr val="00B050"/>
                </a:solidFill>
                <a:latin typeface="Arial" charset="0"/>
              </a:rPr>
              <a:t>HDLSS</a:t>
            </a:r>
            <a:r>
              <a:rPr lang="en-US" sz="3600" dirty="0">
                <a:latin typeface="Arial" charset="0"/>
              </a:rPr>
              <a:t> </a:t>
            </a:r>
            <a:r>
              <a:rPr lang="en-US" sz="3600" dirty="0" err="1">
                <a:solidFill>
                  <a:schemeClr val="bg2"/>
                </a:solidFill>
                <a:latin typeface="Arial" charset="0"/>
              </a:rPr>
              <a:t>Asymptotics</a:t>
            </a:r>
            <a:r>
              <a:rPr lang="en-US" sz="3600" dirty="0">
                <a:solidFill>
                  <a:schemeClr val="bg2"/>
                </a:solidFill>
                <a:latin typeface="Arial" charset="0"/>
              </a:rPr>
              <a:t>: Simple Paradoxes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04" name="Rectangle 3"/>
              <p:cNvSpPr>
                <a:spLocks noGrp="1" noChangeArrowheads="1"/>
              </p:cNvSpPr>
              <p:nvPr>
                <p:ph type="body" sz="half" idx="4294967295"/>
              </p:nvPr>
            </p:nvSpPr>
            <p:spPr>
              <a:xfrm>
                <a:off x="533400" y="1066800"/>
                <a:ext cx="8054975" cy="5105400"/>
              </a:xfrm>
            </p:spPr>
            <p:txBody>
              <a:bodyPr lIns="92075" tIns="46038" rIns="92075" bIns="46038"/>
              <a:lstStyle/>
              <a:p>
                <a:pPr marL="0" indent="0" eaLnBrk="1" hangingPunct="1">
                  <a:lnSpc>
                    <a:spcPct val="12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For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</a:rPr>
                      <m:t>𝑑</m:t>
                    </m:r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  dimensional </a:t>
                </a:r>
                <a:r>
                  <a:rPr lang="en-US" i="1" dirty="0">
                    <a:solidFill>
                      <a:schemeClr val="bg2"/>
                    </a:solidFill>
                    <a:latin typeface="Arial" charset="0"/>
                  </a:rPr>
                  <a:t>Standard Normal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 </a:t>
                </a:r>
                <a:r>
                  <a:rPr lang="en-US" dirty="0" err="1">
                    <a:solidFill>
                      <a:schemeClr val="bg2"/>
                    </a:solidFill>
                    <a:latin typeface="Arial" charset="0"/>
                  </a:rPr>
                  <a:t>dist’n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:</a:t>
                </a:r>
              </a:p>
              <a:p>
                <a:pPr marL="0" indent="0" algn="ctr" eaLnBrk="1" hangingPunct="1">
                  <a:lnSpc>
                    <a:spcPct val="120000"/>
                  </a:lnSpc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</m:acc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lang="en-US" b="0" i="1" smtClean="0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bg2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chemeClr val="bg2"/>
                                    </a:solidFill>
                                    <a:latin typeface="Cambria Math"/>
                                    <a:ea typeface="Cambria Math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lang="en-US" b="0" i="1" smtClean="0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bg2"/>
                                        </a:solidFill>
                                        <a:latin typeface="Cambria Math"/>
                                      </a:rPr>
                                      <m:t>𝑑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  <a:ea typeface="Cambria Math"/>
                        </a:rPr>
                        <m:t>~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Cambria Math"/>
                            </a:rPr>
                            <m:t>𝑁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Cambria Math"/>
                            </a:rPr>
                            <m:t>𝑑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solidFill>
                                <a:schemeClr val="bg2"/>
                              </a:solidFill>
                              <a:latin typeface="Cambria Math"/>
                              <a:ea typeface="Cambria Math"/>
                            </a:rPr>
                            <m:t>𝟎</m:t>
                          </m:r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b="1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</a:rPr>
                                <m:t>𝑰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>
                  <a:solidFill>
                    <a:schemeClr val="bg2"/>
                  </a:solidFill>
                  <a:latin typeface="Arial" charset="0"/>
                </a:endParaRPr>
              </a:p>
              <a:p>
                <a:pPr marL="0" indent="0" eaLnBrk="1" hangingPunct="1"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Euclidean Distance to Origin (as 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2"/>
                        </a:solidFill>
                        <a:latin typeface="Cambria Math"/>
                      </a:rPr>
                      <m:t>𝑑</m:t>
                    </m:r>
                    <m:r>
                      <a:rPr lang="en-US" i="1">
                        <a:solidFill>
                          <a:schemeClr val="bg2"/>
                        </a:solidFill>
                        <a:latin typeface="Cambria Math"/>
                        <a:ea typeface="Cambria Math"/>
                      </a:rPr>
                      <m:t>→∞</m:t>
                    </m:r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)</a:t>
                </a:r>
              </a:p>
              <a:p>
                <a:pPr marL="0" indent="0" eaLnBrk="1" hangingPunct="1"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 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̃"/>
                            <m:ctrlP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</m:acc>
                      </m:e>
                    </m:d>
                    <m:r>
                      <a:rPr lang="en-US" i="1">
                        <a:solidFill>
                          <a:schemeClr val="bg2"/>
                        </a:solidFill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nary>
                          <m:naryPr>
                            <m:chr m:val="∑"/>
                            <m:limLoc m:val="subSup"/>
                            <m:ctrlP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5"/>
                              </m:rPr>
                              <a:rPr lang="en-US" i="1">
                                <a:solidFill>
                                  <a:schemeClr val="bg2"/>
                                </a:solidFill>
                                <a:latin typeface="Cambria Math"/>
                              </a:rPr>
                              <m:t>𝑖</m:t>
                            </m:r>
                            <m:r>
                              <a:rPr lang="en-US" i="1">
                                <a:solidFill>
                                  <a:schemeClr val="bg2"/>
                                </a:solidFill>
                                <a:latin typeface="Cambria Math"/>
                              </a:rPr>
                              <m:t>=1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p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lang="en-US" i="1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bg2"/>
                                        </a:solidFill>
                                        <a:latin typeface="Cambria Math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bg2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</m:e>
                    </m:rad>
                    <m:r>
                      <a:rPr lang="en-US" i="1">
                        <a:solidFill>
                          <a:schemeClr val="bg2"/>
                        </a:solidFill>
                        <a:latin typeface="Cambria Math"/>
                        <a:ea typeface="Cambria Math"/>
                      </a:rPr>
                      <m:t>~</m:t>
                    </m:r>
                    <m:rad>
                      <m:radPr>
                        <m:degHide m:val="on"/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radPr>
                      <m:deg/>
                      <m:e>
                        <m:sSubSup>
                          <m:sSubSupPr>
                            <m:ctrlP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𝑑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2</m:t>
                            </m:r>
                          </m:sup>
                        </m:sSubSup>
                      </m:e>
                    </m:rad>
                  </m:oMath>
                </a14:m>
                <a:endParaRPr lang="en-US" i="1" dirty="0">
                  <a:solidFill>
                    <a:schemeClr val="bg2"/>
                  </a:solidFill>
                  <a:latin typeface="Cambria Math"/>
                  <a:ea typeface="Cambria Math"/>
                </a:endParaRPr>
              </a:p>
              <a:p>
                <a:pPr marL="0" indent="0" eaLnBrk="1" hangingPunct="1">
                  <a:buNone/>
                </a:pPr>
                <a:r>
                  <a:rPr lang="en-US" dirty="0">
                    <a:solidFill>
                      <a:schemeClr val="bg2"/>
                    </a:solidFill>
                  </a:rPr>
                  <a:t> 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̃"/>
                            <m:ctrlP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</m:acc>
                      </m:e>
                    </m:d>
                    <m:r>
                      <a:rPr lang="en-US" i="1">
                        <a:solidFill>
                          <a:schemeClr val="bg2"/>
                        </a:solidFill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</a:rPr>
                          <m:t>𝑑</m:t>
                        </m:r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bg2"/>
                                </a:solidFill>
                                <a:latin typeface="Cambria Math"/>
                                <a:ea typeface="Cambria Math"/>
                              </a:rPr>
                              <m:t>𝑂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bg2"/>
                                </a:solidFill>
                                <a:latin typeface="Cambria Math"/>
                                <a:ea typeface="Cambria Math"/>
                              </a:rPr>
                              <m:t>𝑝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bg2"/>
                                    </a:solidFill>
                                    <a:latin typeface="Cambria Math"/>
                                    <a:ea typeface="Cambria Math"/>
                                  </a:rPr>
                                  <m:t>𝑑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bg2"/>
                                    </a:solidFill>
                                    <a:latin typeface="Cambria Math"/>
                                    <a:ea typeface="Cambria Math"/>
                                  </a:rPr>
                                  <m:t>1/2</m:t>
                                </m:r>
                              </m:sup>
                            </m:sSup>
                          </m:e>
                        </m:d>
                      </m:e>
                    </m:rad>
                    <m:r>
                      <a:rPr lang="en-US" i="1">
                        <a:solidFill>
                          <a:schemeClr val="bg2"/>
                        </a:solidFill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</a:rPr>
                          <m:t>𝑑</m:t>
                        </m:r>
                      </m:e>
                    </m:rad>
                    <m:r>
                      <a:rPr lang="en-US" i="1">
                        <a:solidFill>
                          <a:schemeClr val="bg2"/>
                        </a:solidFill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</a:rPr>
                          <m:t>𝑂</m:t>
                        </m:r>
                      </m:e>
                      <m:sub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</a:rPr>
                          <m:t>𝑝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</a:rPr>
                          <m:t>1</m:t>
                        </m:r>
                      </m:e>
                    </m:d>
                  </m:oMath>
                </a14:m>
                <a:endParaRPr lang="en-US" dirty="0">
                  <a:solidFill>
                    <a:schemeClr val="bg2"/>
                  </a:solidFill>
                  <a:latin typeface="Arial" charset="0"/>
                </a:endParaRPr>
              </a:p>
              <a:p>
                <a:pPr marL="0" indent="0" eaLnBrk="1" hangingPunct="1">
                  <a:buNone/>
                </a:pPr>
                <a:endParaRPr lang="en-US" dirty="0">
                  <a:solidFill>
                    <a:schemeClr val="bg2"/>
                  </a:solidFill>
                  <a:latin typeface="Arial" charset="0"/>
                </a:endParaRPr>
              </a:p>
              <a:p>
                <a:pPr marL="0" indent="0" eaLnBrk="1" hangingPunct="1">
                  <a:lnSpc>
                    <a:spcPct val="120000"/>
                  </a:lnSpc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" charset="0"/>
                </a:endParaRPr>
              </a:p>
              <a:p>
                <a:pPr marL="0" indent="0" eaLnBrk="1" hangingPunct="1">
                  <a:lnSpc>
                    <a:spcPct val="120000"/>
                  </a:lnSpc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" charset="0"/>
                </a:endParaRPr>
              </a:p>
              <a:p>
                <a:pPr marL="0" indent="0" eaLnBrk="1" hangingPunct="1">
                  <a:lnSpc>
                    <a:spcPct val="120000"/>
                  </a:lnSpc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4104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4294967295"/>
              </p:nvPr>
            </p:nvSpPr>
            <p:spPr>
              <a:xfrm>
                <a:off x="533400" y="1066800"/>
                <a:ext cx="8054975" cy="5105400"/>
              </a:xfrm>
              <a:blipFill>
                <a:blip r:embed="rId3"/>
                <a:stretch>
                  <a:fillRect l="-1968" t="-716" r="-1514" b="-7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8B3CDA98-3824-4B45-81CE-DAF9D53A6F6D}"/>
              </a:ext>
            </a:extLst>
          </p:cNvPr>
          <p:cNvGrpSpPr/>
          <p:nvPr/>
        </p:nvGrpSpPr>
        <p:grpSpPr>
          <a:xfrm>
            <a:off x="4953000" y="4840069"/>
            <a:ext cx="2819400" cy="1179731"/>
            <a:chOff x="4953000" y="4840069"/>
            <a:chExt cx="2819400" cy="117973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35D273C-73BB-480E-A6A1-25A57EB28978}"/>
                </a:ext>
              </a:extLst>
            </p:cNvPr>
            <p:cNvSpPr txBox="1"/>
            <p:nvPr/>
          </p:nvSpPr>
          <p:spPr>
            <a:xfrm>
              <a:off x="5625658" y="4840069"/>
              <a:ext cx="214674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Taylor Expansion,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i.e. “Delta Method”</a:t>
              </a: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5C0B79D1-99F1-4329-B022-34F8F2E4154D}"/>
                </a:ext>
              </a:extLst>
            </p:cNvPr>
            <p:cNvCxnSpPr>
              <a:stCxn id="2" idx="1"/>
            </p:cNvCxnSpPr>
            <p:nvPr/>
          </p:nvCxnSpPr>
          <p:spPr>
            <a:xfrm flipH="1">
              <a:off x="4953000" y="5163235"/>
              <a:ext cx="672658" cy="856565"/>
            </a:xfrm>
            <a:prstGeom prst="straightConnector1">
              <a:avLst/>
            </a:prstGeom>
            <a:ln w="25400">
              <a:solidFill>
                <a:schemeClr val="bg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9844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AJIVE Analysis of Cancer Data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JIVE:  Common Normalized Scores 1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Look at Extremes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Positive End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Top Person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Top 16 Patches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Highly “Cellular”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Markedly Atypical Cells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1C3DD1-073F-4906-925B-F4F126A8FF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899" y="0"/>
            <a:ext cx="47261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6776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00"/>
            </a:gs>
            <a:gs pos="50000">
              <a:schemeClr val="tx1"/>
            </a:gs>
            <a:gs pos="100000">
              <a:srgbClr val="FF00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152400"/>
            <a:ext cx="8610600" cy="990600"/>
          </a:xfrm>
        </p:spPr>
        <p:txBody>
          <a:bodyPr lIns="92075" tIns="46038" rIns="92075" bIns="46038"/>
          <a:lstStyle/>
          <a:p>
            <a:pPr eaLnBrk="1" hangingPunct="1"/>
            <a:r>
              <a:rPr lang="en-US" sz="3600" dirty="0">
                <a:solidFill>
                  <a:srgbClr val="00B050"/>
                </a:solidFill>
                <a:latin typeface="Arial" charset="0"/>
              </a:rPr>
              <a:t>HDLSS</a:t>
            </a:r>
            <a:r>
              <a:rPr lang="en-US" sz="3600" dirty="0">
                <a:latin typeface="Arial" charset="0"/>
              </a:rPr>
              <a:t> </a:t>
            </a:r>
            <a:r>
              <a:rPr lang="en-US" sz="3600" dirty="0" err="1">
                <a:solidFill>
                  <a:schemeClr val="bg2"/>
                </a:solidFill>
                <a:latin typeface="Arial" charset="0"/>
              </a:rPr>
              <a:t>Asymptotics</a:t>
            </a:r>
            <a:r>
              <a:rPr lang="en-US" sz="3600" dirty="0">
                <a:solidFill>
                  <a:schemeClr val="bg2"/>
                </a:solidFill>
                <a:latin typeface="Arial" charset="0"/>
              </a:rPr>
              <a:t>: Simple Paradoxes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27" name="Rectangle 3"/>
              <p:cNvSpPr>
                <a:spLocks noGrp="1" noChangeArrowheads="1"/>
              </p:cNvSpPr>
              <p:nvPr>
                <p:ph type="body" sz="half" idx="4294967295"/>
              </p:nvPr>
            </p:nvSpPr>
            <p:spPr>
              <a:xfrm>
                <a:off x="533400" y="1066800"/>
                <a:ext cx="8054975" cy="5105400"/>
              </a:xfrm>
            </p:spPr>
            <p:txBody>
              <a:bodyPr lIns="92075" tIns="46038" rIns="92075" bIns="46038"/>
              <a:lstStyle/>
              <a:p>
                <a:pPr marL="0" indent="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As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</a:rPr>
                      <m:t>𝑑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</a:rPr>
                      <m:t>→∞</m:t>
                    </m:r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, </a:t>
                </a:r>
              </a:p>
              <a:p>
                <a:pPr marL="0" indent="0" algn="ctr" eaLnBrk="1" hangingPunct="1">
                  <a:lnSpc>
                    <a:spcPct val="110000"/>
                  </a:lnSpc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‖"/>
                          <m:endChr m:val="‖"/>
                          <m:ctrlP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̃"/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1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𝒛</m:t>
                              </m:r>
                            </m:e>
                          </m:acc>
                        </m:e>
                      </m:d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𝑑</m:t>
                          </m:r>
                        </m:e>
                      </m:rad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𝑂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𝑝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chemeClr val="bg2"/>
                  </a:solidFill>
                  <a:latin typeface="Arial" charset="0"/>
                </a:endParaRPr>
              </a:p>
              <a:p>
                <a:pPr marL="0" indent="0" algn="ctr" eaLnBrk="1" hangingPunct="1">
                  <a:lnSpc>
                    <a:spcPct val="110000"/>
                  </a:lnSpc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" charset="0"/>
                </a:endParaRPr>
              </a:p>
              <a:p>
                <a:pPr marL="0" indent="0" eaLnBrk="1" hangingPunct="1">
                  <a:lnSpc>
                    <a:spcPct val="110000"/>
                  </a:lnSpc>
                  <a:buFontTx/>
                  <a:buChar char="-"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 Data lie roughly on surface of sphere,</a:t>
                </a:r>
              </a:p>
              <a:p>
                <a:pPr marL="0" indent="0" algn="ctr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with radius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</a:rPr>
                          <m:t>𝑑</m:t>
                        </m:r>
                      </m:e>
                    </m:rad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 </a:t>
                </a:r>
              </a:p>
              <a:p>
                <a:pPr marL="0" indent="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- Yet origin is point of </a:t>
                </a:r>
                <a:r>
                  <a:rPr lang="en-US" i="1" dirty="0">
                    <a:solidFill>
                      <a:schemeClr val="bg2"/>
                    </a:solidFill>
                    <a:latin typeface="Arial" charset="0"/>
                  </a:rPr>
                  <a:t>highest density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???</a:t>
                </a:r>
              </a:p>
              <a:p>
                <a:pPr marL="0" indent="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- Paradox resolved by:</a:t>
                </a:r>
              </a:p>
              <a:p>
                <a:pPr marL="0" indent="0" algn="ctr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i="1" dirty="0">
                    <a:solidFill>
                      <a:schemeClr val="bg2"/>
                    </a:solidFill>
                    <a:latin typeface="Arial" charset="0"/>
                  </a:rPr>
                  <a:t>density w. r. t. Lebesgue Measure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12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4294967295"/>
              </p:nvPr>
            </p:nvSpPr>
            <p:spPr>
              <a:xfrm>
                <a:off x="533400" y="1066800"/>
                <a:ext cx="8054975" cy="5105400"/>
              </a:xfrm>
              <a:blipFill>
                <a:blip r:embed="rId3"/>
                <a:stretch>
                  <a:fillRect l="-1968" t="-1432" b="-41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8423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00"/>
            </a:gs>
            <a:gs pos="50000">
              <a:schemeClr val="tx1"/>
            </a:gs>
            <a:gs pos="100000">
              <a:srgbClr val="FF00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152400"/>
            <a:ext cx="8610600" cy="990600"/>
          </a:xfrm>
        </p:spPr>
        <p:txBody>
          <a:bodyPr lIns="92075" tIns="46038" rIns="92075" bIns="46038"/>
          <a:lstStyle/>
          <a:p>
            <a:pPr eaLnBrk="1" hangingPunct="1"/>
            <a:r>
              <a:rPr lang="en-US" sz="3600" dirty="0">
                <a:solidFill>
                  <a:srgbClr val="00B050"/>
                </a:solidFill>
                <a:latin typeface="Arial" charset="0"/>
              </a:rPr>
              <a:t>HDLSS</a:t>
            </a:r>
            <a:r>
              <a:rPr lang="en-US" sz="3600" dirty="0">
                <a:latin typeface="Arial" charset="0"/>
              </a:rPr>
              <a:t> </a:t>
            </a:r>
            <a:r>
              <a:rPr lang="en-US" sz="3600" dirty="0" err="1">
                <a:solidFill>
                  <a:schemeClr val="bg2"/>
                </a:solidFill>
                <a:latin typeface="Arial" charset="0"/>
              </a:rPr>
              <a:t>Asymptotics</a:t>
            </a:r>
            <a:r>
              <a:rPr lang="en-US" sz="3600" dirty="0">
                <a:solidFill>
                  <a:schemeClr val="bg2"/>
                </a:solidFill>
                <a:latin typeface="Arial" charset="0"/>
              </a:rPr>
              <a:t>: Simple Paradoxes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27" name="Rectangle 3"/>
              <p:cNvSpPr>
                <a:spLocks noGrp="1" noChangeArrowheads="1"/>
              </p:cNvSpPr>
              <p:nvPr>
                <p:ph type="body" sz="half" idx="4294967295"/>
              </p:nvPr>
            </p:nvSpPr>
            <p:spPr>
              <a:xfrm>
                <a:off x="533400" y="1066800"/>
                <a:ext cx="8054975" cy="5105400"/>
              </a:xfrm>
            </p:spPr>
            <p:txBody>
              <a:bodyPr lIns="92075" tIns="46038" rIns="92075" bIns="46038"/>
              <a:lstStyle/>
              <a:p>
                <a:pPr marL="0" indent="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- Paradox resolved by:</a:t>
                </a:r>
              </a:p>
              <a:p>
                <a:pPr marL="0" indent="0" algn="ctr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i="1" dirty="0">
                    <a:solidFill>
                      <a:schemeClr val="bg2"/>
                    </a:solidFill>
                    <a:latin typeface="Arial" charset="0"/>
                  </a:rPr>
                  <a:t>density w. r. t. </a:t>
                </a:r>
                <a:r>
                  <a:rPr lang="en-US" i="1" dirty="0" err="1">
                    <a:solidFill>
                      <a:schemeClr val="bg2"/>
                    </a:solidFill>
                    <a:latin typeface="Arial" charset="0"/>
                  </a:rPr>
                  <a:t>Lebesgue</a:t>
                </a:r>
                <a:r>
                  <a:rPr lang="en-US" i="1" dirty="0">
                    <a:solidFill>
                      <a:schemeClr val="bg2"/>
                    </a:solidFill>
                    <a:latin typeface="Arial" charset="0"/>
                  </a:rPr>
                  <a:t> Measure</a:t>
                </a:r>
              </a:p>
              <a:p>
                <a:pPr eaLnBrk="1" hangingPunct="1">
                  <a:lnSpc>
                    <a:spcPct val="110000"/>
                  </a:lnSpc>
                  <a:buFont typeface="Wingdings" pitchFamily="2" charset="2"/>
                  <a:buChar char="Ø"/>
                </a:pPr>
                <a:r>
                  <a:rPr lang="en-US" i="1" dirty="0">
                    <a:solidFill>
                      <a:schemeClr val="bg2"/>
                    </a:solidFill>
                    <a:latin typeface="Arial" charset="0"/>
                  </a:rPr>
                  <a:t> 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 Consider </a:t>
                </a:r>
                <a:r>
                  <a:rPr lang="en-US" i="1" dirty="0">
                    <a:solidFill>
                      <a:schemeClr val="bg2"/>
                    </a:solidFill>
                    <a:latin typeface="Arial" charset="0"/>
                  </a:rPr>
                  <a:t>Volume of Unit Sphere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</a:rPr>
                          <m:t>𝑑</m:t>
                        </m:r>
                      </m:sup>
                    </m:sSup>
                  </m:oMath>
                </a14:m>
                <a:endParaRPr lang="en-US" i="1" dirty="0">
                  <a:solidFill>
                    <a:schemeClr val="bg2"/>
                  </a:solidFill>
                  <a:latin typeface="Arial" charset="0"/>
                  <a:ea typeface="Cambria Math"/>
                </a:endParaRPr>
              </a:p>
              <a:p>
                <a:pPr eaLnBrk="1" hangingPunct="1">
                  <a:lnSpc>
                    <a:spcPct val="110000"/>
                  </a:lnSpc>
                  <a:buFont typeface="Wingdings" pitchFamily="2" charset="2"/>
                  <a:buChar char="Ø"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  Find As: Integral In </a:t>
                </a:r>
                <a:r>
                  <a:rPr lang="en-US" dirty="0" err="1">
                    <a:solidFill>
                      <a:schemeClr val="bg2"/>
                    </a:solidFill>
                    <a:latin typeface="Arial" charset="0"/>
                  </a:rPr>
                  <a:t>Sph’l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 Coordinates </a:t>
                </a:r>
              </a:p>
              <a:p>
                <a:pPr marL="0" indent="0" algn="ctr" eaLnBrk="1" hangingPunct="1">
                  <a:lnSpc>
                    <a:spcPct val="11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𝑑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</a:rPr>
                        <m:t>=</m:t>
                      </m:r>
                      <m:nary>
                        <m:naryPr>
                          <m:chr m:val="∭"/>
                          <m:limLoc m:val="undOvr"/>
                          <m:subHide m:val="on"/>
                          <m:supHide m:val="on"/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𝐽𝑑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Cambria Math"/>
                            </a:rPr>
                            <m:t>⋯</m:t>
                          </m:r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Cambria Math"/>
                            </a:rPr>
                            <m:t>𝑑𝑟</m:t>
                          </m:r>
                        </m:e>
                      </m:nary>
                    </m:oMath>
                  </m:oMathPara>
                </a14:m>
                <a:endParaRPr lang="en-US" dirty="0">
                  <a:solidFill>
                    <a:schemeClr val="bg2"/>
                  </a:solidFill>
                  <a:latin typeface="Arial" charset="0"/>
                </a:endParaRPr>
              </a:p>
              <a:p>
                <a:pPr marL="0" indent="0" eaLnBrk="1" hangingPunct="1">
                  <a:lnSpc>
                    <a:spcPct val="110000"/>
                  </a:lnSpc>
                  <a:buNone/>
                </a:pPr>
                <a:endParaRPr lang="en-US" dirty="0">
                  <a:solidFill>
                    <a:schemeClr val="bg2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512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4294967295"/>
              </p:nvPr>
            </p:nvSpPr>
            <p:spPr>
              <a:xfrm>
                <a:off x="533400" y="1066800"/>
                <a:ext cx="8054975" cy="5105400"/>
              </a:xfrm>
              <a:blipFill>
                <a:blip r:embed="rId3"/>
                <a:stretch>
                  <a:fillRect l="-1968" t="-1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834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00"/>
            </a:gs>
            <a:gs pos="50000">
              <a:schemeClr val="tx1"/>
            </a:gs>
            <a:gs pos="100000">
              <a:srgbClr val="FF00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152400"/>
            <a:ext cx="8610600" cy="990600"/>
          </a:xfrm>
        </p:spPr>
        <p:txBody>
          <a:bodyPr lIns="92075" tIns="46038" rIns="92075" bIns="46038"/>
          <a:lstStyle/>
          <a:p>
            <a:pPr eaLnBrk="1" hangingPunct="1"/>
            <a:r>
              <a:rPr lang="en-US" sz="3600" dirty="0">
                <a:solidFill>
                  <a:srgbClr val="00B050"/>
                </a:solidFill>
                <a:latin typeface="Arial" charset="0"/>
              </a:rPr>
              <a:t>HDLSS</a:t>
            </a:r>
            <a:r>
              <a:rPr lang="en-US" sz="3600" dirty="0">
                <a:latin typeface="Arial" charset="0"/>
              </a:rPr>
              <a:t> </a:t>
            </a:r>
            <a:r>
              <a:rPr lang="en-US" sz="3600" dirty="0" err="1">
                <a:solidFill>
                  <a:schemeClr val="bg2"/>
                </a:solidFill>
                <a:latin typeface="Arial" charset="0"/>
              </a:rPr>
              <a:t>Asymptotics</a:t>
            </a:r>
            <a:r>
              <a:rPr lang="en-US" sz="3600" dirty="0">
                <a:solidFill>
                  <a:schemeClr val="bg2"/>
                </a:solidFill>
                <a:latin typeface="Arial" charset="0"/>
              </a:rPr>
              <a:t>: Simple Paradoxes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27" name="Rectangle 3"/>
              <p:cNvSpPr>
                <a:spLocks noGrp="1" noChangeArrowheads="1"/>
              </p:cNvSpPr>
              <p:nvPr>
                <p:ph type="body" sz="half" idx="4294967295"/>
              </p:nvPr>
            </p:nvSpPr>
            <p:spPr>
              <a:xfrm>
                <a:off x="533400" y="1066800"/>
                <a:ext cx="8054975" cy="5105400"/>
              </a:xfrm>
            </p:spPr>
            <p:txBody>
              <a:bodyPr lIns="92075" tIns="46038" rIns="92075" bIns="46038"/>
              <a:lstStyle/>
              <a:p>
                <a:pPr marL="0" indent="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- Paradox resolved by:</a:t>
                </a:r>
              </a:p>
              <a:p>
                <a:pPr marL="0" indent="0" algn="ctr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i="1" dirty="0">
                    <a:solidFill>
                      <a:schemeClr val="bg2"/>
                    </a:solidFill>
                    <a:latin typeface="Arial" charset="0"/>
                  </a:rPr>
                  <a:t>density w. r. t. </a:t>
                </a:r>
                <a:r>
                  <a:rPr lang="en-US" i="1" dirty="0" err="1">
                    <a:solidFill>
                      <a:schemeClr val="bg2"/>
                    </a:solidFill>
                    <a:latin typeface="Arial" charset="0"/>
                  </a:rPr>
                  <a:t>Lebesgue</a:t>
                </a:r>
                <a:r>
                  <a:rPr lang="en-US" i="1" dirty="0">
                    <a:solidFill>
                      <a:schemeClr val="bg2"/>
                    </a:solidFill>
                    <a:latin typeface="Arial" charset="0"/>
                  </a:rPr>
                  <a:t> Measure</a:t>
                </a:r>
              </a:p>
              <a:p>
                <a:pPr eaLnBrk="1" hangingPunct="1">
                  <a:lnSpc>
                    <a:spcPct val="110000"/>
                  </a:lnSpc>
                  <a:buFont typeface="Wingdings" pitchFamily="2" charset="2"/>
                  <a:buChar char="Ø"/>
                </a:pPr>
                <a:r>
                  <a:rPr lang="en-US" i="1" dirty="0">
                    <a:solidFill>
                      <a:schemeClr val="bg2"/>
                    </a:solidFill>
                    <a:latin typeface="Arial" charset="0"/>
                  </a:rPr>
                  <a:t>  Consider Volume of Unit Sphere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r>
                          <a:rPr lang="en-US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</a:rPr>
                          <m:t>𝑑</m:t>
                        </m:r>
                      </m:sup>
                    </m:sSup>
                  </m:oMath>
                </a14:m>
                <a:endParaRPr lang="en-US" i="1" dirty="0">
                  <a:solidFill>
                    <a:schemeClr val="bg2"/>
                  </a:solidFill>
                  <a:latin typeface="Arial" charset="0"/>
                  <a:ea typeface="Cambria Math"/>
                </a:endParaRPr>
              </a:p>
              <a:p>
                <a:pPr eaLnBrk="1" hangingPunct="1">
                  <a:lnSpc>
                    <a:spcPct val="110000"/>
                  </a:lnSpc>
                  <a:buFont typeface="Wingdings" pitchFamily="2" charset="2"/>
                  <a:buChar char="Ø"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  Find As: Integral In </a:t>
                </a:r>
                <a:r>
                  <a:rPr lang="en-US" dirty="0" err="1">
                    <a:solidFill>
                      <a:schemeClr val="bg2"/>
                    </a:solidFill>
                    <a:latin typeface="Arial" charset="0"/>
                  </a:rPr>
                  <a:t>Sph’l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 Coordinates </a:t>
                </a:r>
              </a:p>
              <a:p>
                <a:pPr marL="0" indent="0" algn="ctr" eaLnBrk="1" hangingPunct="1">
                  <a:lnSpc>
                    <a:spcPct val="11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𝑑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</a:rPr>
                        <m:t>=</m:t>
                      </m:r>
                      <m:nary>
                        <m:naryPr>
                          <m:chr m:val="∭"/>
                          <m:limLoc m:val="undOvr"/>
                          <m:subHide m:val="on"/>
                          <m:supHide m:val="on"/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𝐽𝑑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Cambria Math"/>
                            </a:rPr>
                            <m:t>⋯</m:t>
                          </m:r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Cambria Math"/>
                            </a:rPr>
                            <m:t>𝑑𝑟</m:t>
                          </m:r>
                        </m:e>
                      </m:nary>
                    </m:oMath>
                  </m:oMathPara>
                </a14:m>
                <a:endParaRPr lang="en-US" dirty="0">
                  <a:solidFill>
                    <a:schemeClr val="bg2"/>
                  </a:solidFill>
                  <a:latin typeface="Arial" charset="0"/>
                </a:endParaRPr>
              </a:p>
              <a:p>
                <a:pPr eaLnBrk="1" hangingPunct="1">
                  <a:lnSpc>
                    <a:spcPct val="110000"/>
                  </a:lnSpc>
                  <a:buFont typeface="Wingdings" pitchFamily="2" charset="2"/>
                  <a:buChar char="Ø"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  Look At </a:t>
                </a:r>
                <a:r>
                  <a:rPr lang="en-US" dirty="0">
                    <a:solidFill>
                      <a:schemeClr val="bg1"/>
                    </a:solidFill>
                    <a:latin typeface="Arial" charset="0"/>
                  </a:rPr>
                  <a:t>Integrand w.r.t.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/>
                      </a:rPr>
                      <m:t>𝑟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  <a:latin typeface="Arial" charset="0"/>
                  </a:rPr>
                  <a:t> </a:t>
                </a:r>
                <a:r>
                  <a:rPr lang="en-US" dirty="0">
                    <a:solidFill>
                      <a:srgbClr val="000000"/>
                    </a:solidFill>
                    <a:latin typeface="Arial" charset="0"/>
                  </a:rPr>
                  <a:t>  </a:t>
                </a:r>
              </a:p>
              <a:p>
                <a:pPr eaLnBrk="1" hangingPunct="1">
                  <a:lnSpc>
                    <a:spcPct val="110000"/>
                  </a:lnSpc>
                  <a:buFont typeface="Wingdings" pitchFamily="2" charset="2"/>
                  <a:buChar char="Ø"/>
                </a:pPr>
                <a:r>
                  <a:rPr lang="en-US" dirty="0">
                    <a:solidFill>
                      <a:srgbClr val="000000"/>
                    </a:solidFill>
                    <a:latin typeface="Arial" charset="0"/>
                  </a:rPr>
                  <a:t> 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 Can Show: Puts ~ All Weight Near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</a:rPr>
                      <m:t>𝑟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</a:rPr>
                      <m:t>=1</m:t>
                    </m:r>
                  </m:oMath>
                </a14:m>
                <a:endParaRPr lang="en-US" dirty="0">
                  <a:solidFill>
                    <a:schemeClr val="bg2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512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4294967295"/>
              </p:nvPr>
            </p:nvSpPr>
            <p:spPr>
              <a:xfrm>
                <a:off x="533400" y="1066800"/>
                <a:ext cx="8054975" cy="5105400"/>
              </a:xfrm>
              <a:blipFill rotWithShape="1">
                <a:blip r:embed="rId3"/>
                <a:stretch>
                  <a:fillRect l="-1968" t="-1432" b="-52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Left Brace 1"/>
          <p:cNvSpPr/>
          <p:nvPr/>
        </p:nvSpPr>
        <p:spPr>
          <a:xfrm rot="16200000">
            <a:off x="4610100" y="3543300"/>
            <a:ext cx="533400" cy="2438400"/>
          </a:xfrm>
          <a:prstGeom prst="leftBrac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13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00"/>
            </a:gs>
            <a:gs pos="50000">
              <a:schemeClr val="tx1"/>
            </a:gs>
            <a:gs pos="100000">
              <a:srgbClr val="FF00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152400"/>
            <a:ext cx="8610600" cy="990600"/>
          </a:xfrm>
        </p:spPr>
        <p:txBody>
          <a:bodyPr lIns="92075" tIns="46038" rIns="92075" bIns="46038"/>
          <a:lstStyle/>
          <a:p>
            <a:pPr eaLnBrk="1" hangingPunct="1"/>
            <a:r>
              <a:rPr lang="en-US" sz="3600" dirty="0">
                <a:solidFill>
                  <a:srgbClr val="00B050"/>
                </a:solidFill>
                <a:latin typeface="Arial" charset="0"/>
              </a:rPr>
              <a:t>HDLSS</a:t>
            </a:r>
            <a:r>
              <a:rPr lang="en-US" sz="3600" dirty="0">
                <a:latin typeface="Arial" charset="0"/>
              </a:rPr>
              <a:t> </a:t>
            </a:r>
            <a:r>
              <a:rPr lang="en-US" sz="3600" dirty="0" err="1">
                <a:solidFill>
                  <a:schemeClr val="bg2"/>
                </a:solidFill>
                <a:latin typeface="Arial" charset="0"/>
              </a:rPr>
              <a:t>Asymptotics</a:t>
            </a:r>
            <a:r>
              <a:rPr lang="en-US" sz="3600" dirty="0">
                <a:solidFill>
                  <a:schemeClr val="bg2"/>
                </a:solidFill>
                <a:latin typeface="Arial" charset="0"/>
              </a:rPr>
              <a:t>: Simple Paradoxes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27" name="Rectangle 3"/>
              <p:cNvSpPr>
                <a:spLocks noGrp="1" noChangeArrowheads="1"/>
              </p:cNvSpPr>
              <p:nvPr>
                <p:ph type="body" sz="half" idx="4294967295"/>
              </p:nvPr>
            </p:nvSpPr>
            <p:spPr>
              <a:xfrm>
                <a:off x="533400" y="1066800"/>
                <a:ext cx="8054975" cy="5105400"/>
              </a:xfrm>
            </p:spPr>
            <p:txBody>
              <a:bodyPr lIns="92075" tIns="46038" rIns="92075" bIns="46038"/>
              <a:lstStyle/>
              <a:p>
                <a:pPr marL="0" indent="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- Paradox resolved by:</a:t>
                </a:r>
              </a:p>
              <a:p>
                <a:pPr marL="0" indent="0" algn="ctr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i="1" dirty="0">
                    <a:solidFill>
                      <a:schemeClr val="bg2"/>
                    </a:solidFill>
                    <a:latin typeface="Arial" charset="0"/>
                  </a:rPr>
                  <a:t>density w. r. t. </a:t>
                </a:r>
                <a:r>
                  <a:rPr lang="en-US" i="1" dirty="0" err="1">
                    <a:solidFill>
                      <a:schemeClr val="bg2"/>
                    </a:solidFill>
                    <a:latin typeface="Arial" charset="0"/>
                  </a:rPr>
                  <a:t>Lebesgue</a:t>
                </a:r>
                <a:r>
                  <a:rPr lang="en-US" i="1" dirty="0">
                    <a:solidFill>
                      <a:schemeClr val="bg2"/>
                    </a:solidFill>
                    <a:latin typeface="Arial" charset="0"/>
                  </a:rPr>
                  <a:t> Measure</a:t>
                </a:r>
              </a:p>
              <a:p>
                <a:pPr marL="0" indent="0" algn="ctr" eaLnBrk="1" hangingPunct="1">
                  <a:lnSpc>
                    <a:spcPct val="110000"/>
                  </a:lnSpc>
                  <a:buFontTx/>
                  <a:buNone/>
                </a:pPr>
                <a:endParaRPr lang="en-US" i="1" dirty="0">
                  <a:solidFill>
                    <a:schemeClr val="bg2"/>
                  </a:solidFill>
                  <a:latin typeface="Arial" charset="0"/>
                </a:endParaRPr>
              </a:p>
              <a:p>
                <a:pPr eaLnBrk="1" hangingPunct="1">
                  <a:lnSpc>
                    <a:spcPct val="110000"/>
                  </a:lnSpc>
                  <a:buFont typeface="Wingdings" pitchFamily="2" charset="2"/>
                  <a:buChar char="ü"/>
                </a:pPr>
                <a:r>
                  <a:rPr lang="en-US" i="1" dirty="0">
                    <a:solidFill>
                      <a:schemeClr val="bg2"/>
                    </a:solidFill>
                    <a:latin typeface="Arial" charset="0"/>
                  </a:rPr>
                  <a:t>  </a:t>
                </a:r>
                <a:r>
                  <a:rPr lang="en-US" dirty="0" err="1">
                    <a:solidFill>
                      <a:schemeClr val="bg2"/>
                    </a:solidFill>
                    <a:latin typeface="Arial" charset="0"/>
                  </a:rPr>
                  <a:t>Lebesgue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 Measure Pushes Mass </a:t>
                </a:r>
                <a:r>
                  <a:rPr lang="en-US" u="sng" dirty="0">
                    <a:solidFill>
                      <a:schemeClr val="bg2"/>
                    </a:solidFill>
                    <a:latin typeface="Arial" charset="0"/>
                  </a:rPr>
                  <a:t>Out</a:t>
                </a:r>
              </a:p>
              <a:p>
                <a:pPr eaLnBrk="1" hangingPunct="1">
                  <a:lnSpc>
                    <a:spcPct val="110000"/>
                  </a:lnSpc>
                  <a:buFont typeface="Wingdings" pitchFamily="2" charset="2"/>
                  <a:buChar char="ü"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  Density Pulls Data </a:t>
                </a:r>
                <a:r>
                  <a:rPr lang="en-US" u="sng" dirty="0">
                    <a:solidFill>
                      <a:schemeClr val="bg2"/>
                    </a:solidFill>
                    <a:latin typeface="Arial" charset="0"/>
                  </a:rPr>
                  <a:t>In</a:t>
                </a:r>
              </a:p>
              <a:p>
                <a:pPr eaLnBrk="1" hangingPunct="1">
                  <a:lnSpc>
                    <a:spcPct val="110000"/>
                  </a:lnSpc>
                  <a:buFont typeface="Wingdings" pitchFamily="2" charset="2"/>
                  <a:buChar char="ü"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 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rad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 Is The Balance Point</a:t>
                </a:r>
              </a:p>
            </p:txBody>
          </p:sp>
        </mc:Choice>
        <mc:Fallback xmlns="">
          <p:sp>
            <p:nvSpPr>
              <p:cNvPr id="512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4294967295"/>
              </p:nvPr>
            </p:nvSpPr>
            <p:spPr>
              <a:xfrm>
                <a:off x="533400" y="1066800"/>
                <a:ext cx="8054975" cy="5105400"/>
              </a:xfrm>
              <a:blipFill>
                <a:blip r:embed="rId3"/>
                <a:stretch>
                  <a:fillRect l="-1968" t="-1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2807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00"/>
            </a:gs>
            <a:gs pos="50000">
              <a:schemeClr val="tx1"/>
            </a:gs>
            <a:gs pos="100000">
              <a:srgbClr val="FF00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0"/>
            <a:ext cx="8610600" cy="838200"/>
          </a:xfrm>
        </p:spPr>
        <p:txBody>
          <a:bodyPr lIns="92075" tIns="46038" rIns="92075" bIns="46038"/>
          <a:lstStyle/>
          <a:p>
            <a:pPr eaLnBrk="1" hangingPunct="1"/>
            <a:r>
              <a:rPr lang="en-US" sz="3600" dirty="0">
                <a:solidFill>
                  <a:srgbClr val="00B050"/>
                </a:solidFill>
                <a:latin typeface="Arial" charset="0"/>
              </a:rPr>
              <a:t>HDLSS</a:t>
            </a:r>
            <a:r>
              <a:rPr lang="en-US" sz="3600" dirty="0">
                <a:latin typeface="Arial" charset="0"/>
              </a:rPr>
              <a:t> </a:t>
            </a:r>
            <a:r>
              <a:rPr lang="en-US" sz="3600" dirty="0" err="1">
                <a:solidFill>
                  <a:schemeClr val="bg2"/>
                </a:solidFill>
                <a:latin typeface="Arial" charset="0"/>
              </a:rPr>
              <a:t>Asymptotics</a:t>
            </a:r>
            <a:r>
              <a:rPr lang="en-US" sz="3600" dirty="0">
                <a:solidFill>
                  <a:schemeClr val="bg2"/>
                </a:solidFill>
                <a:latin typeface="Arial" charset="0"/>
              </a:rPr>
              <a:t>: Simple Paradoxes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27" name="Rectangle 3"/>
              <p:cNvSpPr>
                <a:spLocks noGrp="1" noChangeArrowheads="1"/>
              </p:cNvSpPr>
              <p:nvPr>
                <p:ph type="body" sz="half" idx="4294967295"/>
              </p:nvPr>
            </p:nvSpPr>
            <p:spPr>
              <a:xfrm>
                <a:off x="533400" y="914400"/>
                <a:ext cx="8054975" cy="5105400"/>
              </a:xfrm>
            </p:spPr>
            <p:txBody>
              <a:bodyPr lIns="92075" tIns="46038" rIns="92075" bIns="46038"/>
              <a:lstStyle/>
              <a:p>
                <a:pPr marL="0" indent="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As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bg2"/>
                        </a:solidFill>
                        <a:latin typeface="Cambria Math"/>
                      </a:rPr>
                      <m:t>𝑑</m:t>
                    </m:r>
                    <m:r>
                      <a:rPr lang="en-US" i="1">
                        <a:solidFill>
                          <a:schemeClr val="bg2"/>
                        </a:solidFill>
                        <a:latin typeface="Cambria Math"/>
                        <a:ea typeface="Cambria Math"/>
                      </a:rPr>
                      <m:t>→∞</m:t>
                    </m:r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,      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̃"/>
                            <m:ctrlP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</m:acc>
                      </m:e>
                    </m:d>
                    <m:r>
                      <a:rPr lang="en-US" i="1">
                        <a:solidFill>
                          <a:schemeClr val="bg2"/>
                        </a:solidFill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</a:rPr>
                          <m:t>𝑑</m:t>
                        </m:r>
                      </m:e>
                    </m:rad>
                    <m:r>
                      <a:rPr lang="en-US" i="1">
                        <a:solidFill>
                          <a:schemeClr val="bg2"/>
                        </a:solidFill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</a:rPr>
                          <m:t>𝑂</m:t>
                        </m:r>
                      </m:e>
                      <m:sub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</a:rPr>
                          <m:t>𝑝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bg2"/>
                            </a:solidFill>
                            <a:latin typeface="Cambria Math"/>
                          </a:rPr>
                          <m:t>1</m:t>
                        </m:r>
                      </m:e>
                    </m:d>
                  </m:oMath>
                </a14:m>
                <a:endParaRPr lang="en-US" dirty="0">
                  <a:solidFill>
                    <a:schemeClr val="bg2"/>
                  </a:solidFill>
                  <a:latin typeface="Arial" charset="0"/>
                </a:endParaRPr>
              </a:p>
              <a:p>
                <a:pPr marL="0" indent="0" eaLnBrk="1" hangingPunct="1">
                  <a:lnSpc>
                    <a:spcPct val="110000"/>
                  </a:lnSpc>
                  <a:buFontTx/>
                  <a:buNone/>
                </a:pPr>
                <a:endParaRPr lang="en-US" i="1" dirty="0">
                  <a:solidFill>
                    <a:schemeClr val="bg2"/>
                  </a:solidFill>
                  <a:latin typeface="Arial" charset="0"/>
                </a:endParaRPr>
              </a:p>
              <a:p>
                <a:pPr marL="0" indent="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i="1" dirty="0">
                    <a:solidFill>
                      <a:schemeClr val="bg2"/>
                    </a:solidFill>
                    <a:latin typeface="Arial" charset="0"/>
                  </a:rPr>
                  <a:t>Important Philosophical Consequence:</a:t>
                </a:r>
              </a:p>
              <a:p>
                <a:pPr marL="0" indent="0" algn="ctr" eaLnBrk="1" hangingPunct="1">
                  <a:lnSpc>
                    <a:spcPct val="110000"/>
                  </a:lnSpc>
                  <a:buFontTx/>
                  <a:buNone/>
                </a:pP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</a:rPr>
                      <m:t>∄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</a:rPr>
                      <m:t>  </m:t>
                    </m:r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“Average People”</a:t>
                </a:r>
              </a:p>
              <a:p>
                <a:pPr marL="0" indent="0" eaLnBrk="1" hangingPunct="1">
                  <a:lnSpc>
                    <a:spcPct val="110000"/>
                  </a:lnSpc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" charset="0"/>
                </a:endParaRPr>
              </a:p>
              <a:p>
                <a:pPr marL="0" indent="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Parents Lament:  </a:t>
                </a:r>
              </a:p>
              <a:p>
                <a:pPr marL="0" indent="0" algn="ctr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Why Can’t I Have Average Children?</a:t>
                </a:r>
              </a:p>
              <a:p>
                <a:pPr marL="0" indent="0" algn="ctr" eaLnBrk="1" hangingPunct="1">
                  <a:lnSpc>
                    <a:spcPct val="110000"/>
                  </a:lnSpc>
                  <a:buFontTx/>
                  <a:buNone/>
                </a:pPr>
                <a:endParaRPr lang="en-US" sz="1800" dirty="0">
                  <a:solidFill>
                    <a:schemeClr val="bg2"/>
                  </a:solidFill>
                  <a:latin typeface="Arial" charset="0"/>
                </a:endParaRPr>
              </a:p>
              <a:p>
                <a:pPr marL="0" indent="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Theorem:   Impossible (over many factors)!</a:t>
                </a:r>
              </a:p>
            </p:txBody>
          </p:sp>
        </mc:Choice>
        <mc:Fallback xmlns="">
          <p:sp>
            <p:nvSpPr>
              <p:cNvPr id="512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4294967295"/>
              </p:nvPr>
            </p:nvSpPr>
            <p:spPr>
              <a:xfrm>
                <a:off x="533400" y="914400"/>
                <a:ext cx="8054975" cy="5105400"/>
              </a:xfrm>
              <a:blipFill>
                <a:blip r:embed="rId3"/>
                <a:stretch>
                  <a:fillRect l="-1968" r="-379" b="-113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2673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00"/>
            </a:gs>
            <a:gs pos="50000">
              <a:schemeClr val="tx1"/>
            </a:gs>
            <a:gs pos="100000">
              <a:srgbClr val="FF00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228600"/>
            <a:ext cx="8458200" cy="914400"/>
          </a:xfrm>
        </p:spPr>
        <p:txBody>
          <a:bodyPr lIns="92075" tIns="46038" rIns="92075" bIns="46038"/>
          <a:lstStyle/>
          <a:p>
            <a:pPr eaLnBrk="1" hangingPunct="1"/>
            <a:r>
              <a:rPr lang="en-US" sz="3600" dirty="0">
                <a:solidFill>
                  <a:srgbClr val="00B050"/>
                </a:solidFill>
                <a:latin typeface="Arial" charset="0"/>
              </a:rPr>
              <a:t>HDLSS</a:t>
            </a:r>
            <a:r>
              <a:rPr lang="en-US" sz="3600" dirty="0">
                <a:latin typeface="Arial" charset="0"/>
              </a:rPr>
              <a:t> </a:t>
            </a:r>
            <a:r>
              <a:rPr lang="en-US" sz="3600" dirty="0" err="1">
                <a:solidFill>
                  <a:schemeClr val="bg2"/>
                </a:solidFill>
                <a:latin typeface="Arial" charset="0"/>
              </a:rPr>
              <a:t>Asymptotics</a:t>
            </a:r>
            <a:r>
              <a:rPr lang="en-US" sz="3600" dirty="0">
                <a:solidFill>
                  <a:schemeClr val="bg2"/>
                </a:solidFill>
                <a:latin typeface="Arial" charset="0"/>
              </a:rPr>
              <a:t>: Simple Paradoxes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6" name="Rectangle 3"/>
              <p:cNvSpPr>
                <a:spLocks noGrp="1" noChangeArrowheads="1"/>
              </p:cNvSpPr>
              <p:nvPr>
                <p:ph type="body" sz="half" idx="4294967295"/>
              </p:nvPr>
            </p:nvSpPr>
            <p:spPr>
              <a:xfrm>
                <a:off x="533400" y="1066800"/>
                <a:ext cx="8054975" cy="5410200"/>
              </a:xfrm>
            </p:spPr>
            <p:txBody>
              <a:bodyPr lIns="92075" tIns="46038" rIns="92075" bIns="46038"/>
              <a:lstStyle/>
              <a:p>
                <a:pPr marL="0" indent="0" eaLnBrk="1" hangingPunct="1">
                  <a:lnSpc>
                    <a:spcPct val="9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Distance tends to </a:t>
                </a:r>
                <a:r>
                  <a:rPr lang="en-US" i="1" dirty="0">
                    <a:solidFill>
                      <a:schemeClr val="bg2"/>
                    </a:solidFill>
                    <a:latin typeface="Arial" charset="0"/>
                  </a:rPr>
                  <a:t>non-random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 constant:</a:t>
                </a:r>
              </a:p>
              <a:p>
                <a:pPr marL="0" indent="0" eaLnBrk="1" hangingPunct="1">
                  <a:lnSpc>
                    <a:spcPct val="9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 For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  &amp;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  independent</a:t>
                </a:r>
              </a:p>
              <a:p>
                <a:pPr marL="0" indent="0" eaLnBrk="1" hangingPunct="1">
                  <a:lnSpc>
                    <a:spcPct val="90000"/>
                  </a:lnSpc>
                  <a:buFontTx/>
                  <a:buNone/>
                </a:pPr>
                <a:endParaRPr lang="en-US" sz="1200" dirty="0">
                  <a:solidFill>
                    <a:schemeClr val="bg2"/>
                  </a:solidFill>
                  <a:latin typeface="Arial" charset="0"/>
                </a:endParaRPr>
              </a:p>
              <a:p>
                <a:pPr marL="0" indent="0" algn="ctr" eaLnBrk="1" hangingPunct="1">
                  <a:lnSpc>
                    <a:spcPct val="90000"/>
                  </a:lnSpc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‖"/>
                          <m:endChr m:val="‖"/>
                          <m:ctrlP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</a:rPr>
                                    <m:t>𝒛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1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</a:rPr>
                                    <m:t>𝒛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𝑑</m:t>
                          </m:r>
                        </m:e>
                      </m:rad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𝑂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𝑝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chemeClr val="bg2"/>
                  </a:solidFill>
                  <a:latin typeface="Arial" charset="0"/>
                </a:endParaRPr>
              </a:p>
              <a:p>
                <a:pPr marL="0" indent="0" eaLnBrk="1" hangingPunct="1">
                  <a:lnSpc>
                    <a:spcPct val="90000"/>
                  </a:lnSpc>
                  <a:buFontTx/>
                  <a:buNone/>
                </a:pPr>
                <a:endParaRPr lang="en-US" sz="1600" dirty="0">
                  <a:solidFill>
                    <a:schemeClr val="bg2"/>
                  </a:solidFill>
                  <a:latin typeface="Arial" charset="0"/>
                </a:endParaRPr>
              </a:p>
              <a:p>
                <a:pPr marL="0" indent="0" eaLnBrk="1" hangingPunct="1">
                  <a:lnSpc>
                    <a:spcPct val="90000"/>
                  </a:lnSpc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Factor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, since</a:t>
                </a:r>
              </a:p>
              <a:p>
                <a:pPr marL="0" indent="0" algn="ctr" eaLnBrk="1" hangingPunct="1">
                  <a:lnSpc>
                    <a:spcPct val="90000"/>
                  </a:lnSpc>
                  <a:buFontTx/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</a:rPr>
                      <m:t>𝑠𝑑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b>
                            <m: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/>
                              </a:rPr>
                              <m:t>𝑠𝑑</m:t>
                            </m:r>
                            <m:d>
                              <m:dPr>
                                <m:ctrlPr>
                                  <a:rPr lang="en-US" b="0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lang="en-US" i="1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bg2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bg2"/>
                                </a:solidFill>
                                <a:latin typeface="Cambria Math"/>
                              </a:rPr>
                              <m:t>𝑠𝑑</m:t>
                            </m:r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lang="en-US" i="1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bg2"/>
                                        </a:solidFill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i="1">
                                <a:solidFill>
                                  <a:schemeClr val="bg2"/>
                                </a:solidFill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 </a:t>
                </a:r>
              </a:p>
              <a:p>
                <a:pPr marL="0" indent="0" eaLnBrk="1" hangingPunct="1">
                  <a:lnSpc>
                    <a:spcPct val="90000"/>
                  </a:lnSpc>
                  <a:buFontTx/>
                  <a:buNone/>
                </a:pPr>
                <a:endParaRPr lang="en-US" sz="1600" dirty="0">
                  <a:solidFill>
                    <a:schemeClr val="bg2"/>
                  </a:solidFill>
                  <a:latin typeface="Arial" charset="0"/>
                </a:endParaRPr>
              </a:p>
              <a:p>
                <a:pPr marL="0" indent="0" eaLnBrk="1" hangingPunct="1">
                  <a:lnSpc>
                    <a:spcPct val="9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Can extend to independent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</a:rPr>
                      <m:t>,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</a:rPr>
                      <m:t>⋯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  <a:ea typeface="Cambria Math"/>
                          </a:rPr>
                          <m:t>𝑛</m:t>
                        </m:r>
                      </m:sub>
                    </m:sSub>
                  </m:oMath>
                </a14:m>
                <a:endParaRPr lang="en-US" dirty="0">
                  <a:solidFill>
                    <a:schemeClr val="bg2"/>
                  </a:solidFill>
                  <a:latin typeface="Arial" charset="0"/>
                </a:endParaRPr>
              </a:p>
              <a:p>
                <a:pPr marL="0" indent="0" algn="ctr" eaLnBrk="1" hangingPunct="1">
                  <a:lnSpc>
                    <a:spcPct val="9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All points are </a:t>
                </a:r>
                <a:r>
                  <a:rPr lang="en-US" i="1" dirty="0">
                    <a:solidFill>
                      <a:schemeClr val="bg2"/>
                    </a:solidFill>
                    <a:latin typeface="Arial" charset="0"/>
                  </a:rPr>
                  <a:t>equidistant</a:t>
                </a:r>
              </a:p>
            </p:txBody>
          </p:sp>
        </mc:Choice>
        <mc:Fallback xmlns="">
          <p:sp>
            <p:nvSpPr>
              <p:cNvPr id="7176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4294967295"/>
              </p:nvPr>
            </p:nvSpPr>
            <p:spPr>
              <a:xfrm>
                <a:off x="533400" y="1066800"/>
                <a:ext cx="8054975" cy="5410200"/>
              </a:xfrm>
              <a:blipFill>
                <a:blip r:embed="rId3"/>
                <a:stretch>
                  <a:fillRect l="-1968" t="-23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1219200" y="5791200"/>
            <a:ext cx="68954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(We can only perceive 3 dimensions)</a:t>
            </a:r>
          </a:p>
        </p:txBody>
      </p:sp>
    </p:spTree>
    <p:extLst>
      <p:ext uri="{BB962C8B-B14F-4D97-AF65-F5344CB8AC3E}">
        <p14:creationId xmlns:p14="http://schemas.microsoft.com/office/powerpoint/2010/main" val="2836036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00"/>
            </a:gs>
            <a:gs pos="50000">
              <a:schemeClr val="tx1"/>
            </a:gs>
            <a:gs pos="100000">
              <a:srgbClr val="FF00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228600"/>
            <a:ext cx="8458200" cy="914400"/>
          </a:xfrm>
        </p:spPr>
        <p:txBody>
          <a:bodyPr lIns="92075" tIns="46038" rIns="92075" bIns="46038"/>
          <a:lstStyle/>
          <a:p>
            <a:pPr eaLnBrk="1" hangingPunct="1"/>
            <a:r>
              <a:rPr lang="en-US" sz="3600" dirty="0">
                <a:solidFill>
                  <a:srgbClr val="00B050"/>
                </a:solidFill>
                <a:latin typeface="Arial" charset="0"/>
              </a:rPr>
              <a:t>HDLSS</a:t>
            </a:r>
            <a:r>
              <a:rPr lang="en-US" sz="3600" dirty="0">
                <a:latin typeface="Arial" charset="0"/>
              </a:rPr>
              <a:t> </a:t>
            </a:r>
            <a:r>
              <a:rPr lang="en-US" sz="3600" dirty="0" err="1">
                <a:solidFill>
                  <a:schemeClr val="bg2"/>
                </a:solidFill>
                <a:latin typeface="Arial" charset="0"/>
              </a:rPr>
              <a:t>Asymptotics</a:t>
            </a:r>
            <a:r>
              <a:rPr lang="en-US" sz="3600" dirty="0">
                <a:solidFill>
                  <a:schemeClr val="bg2"/>
                </a:solidFill>
                <a:latin typeface="Arial" charset="0"/>
              </a:rPr>
              <a:t>: Simple Paradoxes</a:t>
            </a:r>
          </a:p>
        </p:txBody>
      </p:sp>
      <p:sp>
        <p:nvSpPr>
          <p:cNvPr id="7176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33400" y="1371600"/>
            <a:ext cx="8054975" cy="5105400"/>
          </a:xfrm>
        </p:spPr>
        <p:txBody>
          <a:bodyPr lIns="92075" tIns="46038" rIns="92075" bIns="46038"/>
          <a:lstStyle/>
          <a:p>
            <a:pPr marL="0" indent="0" eaLnBrk="1" hangingPunct="1">
              <a:lnSpc>
                <a:spcPct val="90000"/>
              </a:lnSpc>
              <a:buFontTx/>
              <a:buNone/>
            </a:pPr>
            <a:endParaRPr lang="en-US" dirty="0">
              <a:solidFill>
                <a:schemeClr val="bg2"/>
              </a:solidFill>
              <a:latin typeface="Arial" charset="0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chemeClr val="bg2"/>
                </a:solidFill>
                <a:latin typeface="Arial" charset="0"/>
              </a:rPr>
              <a:t>Recall Reason Why</a:t>
            </a: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endParaRPr lang="en-US" dirty="0">
              <a:solidFill>
                <a:schemeClr val="bg2"/>
              </a:solidFill>
              <a:latin typeface="Arial" charset="0"/>
            </a:endParaRPr>
          </a:p>
          <a:p>
            <a:pPr eaLnBrk="1" hangingPunct="1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2"/>
                </a:solidFill>
                <a:latin typeface="Arial" charset="0"/>
              </a:rPr>
              <a:t>  Perceptual System from Ancestors</a:t>
            </a:r>
          </a:p>
          <a:p>
            <a:pPr eaLnBrk="1" hangingPunct="1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2"/>
                </a:solidFill>
                <a:latin typeface="Arial" charset="0"/>
              </a:rPr>
              <a:t>  They Needed to Find Food</a:t>
            </a:r>
          </a:p>
          <a:p>
            <a:pPr eaLnBrk="1" hangingPunct="1">
              <a:lnSpc>
                <a:spcPct val="90000"/>
              </a:lnSpc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bg2"/>
                </a:solidFill>
                <a:latin typeface="Arial" charset="0"/>
              </a:rPr>
              <a:t>  Food Exists in    3-d   World</a:t>
            </a:r>
          </a:p>
        </p:txBody>
      </p:sp>
      <p:cxnSp>
        <p:nvCxnSpPr>
          <p:cNvPr id="3" name="Straight Arrow Connector 2"/>
          <p:cNvCxnSpPr>
            <a:endCxn id="5" idx="0"/>
          </p:cNvCxnSpPr>
          <p:nvPr/>
        </p:nvCxnSpPr>
        <p:spPr>
          <a:xfrm>
            <a:off x="3657600" y="2438400"/>
            <a:ext cx="1009307" cy="3352800"/>
          </a:xfrm>
          <a:prstGeom prst="straightConnector1">
            <a:avLst/>
          </a:prstGeom>
          <a:ln w="25400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219200" y="5791200"/>
            <a:ext cx="68954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(We can only perceive 3 dimensions)</a:t>
            </a:r>
          </a:p>
        </p:txBody>
      </p:sp>
    </p:spTree>
    <p:extLst>
      <p:ext uri="{BB962C8B-B14F-4D97-AF65-F5344CB8AC3E}">
        <p14:creationId xmlns:p14="http://schemas.microsoft.com/office/powerpoint/2010/main" val="263457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00"/>
            </a:gs>
            <a:gs pos="50000">
              <a:schemeClr val="tx1"/>
            </a:gs>
            <a:gs pos="100000">
              <a:srgbClr val="FF00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54936" y="3619500"/>
            <a:ext cx="7989064" cy="3238500"/>
            <a:chOff x="1154936" y="3619500"/>
            <a:chExt cx="7989064" cy="3238500"/>
          </a:xfrm>
        </p:grpSpPr>
        <p:pic>
          <p:nvPicPr>
            <p:cNvPr id="4" name="Picture 2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9650" y="3619500"/>
              <a:ext cx="4324350" cy="3238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1154936" y="6248400"/>
              <a:ext cx="34932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Thanks to:  members.tripod.com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820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228600"/>
            <a:ext cx="8382000" cy="838200"/>
          </a:xfrm>
        </p:spPr>
        <p:txBody>
          <a:bodyPr lIns="92075" tIns="46038" rIns="92075" bIns="46038"/>
          <a:lstStyle/>
          <a:p>
            <a:pPr eaLnBrk="1" hangingPunct="1"/>
            <a:r>
              <a:rPr lang="en-US" sz="3600" dirty="0">
                <a:solidFill>
                  <a:srgbClr val="00B050"/>
                </a:solidFill>
                <a:latin typeface="Arial" charset="0"/>
              </a:rPr>
              <a:t>HDLSS</a:t>
            </a:r>
            <a:r>
              <a:rPr lang="en-US" sz="3600" dirty="0">
                <a:latin typeface="Arial" charset="0"/>
              </a:rPr>
              <a:t> </a:t>
            </a:r>
            <a:r>
              <a:rPr lang="en-US" sz="3600" dirty="0" err="1">
                <a:solidFill>
                  <a:schemeClr val="bg2"/>
                </a:solidFill>
                <a:latin typeface="Arial" charset="0"/>
              </a:rPr>
              <a:t>Asymptotics</a:t>
            </a:r>
            <a:r>
              <a:rPr lang="en-US" sz="3600" dirty="0">
                <a:solidFill>
                  <a:schemeClr val="bg2"/>
                </a:solidFill>
                <a:latin typeface="Arial" charset="0"/>
              </a:rPr>
              <a:t>: Simple Paradoxes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01" name="Rectangle 3"/>
              <p:cNvSpPr>
                <a:spLocks noGrp="1" noChangeArrowheads="1"/>
              </p:cNvSpPr>
              <p:nvPr>
                <p:ph type="body" sz="half" idx="4294967295"/>
              </p:nvPr>
            </p:nvSpPr>
            <p:spPr>
              <a:xfrm>
                <a:off x="533400" y="1066800"/>
                <a:ext cx="8054975" cy="5562600"/>
              </a:xfrm>
            </p:spPr>
            <p:txBody>
              <a:bodyPr lIns="92075" tIns="46038" rIns="92075" bIns="46038"/>
              <a:lstStyle/>
              <a:p>
                <a:pPr marL="0" indent="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For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</a:rPr>
                      <m:t>𝑑</m:t>
                    </m:r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  dim’al </a:t>
                </a:r>
                <a:r>
                  <a:rPr lang="en-US" i="1" dirty="0">
                    <a:solidFill>
                      <a:schemeClr val="bg2"/>
                    </a:solidFill>
                    <a:latin typeface="Arial" charset="0"/>
                  </a:rPr>
                  <a:t>Standard Normal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 </a:t>
                </a:r>
                <a:r>
                  <a:rPr lang="en-US" dirty="0" err="1">
                    <a:solidFill>
                      <a:schemeClr val="bg2"/>
                    </a:solidFill>
                    <a:latin typeface="Arial" charset="0"/>
                  </a:rPr>
                  <a:t>dist’n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:</a:t>
                </a:r>
              </a:p>
              <a:p>
                <a:pPr marL="0" indent="0" algn="ctr" eaLnBrk="1" hangingPunct="1">
                  <a:buFontTx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 </a:t>
                </a:r>
                <a:r>
                  <a:rPr lang="en-US" dirty="0" err="1">
                    <a:solidFill>
                      <a:schemeClr val="bg2"/>
                    </a:solidFill>
                    <a:latin typeface="Arial" charset="0"/>
                  </a:rPr>
                  <a:t>indep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.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</a:rPr>
                      <m:t>~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</a:rPr>
                          <m:t>𝑑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chemeClr val="bg2"/>
                                </a:solidFill>
                                <a:latin typeface="Cambria Math"/>
                              </a:rPr>
                              <m:t>𝑰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/>
                              </a:rPr>
                              <m:t>𝑑</m:t>
                            </m:r>
                          </m:sub>
                        </m:sSub>
                      </m:e>
                    </m:d>
                  </m:oMath>
                </a14:m>
                <a:endParaRPr lang="en-US" dirty="0">
                  <a:solidFill>
                    <a:schemeClr val="bg2"/>
                  </a:solidFill>
                  <a:latin typeface="Arial" charset="0"/>
                </a:endParaRPr>
              </a:p>
              <a:p>
                <a:pPr marL="0" indent="0" eaLnBrk="1" hangingPunct="1">
                  <a:lnSpc>
                    <a:spcPct val="80000"/>
                  </a:lnSpc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" charset="0"/>
                </a:endParaRPr>
              </a:p>
              <a:p>
                <a:pPr marL="0" indent="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High </a:t>
                </a:r>
                <a:r>
                  <a:rPr lang="en-US" dirty="0" err="1">
                    <a:solidFill>
                      <a:schemeClr val="bg2"/>
                    </a:solidFill>
                    <a:latin typeface="Arial" charset="0"/>
                  </a:rPr>
                  <a:t>dim’al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 Angles   (as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</a:rPr>
                      <m:t>𝑑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</a:rPr>
                      <m:t>→∞</m:t>
                    </m:r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):</a:t>
                </a:r>
              </a:p>
              <a:p>
                <a:pPr marL="0" indent="0" eaLnBrk="1" hangingPunct="1">
                  <a:lnSpc>
                    <a:spcPct val="80000"/>
                  </a:lnSpc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" charset="0"/>
                </a:endParaRPr>
              </a:p>
              <a:p>
                <a:pPr marL="0" indent="0" eaLnBrk="1" hangingPunct="1">
                  <a:lnSpc>
                    <a:spcPct val="80000"/>
                  </a:lnSpc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" charset="0"/>
                </a:endParaRPr>
              </a:p>
              <a:p>
                <a:pPr marL="0" indent="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As vectors from the Origin</a:t>
                </a:r>
              </a:p>
              <a:p>
                <a:pPr marL="0" indent="0" eaLnBrk="1" hangingPunct="1">
                  <a:lnSpc>
                    <a:spcPct val="80000"/>
                  </a:lnSpc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" charset="0"/>
                </a:endParaRPr>
              </a:p>
              <a:p>
                <a:pPr marL="0" lvl="0" indent="0" eaLnBrk="1" hangingPunct="1">
                  <a:lnSpc>
                    <a:spcPct val="80000"/>
                  </a:lnSpc>
                  <a:buNone/>
                </a:pPr>
                <a:r>
                  <a:rPr lang="en-US" dirty="0">
                    <a:solidFill>
                      <a:schemeClr val="bg2"/>
                    </a:solidFill>
                  </a:rPr>
                  <a:t>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p>
                              <m:sSupPr>
                                <m:ctrlPr>
                                  <a:rPr lang="en-US" i="1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i="0" smtClean="0">
                                    <a:solidFill>
                                      <a:schemeClr val="bg2"/>
                                    </a:solidFill>
                                    <a:latin typeface="Cambria Math"/>
                                  </a:rPr>
                                  <m:t>cos</m:t>
                                </m:r>
                              </m:e>
                              <m:sup>
                                <m:r>
                                  <a:rPr lang="en-US" i="1" smtClean="0">
                                    <a:solidFill>
                                      <a:schemeClr val="bg2"/>
                                    </a:solidFill>
                                    <a:latin typeface="Cambria Math"/>
                                  </a:rPr>
                                  <m:t>−1</m:t>
                                </m:r>
                              </m:sup>
                            </m:sSup>
                          </m:fName>
                          <m:e>
                            <m:d>
                              <m:dPr>
                                <m:ctrlPr>
                                  <a:rPr lang="en-US" i="1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bar>
                                          <m:barPr>
                                            <m:ctrlPr>
                                              <a:rPr lang="en-US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bar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chemeClr val="bg2"/>
                                                </a:solidFill>
                                                <a:latin typeface="Cambria Math"/>
                                              </a:rPr>
                                              <m:t>𝑢</m:t>
                                            </m:r>
                                          </m:e>
                                        </m:ba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chemeClr val="bg2"/>
                                            </a:solidFill>
                                            <a:latin typeface="Cambria Math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  <m:sup>
                                    <m:r>
                                      <a:rPr lang="en-US" i="1">
                                        <a:solidFill>
                                          <a:schemeClr val="bg2"/>
                                        </a:solidFill>
                                        <a:latin typeface="Cambria Math"/>
                                      </a:rPr>
                                      <m:t>𝑡</m:t>
                                    </m:r>
                                  </m:sup>
                                </m:sSup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chemeClr val="bg2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bar>
                                      <m:barPr>
                                        <m:ctrlPr>
                                          <a:rPr lang="en-US" i="1">
                                            <a:solidFill>
                                              <a:schemeClr val="bg2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bar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bg2"/>
                                            </a:solidFill>
                                            <a:latin typeface="Cambria Math"/>
                                          </a:rPr>
                                          <m:t>𝑢</m:t>
                                        </m:r>
                                      </m:e>
                                    </m:ba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chemeClr val="bg2"/>
                                        </a:solidFill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d>
                          </m:e>
                        </m:func>
                      </m:e>
                    </m:d>
                  </m:oMath>
                </a14:m>
                <a:endParaRPr lang="en-US" dirty="0">
                  <a:solidFill>
                    <a:srgbClr val="000000"/>
                  </a:solidFill>
                  <a:latin typeface="Arial" charset="0"/>
                </a:endParaRPr>
              </a:p>
              <a:p>
                <a:pPr marL="0" lvl="0" indent="0" eaLnBrk="1" hangingPunct="1">
                  <a:lnSpc>
                    <a:spcPct val="80000"/>
                  </a:lnSpc>
                  <a:buNone/>
                </a:pPr>
                <a:endParaRPr lang="en-US" dirty="0">
                  <a:solidFill>
                    <a:srgbClr val="000000"/>
                  </a:solidFill>
                  <a:latin typeface="Arial" charset="0"/>
                </a:endParaRPr>
              </a:p>
              <a:p>
                <a:pPr marL="0" lvl="0" indent="0" eaLnBrk="1" hangingPunct="1">
                  <a:lnSpc>
                    <a:spcPct val="80000"/>
                  </a:lnSpc>
                  <a:buNone/>
                </a:pPr>
                <a:r>
                  <a:rPr lang="en-US" sz="1600" dirty="0">
                    <a:solidFill>
                      <a:srgbClr val="000000"/>
                    </a:solidFill>
                    <a:latin typeface="Arial" charset="0"/>
                  </a:rPr>
                  <a:t>               </a:t>
                </a:r>
                <a:endParaRPr lang="en-US" sz="1600" dirty="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820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4294967295"/>
              </p:nvPr>
            </p:nvSpPr>
            <p:spPr>
              <a:xfrm>
                <a:off x="533400" y="1066800"/>
                <a:ext cx="8054975" cy="5562600"/>
              </a:xfrm>
              <a:blipFill>
                <a:blip r:embed="rId4"/>
                <a:stretch>
                  <a:fillRect l="-1968" t="-14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3638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00"/>
            </a:gs>
            <a:gs pos="50000">
              <a:schemeClr val="tx1"/>
            </a:gs>
            <a:gs pos="100000">
              <a:srgbClr val="FF00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69887" y="226142"/>
            <a:ext cx="8382000" cy="838200"/>
          </a:xfrm>
        </p:spPr>
        <p:txBody>
          <a:bodyPr lIns="92075" tIns="46038" rIns="92075" bIns="46038"/>
          <a:lstStyle/>
          <a:p>
            <a:pPr eaLnBrk="1" hangingPunct="1"/>
            <a:r>
              <a:rPr lang="en-US" sz="3600" dirty="0">
                <a:solidFill>
                  <a:srgbClr val="00B050"/>
                </a:solidFill>
                <a:latin typeface="Arial" charset="0"/>
              </a:rPr>
              <a:t>HDLSS</a:t>
            </a:r>
            <a:r>
              <a:rPr lang="en-US" sz="3600" dirty="0">
                <a:latin typeface="Arial" charset="0"/>
              </a:rPr>
              <a:t> </a:t>
            </a:r>
            <a:r>
              <a:rPr lang="en-US" sz="3600" dirty="0" err="1">
                <a:solidFill>
                  <a:schemeClr val="bg2"/>
                </a:solidFill>
                <a:latin typeface="Arial" charset="0"/>
              </a:rPr>
              <a:t>Asymptotics</a:t>
            </a:r>
            <a:r>
              <a:rPr lang="en-US" sz="3600" dirty="0">
                <a:solidFill>
                  <a:schemeClr val="bg2"/>
                </a:solidFill>
                <a:latin typeface="Arial" charset="0"/>
              </a:rPr>
              <a:t>: Simple Paradoxes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01" name="Rectangle 3"/>
              <p:cNvSpPr>
                <a:spLocks noGrp="1" noChangeArrowheads="1"/>
              </p:cNvSpPr>
              <p:nvPr>
                <p:ph type="body" sz="half" idx="4294967295"/>
              </p:nvPr>
            </p:nvSpPr>
            <p:spPr>
              <a:xfrm>
                <a:off x="533400" y="1066800"/>
                <a:ext cx="8054975" cy="5562600"/>
              </a:xfrm>
            </p:spPr>
            <p:txBody>
              <a:bodyPr lIns="92075" tIns="46038" rIns="92075" bIns="46038"/>
              <a:lstStyle/>
              <a:p>
                <a:pPr marL="0" indent="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For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</a:rPr>
                      <m:t>𝑑</m:t>
                    </m:r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  dim’al </a:t>
                </a:r>
                <a:r>
                  <a:rPr lang="en-US" i="1" dirty="0">
                    <a:solidFill>
                      <a:schemeClr val="bg2"/>
                    </a:solidFill>
                    <a:latin typeface="Arial" charset="0"/>
                  </a:rPr>
                  <a:t>Standard Normal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 </a:t>
                </a:r>
                <a:r>
                  <a:rPr lang="en-US" dirty="0" err="1">
                    <a:solidFill>
                      <a:schemeClr val="bg2"/>
                    </a:solidFill>
                    <a:latin typeface="Arial" charset="0"/>
                  </a:rPr>
                  <a:t>dist’n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:</a:t>
                </a:r>
              </a:p>
              <a:p>
                <a:pPr marL="0" indent="0" algn="ctr" eaLnBrk="1" hangingPunct="1">
                  <a:buFontTx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 </a:t>
                </a:r>
                <a:r>
                  <a:rPr lang="en-US" dirty="0" err="1">
                    <a:solidFill>
                      <a:schemeClr val="bg2"/>
                    </a:solidFill>
                    <a:latin typeface="Arial" charset="0"/>
                  </a:rPr>
                  <a:t>indep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.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</a:rPr>
                      <m:t>~</m:t>
                    </m:r>
                    <m:sSub>
                      <m:sSubPr>
                        <m:ctrlP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</a:rPr>
                          <m:t>𝑑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b="0" i="1" smtClean="0">
                            <a:solidFill>
                              <a:schemeClr val="bg2"/>
                            </a:solidFill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chemeClr val="bg2"/>
                                </a:solidFill>
                                <a:latin typeface="Cambria Math"/>
                              </a:rPr>
                              <m:t>𝑰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bg2"/>
                                </a:solidFill>
                                <a:latin typeface="Cambria Math"/>
                              </a:rPr>
                              <m:t>𝑑</m:t>
                            </m:r>
                          </m:sub>
                        </m:sSub>
                      </m:e>
                    </m:d>
                  </m:oMath>
                </a14:m>
                <a:endParaRPr lang="en-US" dirty="0">
                  <a:solidFill>
                    <a:schemeClr val="bg2"/>
                  </a:solidFill>
                  <a:latin typeface="Arial" charset="0"/>
                </a:endParaRPr>
              </a:p>
              <a:p>
                <a:pPr marL="0" indent="0" eaLnBrk="1" hangingPunct="1">
                  <a:lnSpc>
                    <a:spcPct val="80000"/>
                  </a:lnSpc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" charset="0"/>
                </a:endParaRPr>
              </a:p>
              <a:p>
                <a:pPr marL="0" indent="0" eaLnBrk="1" hangingPunct="1">
                  <a:lnSpc>
                    <a:spcPct val="80000"/>
                  </a:lnSpc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High </a:t>
                </a:r>
                <a:r>
                  <a:rPr lang="en-US" dirty="0" err="1">
                    <a:solidFill>
                      <a:schemeClr val="bg2"/>
                    </a:solidFill>
                    <a:latin typeface="Arial" charset="0"/>
                  </a:rPr>
                  <a:t>dim’al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 Angles   (as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</a:rPr>
                      <m:t>𝑑</m:t>
                    </m:r>
                    <m:r>
                      <a:rPr lang="en-US" b="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</a:rPr>
                      <m:t>→∞</m:t>
                    </m:r>
                  </m:oMath>
                </a14:m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):</a:t>
                </a:r>
              </a:p>
              <a:p>
                <a:pPr marL="0" indent="0" eaLnBrk="1" hangingPunct="1">
                  <a:lnSpc>
                    <a:spcPct val="80000"/>
                  </a:lnSpc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" charset="0"/>
                </a:endParaRPr>
              </a:p>
              <a:p>
                <a:pPr marL="0" indent="0" algn="ctr" eaLnBrk="1" hangingPunct="1">
                  <a:lnSpc>
                    <a:spcPct val="80000"/>
                  </a:lnSpc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</a:rPr>
                        <m:t>𝐴𝑛𝑔𝑙𝑒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bar>
                                <m:barPr>
                                  <m:ctrlP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</a:rPr>
                                    <m:t>𝑍</m:t>
                                  </m:r>
                                </m:e>
                              </m:bar>
                            </m:e>
                            <m:sub>
                              <m: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bar>
                                <m:barPr>
                                  <m:ctrlP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a:rPr lang="en-US" i="1">
                                      <a:solidFill>
                                        <a:schemeClr val="bg2"/>
                                      </a:solidFill>
                                      <a:latin typeface="Cambria Math"/>
                                    </a:rPr>
                                    <m:t>𝑍</m:t>
                                  </m:r>
                                </m:e>
                              </m:ba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90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  <a:ea typeface="Cambria Math"/>
                            </a:rPr>
                            <m:t>°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bg2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𝑂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/>
                            </a:rPr>
                            <m:t>𝑝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bg2"/>
                                  </a:solidFill>
                                  <a:latin typeface="Cambria Math"/>
                                </a:rPr>
                                <m:t>−1/2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>
                  <a:solidFill>
                    <a:schemeClr val="bg2"/>
                  </a:solidFill>
                  <a:latin typeface="Arial" charset="0"/>
                </a:endParaRPr>
              </a:p>
              <a:p>
                <a:pPr marL="0" indent="0" eaLnBrk="1" hangingPunct="1">
                  <a:lnSpc>
                    <a:spcPct val="80000"/>
                  </a:lnSpc>
                  <a:buFontTx/>
                  <a:buNone/>
                </a:pPr>
                <a:endParaRPr lang="en-US" dirty="0">
                  <a:solidFill>
                    <a:schemeClr val="bg2"/>
                  </a:solidFill>
                  <a:latin typeface="Arial" charset="0"/>
                </a:endParaRPr>
              </a:p>
              <a:p>
                <a:pPr marL="0" indent="0" eaLnBrk="1" hangingPunct="1">
                  <a:buFontTx/>
                  <a:buNone/>
                </a:pP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 - </a:t>
                </a:r>
                <a:r>
                  <a:rPr lang="en-US" i="1" dirty="0">
                    <a:solidFill>
                      <a:schemeClr val="bg2"/>
                    </a:solidFill>
                    <a:latin typeface="Arial" charset="0"/>
                  </a:rPr>
                  <a:t>Everything is orthogonal</a:t>
                </a:r>
                <a:r>
                  <a:rPr lang="en-US" dirty="0">
                    <a:solidFill>
                      <a:schemeClr val="bg2"/>
                    </a:solidFill>
                    <a:latin typeface="Arial" charset="0"/>
                  </a:rPr>
                  <a:t>???</a:t>
                </a:r>
                <a:endParaRPr lang="en-US" sz="2800" dirty="0"/>
              </a:p>
            </p:txBody>
          </p:sp>
        </mc:Choice>
        <mc:Fallback xmlns="">
          <p:sp>
            <p:nvSpPr>
              <p:cNvPr id="820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4294967295"/>
              </p:nvPr>
            </p:nvSpPr>
            <p:spPr>
              <a:xfrm>
                <a:off x="533400" y="1066800"/>
                <a:ext cx="8054975" cy="5562600"/>
              </a:xfrm>
              <a:blipFill>
                <a:blip r:embed="rId3"/>
                <a:stretch>
                  <a:fillRect l="-1968" t="-14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6DDB530C-F92C-450C-BB72-9C73C3B5651D}"/>
              </a:ext>
            </a:extLst>
          </p:cNvPr>
          <p:cNvGrpSpPr/>
          <p:nvPr/>
        </p:nvGrpSpPr>
        <p:grpSpPr>
          <a:xfrm>
            <a:off x="1066800" y="5105400"/>
            <a:ext cx="7086600" cy="1541186"/>
            <a:chOff x="1066800" y="5105400"/>
            <a:chExt cx="7086600" cy="1541186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E5BEBA7-F8FB-448E-86F7-5E94F9779DF8}"/>
                </a:ext>
              </a:extLst>
            </p:cNvPr>
            <p:cNvSpPr txBox="1"/>
            <p:nvPr/>
          </p:nvSpPr>
          <p:spPr>
            <a:xfrm>
              <a:off x="1066800" y="5638800"/>
              <a:ext cx="534530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2"/>
                  </a:solidFill>
                </a:rPr>
                <a:t>Note Pythagorean Theorem:</a:t>
              </a:r>
            </a:p>
          </p:txBody>
        </p:sp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83AFE4F4-1A3D-4272-9B0C-281E5AEB9E99}"/>
                </a:ext>
              </a:extLst>
            </p:cNvPr>
            <p:cNvSpPr/>
            <p:nvPr/>
          </p:nvSpPr>
          <p:spPr>
            <a:xfrm>
              <a:off x="6934200" y="5105400"/>
              <a:ext cx="1219200" cy="1143000"/>
            </a:xfrm>
            <a:prstGeom prst="triangle">
              <a:avLst>
                <a:gd name="adj" fmla="val 0"/>
              </a:avLst>
            </a:prstGeom>
            <a:noFill/>
            <a:ln w="3810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B7A43330-EB2C-4B61-A2CF-8D2B5CD9DAF1}"/>
                    </a:ext>
                  </a:extLst>
                </p:cNvPr>
                <p:cNvSpPr txBox="1"/>
                <p:nvPr/>
              </p:nvSpPr>
              <p:spPr>
                <a:xfrm>
                  <a:off x="7391400" y="5334000"/>
                  <a:ext cx="668966" cy="3981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bg2"/>
                      </a:solidFill>
                    </a:rPr>
                    <a:t> 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rad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B7A43330-EB2C-4B61-A2CF-8D2B5CD9DA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1400" y="5334000"/>
                  <a:ext cx="668966" cy="39818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0E5F764C-25CF-4F2E-8640-EA153F15FABF}"/>
                    </a:ext>
                  </a:extLst>
                </p:cNvPr>
                <p:cNvSpPr txBox="1"/>
                <p:nvPr/>
              </p:nvSpPr>
              <p:spPr>
                <a:xfrm>
                  <a:off x="6400800" y="5562600"/>
                  <a:ext cx="540725" cy="3981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bg2"/>
                      </a:solidFill>
                    </a:rPr>
                    <a:t> 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rad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0E5F764C-25CF-4F2E-8640-EA153F15FA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00800" y="5562600"/>
                  <a:ext cx="540725" cy="39818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CA41880D-0E01-46FA-A273-33B786BB2A03}"/>
                    </a:ext>
                  </a:extLst>
                </p:cNvPr>
                <p:cNvSpPr txBox="1"/>
                <p:nvPr/>
              </p:nvSpPr>
              <p:spPr>
                <a:xfrm>
                  <a:off x="7231675" y="6248400"/>
                  <a:ext cx="540725" cy="3981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bg2"/>
                      </a:solidFill>
                    </a:rPr>
                    <a:t> </a:t>
                  </a:r>
                  <a14:m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rad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CA41880D-0E01-46FA-A273-33B786BB2A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31675" y="6248400"/>
                  <a:ext cx="540725" cy="39818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458FBE0A-5FC8-48B8-AE17-19A7601D98B5}"/>
                    </a:ext>
                  </a:extLst>
                </p:cNvPr>
                <p:cNvSpPr txBox="1"/>
                <p:nvPr/>
              </p:nvSpPr>
              <p:spPr>
                <a:xfrm>
                  <a:off x="6890262" y="5867400"/>
                  <a:ext cx="577338" cy="3755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bg2"/>
                      </a:solidFill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90</m:t>
                          </m:r>
                        </m:e>
                        <m:sup>
                          <m:r>
                            <a:rPr lang="en-US" i="1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°</m:t>
                          </m:r>
                        </m:sup>
                      </m:sSup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458FBE0A-5FC8-48B8-AE17-19A7601D98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90262" y="5867400"/>
                  <a:ext cx="577338" cy="37555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936538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00"/>
            </a:gs>
            <a:gs pos="50000">
              <a:schemeClr val="tx1"/>
            </a:gs>
            <a:gs pos="100000">
              <a:srgbClr val="FF00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228600"/>
            <a:ext cx="8458200" cy="1143000"/>
          </a:xfrm>
        </p:spPr>
        <p:txBody>
          <a:bodyPr lIns="92075" tIns="46038" rIns="92075" bIns="46038"/>
          <a:lstStyle/>
          <a:p>
            <a:pPr eaLnBrk="1" hangingPunct="1"/>
            <a:r>
              <a:rPr lang="en-US" sz="3600" dirty="0">
                <a:solidFill>
                  <a:srgbClr val="00B050"/>
                </a:solidFill>
                <a:latin typeface="Arial" charset="0"/>
              </a:rPr>
              <a:t>HDLSS</a:t>
            </a:r>
            <a:r>
              <a:rPr lang="en-US" sz="3600" dirty="0">
                <a:latin typeface="Arial" charset="0"/>
              </a:rPr>
              <a:t> </a:t>
            </a:r>
            <a:r>
              <a:rPr lang="en-US" sz="3600" dirty="0" err="1">
                <a:solidFill>
                  <a:schemeClr val="bg2"/>
                </a:solidFill>
                <a:latin typeface="Arial" charset="0"/>
              </a:rPr>
              <a:t>Asy’s</a:t>
            </a:r>
            <a:r>
              <a:rPr lang="en-US" sz="3600" dirty="0">
                <a:solidFill>
                  <a:schemeClr val="bg2"/>
                </a:solidFill>
                <a:latin typeface="Arial" charset="0"/>
              </a:rPr>
              <a:t>: Geometrical </a:t>
            </a:r>
            <a:r>
              <a:rPr lang="en-US" sz="3600" dirty="0" err="1">
                <a:solidFill>
                  <a:schemeClr val="bg2"/>
                </a:solidFill>
                <a:latin typeface="Arial" charset="0"/>
              </a:rPr>
              <a:t>Represent’n</a:t>
            </a:r>
            <a:endParaRPr lang="en-US" sz="3600" dirty="0">
              <a:solidFill>
                <a:schemeClr val="bg2"/>
              </a:solidFill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25" name="Rectangle 3"/>
              <p:cNvSpPr>
                <a:spLocks noGrp="1" noChangeArrowheads="1"/>
              </p:cNvSpPr>
              <p:nvPr>
                <p:ph type="body" sz="half" idx="4294967295"/>
              </p:nvPr>
            </p:nvSpPr>
            <p:spPr>
              <a:xfrm>
                <a:off x="533400" y="1371600"/>
                <a:ext cx="4343400" cy="5105400"/>
              </a:xfrm>
            </p:spPr>
            <p:txBody>
              <a:bodyPr lIns="92075" tIns="46038" rIns="92075" bIns="46038"/>
              <a:lstStyle/>
              <a:p>
                <a:pPr marL="0" indent="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2000" dirty="0">
                    <a:solidFill>
                      <a:schemeClr val="bg2"/>
                    </a:solidFill>
                    <a:latin typeface="Arial" charset="0"/>
                  </a:rPr>
                  <a:t>Assume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sz="1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800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</m:acc>
                      </m:e>
                      <m:sub>
                        <m:r>
                          <a:rPr lang="en-US" sz="1800" b="0" i="1" smtClean="0">
                            <a:solidFill>
                              <a:schemeClr val="bg2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sz="1800" b="0" i="1" smtClean="0">
                        <a:solidFill>
                          <a:schemeClr val="bg2"/>
                        </a:solidFill>
                        <a:latin typeface="Cambria Math"/>
                      </a:rPr>
                      <m:t>,</m:t>
                    </m:r>
                    <m:r>
                      <a:rPr lang="en-US" sz="1800" b="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</a:rPr>
                      <m:t>⋯</m:t>
                    </m:r>
                    <m:sSub>
                      <m:sSubPr>
                        <m:ctrlPr>
                          <a:rPr lang="en-US" sz="1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sz="1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800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</m:acc>
                      </m:e>
                      <m:sub>
                        <m:r>
                          <a:rPr lang="en-US" sz="1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1800" i="1">
                        <a:solidFill>
                          <a:schemeClr val="bg2"/>
                        </a:solidFill>
                        <a:latin typeface="Cambria Math"/>
                      </a:rPr>
                      <m:t>~</m:t>
                    </m:r>
                    <m:sSub>
                      <m:sSubPr>
                        <m:ctrlPr>
                          <a:rPr lang="en-US" sz="1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bg2"/>
                            </a:solidFill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bg2"/>
                            </a:solidFill>
                            <a:latin typeface="Cambria Math"/>
                          </a:rPr>
                          <m:t>𝑑</m:t>
                        </m:r>
                      </m:sub>
                    </m:sSub>
                    <m:d>
                      <m:dPr>
                        <m:ctrlPr>
                          <a:rPr lang="en-US" sz="1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sz="1800" i="1">
                            <a:solidFill>
                              <a:schemeClr val="bg2"/>
                            </a:solidFill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sz="1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1" i="1">
                                <a:solidFill>
                                  <a:schemeClr val="bg2"/>
                                </a:solidFill>
                                <a:latin typeface="Cambria Math"/>
                              </a:rPr>
                              <m:t>𝑰</m:t>
                            </m:r>
                          </m:e>
                          <m:sub>
                            <m:r>
                              <a:rPr lang="en-US" sz="1800" i="1">
                                <a:solidFill>
                                  <a:schemeClr val="bg2"/>
                                </a:solidFill>
                                <a:latin typeface="Cambria Math"/>
                              </a:rPr>
                              <m:t>𝑑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800" dirty="0">
                    <a:solidFill>
                      <a:schemeClr val="bg2"/>
                    </a:solidFill>
                    <a:latin typeface="Arial" charset="0"/>
                  </a:rPr>
                  <a:t>,  </a:t>
                </a:r>
                <a:r>
                  <a:rPr lang="en-US" sz="2000" dirty="0">
                    <a:solidFill>
                      <a:schemeClr val="bg2"/>
                    </a:solidFill>
                    <a:latin typeface="Arial" charset="0"/>
                  </a:rPr>
                  <a:t>let 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bg2"/>
                        </a:solidFill>
                        <a:latin typeface="Cambria Math"/>
                      </a:rPr>
                      <m:t>𝑑</m:t>
                    </m:r>
                    <m:r>
                      <a:rPr lang="en-US" sz="2000" b="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</a:rPr>
                      <m:t>→∞</m:t>
                    </m:r>
                  </m:oMath>
                </a14:m>
                <a:endParaRPr lang="en-US" sz="2000" dirty="0">
                  <a:solidFill>
                    <a:schemeClr val="bg2"/>
                  </a:solidFill>
                  <a:latin typeface="Arial" charset="0"/>
                </a:endParaRPr>
              </a:p>
              <a:p>
                <a:pPr marL="0" indent="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2000" dirty="0">
                    <a:solidFill>
                      <a:schemeClr val="bg2"/>
                    </a:solidFill>
                    <a:latin typeface="Arial" charset="0"/>
                  </a:rPr>
                  <a:t>Study Subspace Generated by Data</a:t>
                </a:r>
              </a:p>
              <a:p>
                <a:pPr marL="0" indent="0" eaLnBrk="1" hangingPunct="1">
                  <a:lnSpc>
                    <a:spcPct val="110000"/>
                  </a:lnSpc>
                  <a:buFontTx/>
                  <a:buNone/>
                </a:pPr>
                <a:endParaRPr lang="en-US" sz="2000" i="1" dirty="0">
                  <a:solidFill>
                    <a:schemeClr val="bg2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922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4294967295"/>
              </p:nvPr>
            </p:nvSpPr>
            <p:spPr>
              <a:xfrm>
                <a:off x="533400" y="1371600"/>
                <a:ext cx="4343400" cy="5105400"/>
              </a:xfrm>
              <a:blipFill>
                <a:blip r:embed="rId3"/>
                <a:stretch>
                  <a:fillRect l="-1545" t="-4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226" name="Picture 9" descr="HallHighDEg0n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81600" y="1905000"/>
            <a:ext cx="3244850" cy="370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7" name="Text Box 10"/>
          <p:cNvSpPr txBox="1">
            <a:spLocks noChangeArrowheads="1"/>
          </p:cNvSpPr>
          <p:nvPr/>
        </p:nvSpPr>
        <p:spPr bwMode="auto">
          <a:xfrm>
            <a:off x="5029200" y="5867400"/>
            <a:ext cx="3886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Hall, Marron &amp;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Neeman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(2005)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867400" y="2895600"/>
            <a:ext cx="1828800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75572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bg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Last Class: AJIVE Cancer Data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534400" cy="5257800"/>
          </a:xfrm>
        </p:spPr>
        <p:txBody>
          <a:bodyPr/>
          <a:lstStyle/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JIVE: Gene Expression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Common Normalized 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Loadings 1</a:t>
            </a: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ko-KR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굴림" pitchFamily="50" charset="-127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kumimoji="0" lang="en-US" altLang="ko-KR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굴림" pitchFamily="50" charset="-127"/>
              <a:cs typeface="+mn-cs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r>
              <a:rPr kumimoji="0" lang="en-US" altLang="ko-KR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굴림" pitchFamily="50" charset="-127"/>
                <a:cs typeface="+mn-cs"/>
              </a:rPr>
              <a:t>Very Consistent w/ Image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SzPct val="75000"/>
              <a:buFont typeface="Wingdings" pitchFamily="2" charset="2"/>
              <a:buNone/>
              <a:tabLst/>
              <a:defRPr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A634E-77D2-4F85-991D-3313FA9C6D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094" y="911224"/>
            <a:ext cx="3526906" cy="594677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736B9CF-C659-4C6F-97A6-2C6CD884E967}"/>
              </a:ext>
            </a:extLst>
          </p:cNvPr>
          <p:cNvGrpSpPr/>
          <p:nvPr/>
        </p:nvGrpSpPr>
        <p:grpSpPr>
          <a:xfrm>
            <a:off x="1399770" y="2057400"/>
            <a:ext cx="6906030" cy="2209800"/>
            <a:chOff x="1399770" y="2057400"/>
            <a:chExt cx="6906030" cy="220980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4FB9CBA-1857-40C2-8DC4-6120CD3AEA9E}"/>
                </a:ext>
              </a:extLst>
            </p:cNvPr>
            <p:cNvSpPr txBox="1"/>
            <p:nvPr/>
          </p:nvSpPr>
          <p:spPr>
            <a:xfrm>
              <a:off x="1399770" y="3805535"/>
              <a:ext cx="37056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ahoma" pitchFamily="34" charset="0"/>
                  <a:ea typeface="굴림" pitchFamily="50" charset="-127"/>
                  <a:cs typeface="+mn-cs"/>
                </a:rPr>
                <a:t>“High Proliferation” Genes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4783B080-86A2-4408-9ADE-FCBB32565CD1}"/>
                </a:ext>
              </a:extLst>
            </p:cNvPr>
            <p:cNvCxnSpPr>
              <a:stCxn id="8" idx="3"/>
            </p:cNvCxnSpPr>
            <p:nvPr/>
          </p:nvCxnSpPr>
          <p:spPr bwMode="auto">
            <a:xfrm flipV="1">
              <a:off x="5105400" y="2057400"/>
              <a:ext cx="3200400" cy="1978968"/>
            </a:xfrm>
            <a:prstGeom prst="straightConnector1">
              <a:avLst/>
            </a:prstGeom>
            <a:noFill/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427DCC7-89CD-4638-A0C1-8F3C81D8CFAF}"/>
              </a:ext>
            </a:extLst>
          </p:cNvPr>
          <p:cNvGrpSpPr/>
          <p:nvPr/>
        </p:nvGrpSpPr>
        <p:grpSpPr>
          <a:xfrm>
            <a:off x="381000" y="2057400"/>
            <a:ext cx="6019800" cy="3048000"/>
            <a:chOff x="381000" y="2057400"/>
            <a:chExt cx="6019800" cy="304800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30EB41E-A879-4F36-B681-7C44F384C966}"/>
                </a:ext>
              </a:extLst>
            </p:cNvPr>
            <p:cNvSpPr txBox="1"/>
            <p:nvPr/>
          </p:nvSpPr>
          <p:spPr>
            <a:xfrm>
              <a:off x="381000" y="4643735"/>
              <a:ext cx="39926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“Low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Prolif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.” –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Lum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 A Genes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ED457880-EF24-41FD-8255-FE353541581E}"/>
                </a:ext>
              </a:extLst>
            </p:cNvPr>
            <p:cNvCxnSpPr>
              <a:stCxn id="11" idx="3"/>
            </p:cNvCxnSpPr>
            <p:nvPr/>
          </p:nvCxnSpPr>
          <p:spPr bwMode="auto">
            <a:xfrm flipV="1">
              <a:off x="4373696" y="2057400"/>
              <a:ext cx="2027104" cy="2817168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335305323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00"/>
            </a:gs>
            <a:gs pos="50000">
              <a:schemeClr val="tx1"/>
            </a:gs>
            <a:gs pos="100000">
              <a:srgbClr val="FF00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228600"/>
            <a:ext cx="8458200" cy="1143000"/>
          </a:xfrm>
        </p:spPr>
        <p:txBody>
          <a:bodyPr lIns="92075" tIns="46038" rIns="92075" bIns="46038"/>
          <a:lstStyle/>
          <a:p>
            <a:pPr eaLnBrk="1" hangingPunct="1"/>
            <a:r>
              <a:rPr lang="en-US" sz="3600" dirty="0">
                <a:solidFill>
                  <a:srgbClr val="00B050"/>
                </a:solidFill>
                <a:latin typeface="Arial" charset="0"/>
              </a:rPr>
              <a:t>HDLSS</a:t>
            </a:r>
            <a:r>
              <a:rPr lang="en-US" sz="3600" dirty="0">
                <a:latin typeface="Arial" charset="0"/>
              </a:rPr>
              <a:t> </a:t>
            </a:r>
            <a:r>
              <a:rPr lang="en-US" sz="3600" dirty="0" err="1">
                <a:solidFill>
                  <a:schemeClr val="bg2"/>
                </a:solidFill>
                <a:latin typeface="Arial" charset="0"/>
              </a:rPr>
              <a:t>Asy’s</a:t>
            </a:r>
            <a:r>
              <a:rPr lang="en-US" sz="3600" dirty="0">
                <a:solidFill>
                  <a:schemeClr val="bg2"/>
                </a:solidFill>
                <a:latin typeface="Arial" charset="0"/>
              </a:rPr>
              <a:t>: Geometrical </a:t>
            </a:r>
            <a:r>
              <a:rPr lang="en-US" sz="3600" dirty="0" err="1">
                <a:solidFill>
                  <a:schemeClr val="bg2"/>
                </a:solidFill>
                <a:latin typeface="Arial" charset="0"/>
              </a:rPr>
              <a:t>Represent’n</a:t>
            </a:r>
            <a:endParaRPr lang="en-US" sz="3600" dirty="0">
              <a:solidFill>
                <a:schemeClr val="bg2"/>
              </a:solidFill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25" name="Rectangle 3"/>
              <p:cNvSpPr>
                <a:spLocks noGrp="1" noChangeArrowheads="1"/>
              </p:cNvSpPr>
              <p:nvPr>
                <p:ph type="body" sz="half" idx="4294967295"/>
              </p:nvPr>
            </p:nvSpPr>
            <p:spPr>
              <a:xfrm>
                <a:off x="533400" y="1371600"/>
                <a:ext cx="4343400" cy="5105400"/>
              </a:xfrm>
            </p:spPr>
            <p:txBody>
              <a:bodyPr lIns="92075" tIns="46038" rIns="92075" bIns="46038"/>
              <a:lstStyle/>
              <a:p>
                <a:pPr marL="0" indent="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2000" dirty="0">
                    <a:solidFill>
                      <a:schemeClr val="bg2"/>
                    </a:solidFill>
                    <a:latin typeface="Arial" charset="0"/>
                  </a:rPr>
                  <a:t>Assume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sz="1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800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</m:acc>
                      </m:e>
                      <m:sub>
                        <m:r>
                          <a:rPr lang="en-US" sz="1800" b="0" i="1" smtClean="0">
                            <a:solidFill>
                              <a:schemeClr val="bg2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sz="1800" b="0" i="1" smtClean="0">
                        <a:solidFill>
                          <a:schemeClr val="bg2"/>
                        </a:solidFill>
                        <a:latin typeface="Cambria Math"/>
                      </a:rPr>
                      <m:t>,</m:t>
                    </m:r>
                    <m:r>
                      <a:rPr lang="en-US" sz="1800" b="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</a:rPr>
                      <m:t>⋯</m:t>
                    </m:r>
                    <m:sSub>
                      <m:sSubPr>
                        <m:ctrlPr>
                          <a:rPr lang="en-US" sz="1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sz="1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800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</m:acc>
                      </m:e>
                      <m:sub>
                        <m:r>
                          <a:rPr lang="en-US" sz="1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1800" i="1">
                        <a:solidFill>
                          <a:schemeClr val="bg2"/>
                        </a:solidFill>
                        <a:latin typeface="Cambria Math"/>
                      </a:rPr>
                      <m:t>~</m:t>
                    </m:r>
                    <m:sSub>
                      <m:sSubPr>
                        <m:ctrlPr>
                          <a:rPr lang="en-US" sz="1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bg2"/>
                            </a:solidFill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bg2"/>
                            </a:solidFill>
                            <a:latin typeface="Cambria Math"/>
                          </a:rPr>
                          <m:t>𝑑</m:t>
                        </m:r>
                      </m:sub>
                    </m:sSub>
                    <m:d>
                      <m:dPr>
                        <m:ctrlPr>
                          <a:rPr lang="en-US" sz="1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sz="1800" i="1">
                            <a:solidFill>
                              <a:schemeClr val="bg2"/>
                            </a:solidFill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sz="1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1" i="1">
                                <a:solidFill>
                                  <a:schemeClr val="bg2"/>
                                </a:solidFill>
                                <a:latin typeface="Cambria Math"/>
                              </a:rPr>
                              <m:t>𝑰</m:t>
                            </m:r>
                          </m:e>
                          <m:sub>
                            <m:r>
                              <a:rPr lang="en-US" sz="1800" i="1">
                                <a:solidFill>
                                  <a:schemeClr val="bg2"/>
                                </a:solidFill>
                                <a:latin typeface="Cambria Math"/>
                              </a:rPr>
                              <m:t>𝑑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800" dirty="0">
                    <a:solidFill>
                      <a:schemeClr val="bg2"/>
                    </a:solidFill>
                    <a:latin typeface="Arial" charset="0"/>
                  </a:rPr>
                  <a:t>,  </a:t>
                </a:r>
                <a:r>
                  <a:rPr lang="en-US" sz="2000" dirty="0">
                    <a:solidFill>
                      <a:schemeClr val="bg2"/>
                    </a:solidFill>
                    <a:latin typeface="Arial" charset="0"/>
                  </a:rPr>
                  <a:t>let 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bg2"/>
                        </a:solidFill>
                        <a:latin typeface="Cambria Math"/>
                      </a:rPr>
                      <m:t>𝑑</m:t>
                    </m:r>
                    <m:r>
                      <a:rPr lang="en-US" sz="2000" b="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</a:rPr>
                      <m:t>→∞</m:t>
                    </m:r>
                  </m:oMath>
                </a14:m>
                <a:endParaRPr lang="en-US" sz="2000" dirty="0">
                  <a:solidFill>
                    <a:schemeClr val="bg2"/>
                  </a:solidFill>
                  <a:latin typeface="Arial" charset="0"/>
                </a:endParaRPr>
              </a:p>
              <a:p>
                <a:pPr marL="0" indent="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2000" dirty="0">
                    <a:solidFill>
                      <a:schemeClr val="bg2"/>
                    </a:solidFill>
                    <a:latin typeface="Arial" charset="0"/>
                  </a:rPr>
                  <a:t>Study Subspace Generated by Data</a:t>
                </a:r>
              </a:p>
              <a:p>
                <a:pPr marL="0" indent="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2000" dirty="0">
                    <a:solidFill>
                      <a:schemeClr val="bg2"/>
                    </a:solidFill>
                    <a:latin typeface="Arial" charset="0"/>
                  </a:rPr>
                  <a:t>Hyperplane through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bg2"/>
                        </a:solidFill>
                        <a:latin typeface="Cambria Math"/>
                      </a:rPr>
                      <m:t>0</m:t>
                    </m:r>
                  </m:oMath>
                </a14:m>
                <a:r>
                  <a:rPr lang="en-US" sz="2000" dirty="0">
                    <a:solidFill>
                      <a:schemeClr val="bg2"/>
                    </a:solidFill>
                    <a:latin typeface="Arial" charset="0"/>
                  </a:rPr>
                  <a:t>, </a:t>
                </a:r>
              </a:p>
              <a:p>
                <a:pPr marL="0" indent="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2000" dirty="0">
                    <a:solidFill>
                      <a:schemeClr val="bg2"/>
                    </a:solidFill>
                    <a:latin typeface="Arial" charset="0"/>
                  </a:rPr>
                  <a:t>         of	dimension 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bg2"/>
                        </a:solidFill>
                        <a:latin typeface="Cambria Math"/>
                      </a:rPr>
                      <m:t>𝑛</m:t>
                    </m:r>
                  </m:oMath>
                </a14:m>
                <a:r>
                  <a:rPr lang="en-US" sz="2000" dirty="0">
                    <a:solidFill>
                      <a:schemeClr val="bg2"/>
                    </a:solidFill>
                    <a:latin typeface="Arial" charset="0"/>
                  </a:rPr>
                  <a:t>  </a:t>
                </a:r>
              </a:p>
              <a:p>
                <a:pPr marL="0" indent="0" eaLnBrk="1" hangingPunct="1">
                  <a:lnSpc>
                    <a:spcPct val="110000"/>
                  </a:lnSpc>
                  <a:buFontTx/>
                  <a:buNone/>
                </a:pPr>
                <a:endParaRPr lang="en-US" sz="2000" i="1" dirty="0">
                  <a:solidFill>
                    <a:schemeClr val="bg2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922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4294967295"/>
              </p:nvPr>
            </p:nvSpPr>
            <p:spPr>
              <a:xfrm>
                <a:off x="533400" y="1371600"/>
                <a:ext cx="4343400" cy="5105400"/>
              </a:xfrm>
              <a:blipFill>
                <a:blip r:embed="rId3"/>
                <a:stretch>
                  <a:fillRect l="-1545" t="-4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226" name="Picture 9" descr="HallHighDEg0n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81600" y="1905000"/>
            <a:ext cx="3244850" cy="370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7" name="Text Box 10"/>
          <p:cNvSpPr txBox="1">
            <a:spLocks noChangeArrowheads="1"/>
          </p:cNvSpPr>
          <p:nvPr/>
        </p:nvSpPr>
        <p:spPr bwMode="auto">
          <a:xfrm>
            <a:off x="5029200" y="5867400"/>
            <a:ext cx="3886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Hall, Marron &amp;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Neeman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(2005)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200400" y="2362200"/>
            <a:ext cx="4495800" cy="4572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14301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00"/>
            </a:gs>
            <a:gs pos="50000">
              <a:schemeClr val="tx1"/>
            </a:gs>
            <a:gs pos="100000">
              <a:srgbClr val="FF00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228600"/>
            <a:ext cx="8458200" cy="1143000"/>
          </a:xfrm>
        </p:spPr>
        <p:txBody>
          <a:bodyPr lIns="92075" tIns="46038" rIns="92075" bIns="46038"/>
          <a:lstStyle/>
          <a:p>
            <a:pPr eaLnBrk="1" hangingPunct="1"/>
            <a:r>
              <a:rPr lang="en-US" sz="3600" dirty="0">
                <a:solidFill>
                  <a:srgbClr val="00B050"/>
                </a:solidFill>
                <a:latin typeface="Arial" charset="0"/>
              </a:rPr>
              <a:t>HDLSS</a:t>
            </a:r>
            <a:r>
              <a:rPr lang="en-US" sz="3600" dirty="0">
                <a:latin typeface="Arial" charset="0"/>
              </a:rPr>
              <a:t> </a:t>
            </a:r>
            <a:r>
              <a:rPr lang="en-US" sz="3600" dirty="0" err="1">
                <a:solidFill>
                  <a:schemeClr val="bg2"/>
                </a:solidFill>
                <a:latin typeface="Arial" charset="0"/>
              </a:rPr>
              <a:t>Asy’s</a:t>
            </a:r>
            <a:r>
              <a:rPr lang="en-US" sz="3600" dirty="0">
                <a:solidFill>
                  <a:schemeClr val="bg2"/>
                </a:solidFill>
                <a:latin typeface="Arial" charset="0"/>
              </a:rPr>
              <a:t>: Geometrical </a:t>
            </a:r>
            <a:r>
              <a:rPr lang="en-US" sz="3600" dirty="0" err="1">
                <a:solidFill>
                  <a:schemeClr val="bg2"/>
                </a:solidFill>
                <a:latin typeface="Arial" charset="0"/>
              </a:rPr>
              <a:t>Represent’n</a:t>
            </a:r>
            <a:endParaRPr lang="en-US" sz="3600" dirty="0">
              <a:solidFill>
                <a:schemeClr val="bg2"/>
              </a:solidFill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25" name="Rectangle 3"/>
              <p:cNvSpPr>
                <a:spLocks noGrp="1" noChangeArrowheads="1"/>
              </p:cNvSpPr>
              <p:nvPr>
                <p:ph type="body" sz="half" idx="4294967295"/>
              </p:nvPr>
            </p:nvSpPr>
            <p:spPr>
              <a:xfrm>
                <a:off x="533400" y="1371600"/>
                <a:ext cx="4343400" cy="5105400"/>
              </a:xfrm>
            </p:spPr>
            <p:txBody>
              <a:bodyPr lIns="92075" tIns="46038" rIns="92075" bIns="46038"/>
              <a:lstStyle/>
              <a:p>
                <a:pPr marL="0" indent="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2000" dirty="0">
                    <a:solidFill>
                      <a:schemeClr val="bg2"/>
                    </a:solidFill>
                    <a:latin typeface="Arial" charset="0"/>
                  </a:rPr>
                  <a:t>Assume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sz="1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800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</m:acc>
                      </m:e>
                      <m:sub>
                        <m:r>
                          <a:rPr lang="en-US" sz="1800" b="0" i="1" smtClean="0">
                            <a:solidFill>
                              <a:schemeClr val="bg2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sz="1800" b="0" i="1" smtClean="0">
                        <a:solidFill>
                          <a:schemeClr val="bg2"/>
                        </a:solidFill>
                        <a:latin typeface="Cambria Math"/>
                      </a:rPr>
                      <m:t>,</m:t>
                    </m:r>
                    <m:r>
                      <a:rPr lang="en-US" sz="1800" b="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</a:rPr>
                      <m:t>⋯</m:t>
                    </m:r>
                    <m:sSub>
                      <m:sSubPr>
                        <m:ctrlPr>
                          <a:rPr lang="en-US" sz="1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sz="1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800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</m:acc>
                      </m:e>
                      <m:sub>
                        <m:r>
                          <a:rPr lang="en-US" sz="1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1800" i="1">
                        <a:solidFill>
                          <a:schemeClr val="bg2"/>
                        </a:solidFill>
                        <a:latin typeface="Cambria Math"/>
                      </a:rPr>
                      <m:t>~</m:t>
                    </m:r>
                    <m:sSub>
                      <m:sSubPr>
                        <m:ctrlPr>
                          <a:rPr lang="en-US" sz="1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bg2"/>
                            </a:solidFill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bg2"/>
                            </a:solidFill>
                            <a:latin typeface="Cambria Math"/>
                          </a:rPr>
                          <m:t>𝑑</m:t>
                        </m:r>
                      </m:sub>
                    </m:sSub>
                    <m:d>
                      <m:dPr>
                        <m:ctrlPr>
                          <a:rPr lang="en-US" sz="1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sz="1800" i="1">
                            <a:solidFill>
                              <a:schemeClr val="bg2"/>
                            </a:solidFill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sz="1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1" i="1">
                                <a:solidFill>
                                  <a:schemeClr val="bg2"/>
                                </a:solidFill>
                                <a:latin typeface="Cambria Math"/>
                              </a:rPr>
                              <m:t>𝑰</m:t>
                            </m:r>
                          </m:e>
                          <m:sub>
                            <m:r>
                              <a:rPr lang="en-US" sz="1800" i="1">
                                <a:solidFill>
                                  <a:schemeClr val="bg2"/>
                                </a:solidFill>
                                <a:latin typeface="Cambria Math"/>
                              </a:rPr>
                              <m:t>𝑑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800" dirty="0">
                    <a:solidFill>
                      <a:schemeClr val="bg2"/>
                    </a:solidFill>
                    <a:latin typeface="Arial" charset="0"/>
                  </a:rPr>
                  <a:t>,  </a:t>
                </a:r>
                <a:r>
                  <a:rPr lang="en-US" sz="2000" dirty="0">
                    <a:solidFill>
                      <a:schemeClr val="bg2"/>
                    </a:solidFill>
                    <a:latin typeface="Arial" charset="0"/>
                  </a:rPr>
                  <a:t>let 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bg2"/>
                        </a:solidFill>
                        <a:latin typeface="Cambria Math"/>
                      </a:rPr>
                      <m:t>𝑑</m:t>
                    </m:r>
                    <m:r>
                      <a:rPr lang="en-US" sz="2000" b="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</a:rPr>
                      <m:t>→∞</m:t>
                    </m:r>
                  </m:oMath>
                </a14:m>
                <a:endParaRPr lang="en-US" sz="2000" dirty="0">
                  <a:solidFill>
                    <a:schemeClr val="bg2"/>
                  </a:solidFill>
                  <a:latin typeface="Arial" charset="0"/>
                </a:endParaRPr>
              </a:p>
              <a:p>
                <a:pPr marL="0" indent="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2000" dirty="0">
                    <a:solidFill>
                      <a:schemeClr val="bg2"/>
                    </a:solidFill>
                    <a:latin typeface="Arial" charset="0"/>
                  </a:rPr>
                  <a:t>Study Subspace Generated by Data</a:t>
                </a:r>
              </a:p>
              <a:p>
                <a:pPr marL="0" indent="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2000" dirty="0">
                    <a:solidFill>
                      <a:schemeClr val="bg2"/>
                    </a:solidFill>
                    <a:latin typeface="Arial" charset="0"/>
                  </a:rPr>
                  <a:t>Hyperplane through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bg2"/>
                        </a:solidFill>
                        <a:latin typeface="Cambria Math"/>
                      </a:rPr>
                      <m:t>0</m:t>
                    </m:r>
                  </m:oMath>
                </a14:m>
                <a:r>
                  <a:rPr lang="en-US" sz="2000" dirty="0">
                    <a:solidFill>
                      <a:schemeClr val="bg2"/>
                    </a:solidFill>
                    <a:latin typeface="Arial" charset="0"/>
                  </a:rPr>
                  <a:t>, </a:t>
                </a:r>
              </a:p>
              <a:p>
                <a:pPr marL="0" indent="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2000" dirty="0">
                    <a:solidFill>
                      <a:schemeClr val="bg2"/>
                    </a:solidFill>
                    <a:latin typeface="Arial" charset="0"/>
                  </a:rPr>
                  <a:t>         of	dimension 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bg2"/>
                        </a:solidFill>
                        <a:latin typeface="Cambria Math"/>
                      </a:rPr>
                      <m:t>𝑛</m:t>
                    </m:r>
                  </m:oMath>
                </a14:m>
                <a:r>
                  <a:rPr lang="en-US" sz="2000" dirty="0">
                    <a:solidFill>
                      <a:schemeClr val="bg2"/>
                    </a:solidFill>
                    <a:latin typeface="Arial" charset="0"/>
                  </a:rPr>
                  <a:t>  </a:t>
                </a:r>
              </a:p>
              <a:p>
                <a:pPr marL="0" indent="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2000" dirty="0">
                    <a:solidFill>
                      <a:schemeClr val="bg2"/>
                    </a:solidFill>
                    <a:latin typeface="Arial" charset="0"/>
                  </a:rPr>
                  <a:t>Points are “nearly equidistant to 	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bg2"/>
                        </a:solidFill>
                        <a:latin typeface="Cambria Math"/>
                      </a:rPr>
                      <m:t>0</m:t>
                    </m:r>
                  </m:oMath>
                </a14:m>
                <a:r>
                  <a:rPr lang="en-US" sz="2000" dirty="0">
                    <a:solidFill>
                      <a:schemeClr val="bg2"/>
                    </a:solidFill>
                    <a:latin typeface="Arial" charset="0"/>
                  </a:rPr>
                  <a:t>”,</a:t>
                </a:r>
              </a:p>
              <a:p>
                <a:pPr marL="0" indent="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2000" dirty="0">
                    <a:solidFill>
                      <a:schemeClr val="bg2"/>
                    </a:solidFill>
                    <a:latin typeface="Arial" charset="0"/>
                  </a:rPr>
                  <a:t>         &amp; </a:t>
                </a:r>
                <a:r>
                  <a:rPr lang="en-US" sz="2000" dirty="0" err="1">
                    <a:solidFill>
                      <a:schemeClr val="bg2"/>
                    </a:solidFill>
                    <a:latin typeface="Arial" charset="0"/>
                  </a:rPr>
                  <a:t>dist</a:t>
                </a:r>
                <a:r>
                  <a:rPr lang="en-US" sz="2000" dirty="0">
                    <a:solidFill>
                      <a:schemeClr val="bg2"/>
                    </a:solidFill>
                    <a:latin typeface="Arial" charset="0"/>
                  </a:rPr>
                  <a:t> 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b="0" i="1" smtClean="0">
                            <a:solidFill>
                              <a:schemeClr val="bg2"/>
                            </a:solidFill>
                            <a:latin typeface="Cambria Math"/>
                          </a:rPr>
                          <m:t>𝑑</m:t>
                        </m:r>
                      </m:e>
                    </m:rad>
                  </m:oMath>
                </a14:m>
                <a:endParaRPr lang="en-US" sz="2000" i="1" dirty="0">
                  <a:solidFill>
                    <a:schemeClr val="bg2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922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4294967295"/>
              </p:nvPr>
            </p:nvSpPr>
            <p:spPr>
              <a:xfrm>
                <a:off x="533400" y="1371600"/>
                <a:ext cx="4343400" cy="5105400"/>
              </a:xfrm>
              <a:blipFill>
                <a:blip r:embed="rId3"/>
                <a:stretch>
                  <a:fillRect l="-1545" t="-4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226" name="Picture 9" descr="HallHighDEg0n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81600" y="1905000"/>
            <a:ext cx="3244850" cy="370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7" name="Text Box 10"/>
          <p:cNvSpPr txBox="1">
            <a:spLocks noChangeArrowheads="1"/>
          </p:cNvSpPr>
          <p:nvPr/>
        </p:nvSpPr>
        <p:spPr bwMode="auto">
          <a:xfrm>
            <a:off x="5029200" y="5867400"/>
            <a:ext cx="3886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Hall, Marron &amp;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Neeman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(2005)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2514600" y="2971800"/>
            <a:ext cx="5181600" cy="5334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896505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00"/>
            </a:gs>
            <a:gs pos="50000">
              <a:schemeClr val="tx1"/>
            </a:gs>
            <a:gs pos="100000">
              <a:srgbClr val="FF00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228600"/>
            <a:ext cx="8458200" cy="1143000"/>
          </a:xfrm>
        </p:spPr>
        <p:txBody>
          <a:bodyPr lIns="92075" tIns="46038" rIns="92075" bIns="46038"/>
          <a:lstStyle/>
          <a:p>
            <a:pPr eaLnBrk="1" hangingPunct="1"/>
            <a:r>
              <a:rPr lang="en-US" sz="3600" dirty="0">
                <a:solidFill>
                  <a:srgbClr val="00B050"/>
                </a:solidFill>
                <a:latin typeface="Arial" charset="0"/>
              </a:rPr>
              <a:t>HDLSS</a:t>
            </a:r>
            <a:r>
              <a:rPr lang="en-US" sz="3600" dirty="0">
                <a:latin typeface="Arial" charset="0"/>
              </a:rPr>
              <a:t> </a:t>
            </a:r>
            <a:r>
              <a:rPr lang="en-US" sz="3600" dirty="0" err="1">
                <a:solidFill>
                  <a:schemeClr val="bg2"/>
                </a:solidFill>
                <a:latin typeface="Arial" charset="0"/>
              </a:rPr>
              <a:t>Asy’s</a:t>
            </a:r>
            <a:r>
              <a:rPr lang="en-US" sz="3600" dirty="0">
                <a:solidFill>
                  <a:schemeClr val="bg2"/>
                </a:solidFill>
                <a:latin typeface="Arial" charset="0"/>
              </a:rPr>
              <a:t>: Geometrical </a:t>
            </a:r>
            <a:r>
              <a:rPr lang="en-US" sz="3600" dirty="0" err="1">
                <a:solidFill>
                  <a:schemeClr val="bg2"/>
                </a:solidFill>
                <a:latin typeface="Arial" charset="0"/>
              </a:rPr>
              <a:t>Represent’n</a:t>
            </a:r>
            <a:endParaRPr lang="en-US" sz="3600" dirty="0">
              <a:solidFill>
                <a:schemeClr val="bg2"/>
              </a:solidFill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25" name="Rectangle 3"/>
              <p:cNvSpPr>
                <a:spLocks noGrp="1" noChangeArrowheads="1"/>
              </p:cNvSpPr>
              <p:nvPr>
                <p:ph type="body" sz="half" idx="4294967295"/>
              </p:nvPr>
            </p:nvSpPr>
            <p:spPr>
              <a:xfrm>
                <a:off x="533400" y="1371600"/>
                <a:ext cx="4343400" cy="5105400"/>
              </a:xfrm>
            </p:spPr>
            <p:txBody>
              <a:bodyPr lIns="92075" tIns="46038" rIns="92075" bIns="46038"/>
              <a:lstStyle/>
              <a:p>
                <a:pPr marL="0" indent="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2000" dirty="0">
                    <a:solidFill>
                      <a:schemeClr val="bg2"/>
                    </a:solidFill>
                    <a:latin typeface="Arial" charset="0"/>
                  </a:rPr>
                  <a:t>Assume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sz="1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800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</m:acc>
                      </m:e>
                      <m:sub>
                        <m:r>
                          <a:rPr lang="en-US" sz="1800" b="0" i="1" smtClean="0">
                            <a:solidFill>
                              <a:schemeClr val="bg2"/>
                            </a:solidFill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n-US" sz="1800" b="0" i="1" smtClean="0">
                        <a:solidFill>
                          <a:schemeClr val="bg2"/>
                        </a:solidFill>
                        <a:latin typeface="Cambria Math"/>
                      </a:rPr>
                      <m:t>,</m:t>
                    </m:r>
                    <m:r>
                      <a:rPr lang="en-US" sz="1800" b="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</a:rPr>
                      <m:t>⋯</m:t>
                    </m:r>
                    <m:sSub>
                      <m:sSubPr>
                        <m:ctrlPr>
                          <a:rPr lang="en-US" sz="1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sz="1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800" b="1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</m:acc>
                      </m:e>
                      <m:sub>
                        <m:r>
                          <a:rPr lang="en-US" sz="1800" b="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1800" i="1">
                        <a:solidFill>
                          <a:schemeClr val="bg2"/>
                        </a:solidFill>
                        <a:latin typeface="Cambria Math"/>
                      </a:rPr>
                      <m:t>~</m:t>
                    </m:r>
                    <m:sSub>
                      <m:sSubPr>
                        <m:ctrlPr>
                          <a:rPr lang="en-US" sz="1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solidFill>
                              <a:schemeClr val="bg2"/>
                            </a:solidFill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US" sz="1800" i="1">
                            <a:solidFill>
                              <a:schemeClr val="bg2"/>
                            </a:solidFill>
                            <a:latin typeface="Cambria Math"/>
                          </a:rPr>
                          <m:t>𝑑</m:t>
                        </m:r>
                      </m:sub>
                    </m:sSub>
                    <m:d>
                      <m:dPr>
                        <m:ctrlPr>
                          <a:rPr lang="en-US" sz="18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1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sz="1800" i="1">
                            <a:solidFill>
                              <a:schemeClr val="bg2"/>
                            </a:solidFill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sz="1800" i="1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1" i="1">
                                <a:solidFill>
                                  <a:schemeClr val="bg2"/>
                                </a:solidFill>
                                <a:latin typeface="Cambria Math"/>
                              </a:rPr>
                              <m:t>𝑰</m:t>
                            </m:r>
                          </m:e>
                          <m:sub>
                            <m:r>
                              <a:rPr lang="en-US" sz="1800" i="1">
                                <a:solidFill>
                                  <a:schemeClr val="bg2"/>
                                </a:solidFill>
                                <a:latin typeface="Cambria Math"/>
                              </a:rPr>
                              <m:t>𝑑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800" dirty="0">
                    <a:solidFill>
                      <a:schemeClr val="bg2"/>
                    </a:solidFill>
                    <a:latin typeface="Arial" charset="0"/>
                  </a:rPr>
                  <a:t>,  </a:t>
                </a:r>
                <a:r>
                  <a:rPr lang="en-US" sz="2000" dirty="0">
                    <a:solidFill>
                      <a:schemeClr val="bg2"/>
                    </a:solidFill>
                    <a:latin typeface="Arial" charset="0"/>
                  </a:rPr>
                  <a:t>let 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bg2"/>
                        </a:solidFill>
                        <a:latin typeface="Cambria Math"/>
                      </a:rPr>
                      <m:t>𝑑</m:t>
                    </m:r>
                    <m:r>
                      <a:rPr lang="en-US" sz="2000" b="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</a:rPr>
                      <m:t>→∞</m:t>
                    </m:r>
                  </m:oMath>
                </a14:m>
                <a:endParaRPr lang="en-US" sz="2000" dirty="0">
                  <a:solidFill>
                    <a:schemeClr val="bg2"/>
                  </a:solidFill>
                  <a:latin typeface="Arial" charset="0"/>
                </a:endParaRPr>
              </a:p>
              <a:p>
                <a:pPr marL="0" indent="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2000" dirty="0">
                    <a:solidFill>
                      <a:schemeClr val="bg2"/>
                    </a:solidFill>
                    <a:latin typeface="Arial" charset="0"/>
                  </a:rPr>
                  <a:t>Study Subspace Generated by Data</a:t>
                </a:r>
              </a:p>
              <a:p>
                <a:pPr marL="0" indent="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2000" dirty="0">
                    <a:solidFill>
                      <a:schemeClr val="bg2"/>
                    </a:solidFill>
                    <a:latin typeface="Arial" charset="0"/>
                  </a:rPr>
                  <a:t>Hyperplane through 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bg2"/>
                        </a:solidFill>
                        <a:latin typeface="Cambria Math"/>
                      </a:rPr>
                      <m:t>0</m:t>
                    </m:r>
                  </m:oMath>
                </a14:m>
                <a:r>
                  <a:rPr lang="en-US" sz="2000" dirty="0">
                    <a:solidFill>
                      <a:schemeClr val="bg2"/>
                    </a:solidFill>
                    <a:latin typeface="Arial" charset="0"/>
                  </a:rPr>
                  <a:t>, </a:t>
                </a:r>
              </a:p>
              <a:p>
                <a:pPr marL="0" indent="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2000" dirty="0">
                    <a:solidFill>
                      <a:schemeClr val="bg2"/>
                    </a:solidFill>
                    <a:latin typeface="Arial" charset="0"/>
                  </a:rPr>
                  <a:t>         of	dimension 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bg2"/>
                        </a:solidFill>
                        <a:latin typeface="Cambria Math"/>
                      </a:rPr>
                      <m:t>𝑛</m:t>
                    </m:r>
                  </m:oMath>
                </a14:m>
                <a:r>
                  <a:rPr lang="en-US" sz="2000" dirty="0">
                    <a:solidFill>
                      <a:schemeClr val="bg2"/>
                    </a:solidFill>
                    <a:latin typeface="Arial" charset="0"/>
                  </a:rPr>
                  <a:t>  </a:t>
                </a:r>
              </a:p>
              <a:p>
                <a:pPr marL="0" indent="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2000" dirty="0">
                    <a:solidFill>
                      <a:schemeClr val="bg2"/>
                    </a:solidFill>
                    <a:latin typeface="Arial" charset="0"/>
                  </a:rPr>
                  <a:t>Points are “nearly equidistant to 	</a:t>
                </a: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bg2"/>
                        </a:solidFill>
                        <a:latin typeface="Cambria Math"/>
                      </a:rPr>
                      <m:t>0</m:t>
                    </m:r>
                  </m:oMath>
                </a14:m>
                <a:r>
                  <a:rPr lang="en-US" sz="2000" dirty="0">
                    <a:solidFill>
                      <a:schemeClr val="bg2"/>
                    </a:solidFill>
                    <a:latin typeface="Arial" charset="0"/>
                  </a:rPr>
                  <a:t>”,</a:t>
                </a:r>
              </a:p>
              <a:p>
                <a:pPr marL="0" indent="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2000" dirty="0">
                    <a:solidFill>
                      <a:schemeClr val="bg2"/>
                    </a:solidFill>
                    <a:latin typeface="Arial" charset="0"/>
                  </a:rPr>
                  <a:t>         &amp; </a:t>
                </a:r>
                <a:r>
                  <a:rPr lang="en-US" sz="2000" dirty="0" err="1">
                    <a:solidFill>
                      <a:schemeClr val="bg2"/>
                    </a:solidFill>
                    <a:latin typeface="Arial" charset="0"/>
                  </a:rPr>
                  <a:t>dist</a:t>
                </a:r>
                <a:r>
                  <a:rPr lang="en-US" sz="2000" dirty="0">
                    <a:solidFill>
                      <a:schemeClr val="bg2"/>
                    </a:solidFill>
                    <a:latin typeface="Arial" charset="0"/>
                  </a:rPr>
                  <a:t> 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b="0" i="1" smtClean="0">
                            <a:solidFill>
                              <a:schemeClr val="bg2"/>
                            </a:solidFill>
                            <a:latin typeface="Cambria Math"/>
                          </a:rPr>
                          <m:t>𝑑</m:t>
                        </m:r>
                      </m:e>
                    </m:rad>
                  </m:oMath>
                </a14:m>
                <a:endParaRPr lang="en-US" sz="2000" dirty="0">
                  <a:solidFill>
                    <a:schemeClr val="bg2"/>
                  </a:solidFill>
                  <a:latin typeface="Arial" charset="0"/>
                </a:endParaRPr>
              </a:p>
              <a:p>
                <a:pPr marL="0" indent="0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2000" i="1" dirty="0">
                    <a:solidFill>
                      <a:schemeClr val="bg2"/>
                    </a:solidFill>
                    <a:latin typeface="Arial" charset="0"/>
                  </a:rPr>
                  <a:t>Within</a:t>
                </a:r>
                <a:r>
                  <a:rPr lang="en-US" sz="2000" dirty="0">
                    <a:solidFill>
                      <a:schemeClr val="bg2"/>
                    </a:solidFill>
                    <a:latin typeface="Arial" charset="0"/>
                  </a:rPr>
                  <a:t> plane, can </a:t>
                </a:r>
              </a:p>
              <a:p>
                <a:pPr marL="0" indent="0" algn="ctr" eaLnBrk="1" hangingPunct="1">
                  <a:lnSpc>
                    <a:spcPct val="110000"/>
                  </a:lnSpc>
                  <a:buFontTx/>
                  <a:buNone/>
                </a:pPr>
                <a:r>
                  <a:rPr lang="en-US" sz="2000" dirty="0">
                    <a:solidFill>
                      <a:schemeClr val="bg2"/>
                    </a:solidFill>
                    <a:latin typeface="Arial" charset="0"/>
                  </a:rPr>
                  <a:t>“rotate  towards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000" i="1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000" i="1">
                            <a:solidFill>
                              <a:schemeClr val="bg2"/>
                            </a:solidFill>
                            <a:latin typeface="Cambria Math"/>
                          </a:rPr>
                          <m:t>𝑑</m:t>
                        </m:r>
                      </m:e>
                    </m:rad>
                    <m:r>
                      <a:rPr lang="en-US" sz="2000" b="0" i="1" smtClean="0">
                        <a:solidFill>
                          <a:schemeClr val="bg2"/>
                        </a:solidFill>
                        <a:latin typeface="Cambria Math"/>
                      </a:rPr>
                      <m:t> </m:t>
                    </m:r>
                    <m:r>
                      <a:rPr lang="en-US" sz="2000" b="0" i="1" smtClean="0">
                        <a:solidFill>
                          <a:schemeClr val="bg2"/>
                        </a:solidFill>
                        <a:latin typeface="Cambria Math"/>
                        <a:ea typeface="Cambria Math"/>
                      </a:rPr>
                      <m:t>×</m:t>
                    </m:r>
                  </m:oMath>
                </a14:m>
                <a:r>
                  <a:rPr lang="en-US" sz="2000" dirty="0">
                    <a:solidFill>
                      <a:schemeClr val="bg2"/>
                    </a:solidFill>
                    <a:latin typeface="Arial" charset="0"/>
                  </a:rPr>
                  <a:t>  Unit Simplex”</a:t>
                </a:r>
                <a:endParaRPr lang="en-US" sz="2000" i="1" dirty="0">
                  <a:solidFill>
                    <a:schemeClr val="bg2"/>
                  </a:solidFill>
                  <a:latin typeface="Arial" charset="0"/>
                </a:endParaRPr>
              </a:p>
            </p:txBody>
          </p:sp>
        </mc:Choice>
        <mc:Fallback xmlns="">
          <p:sp>
            <p:nvSpPr>
              <p:cNvPr id="922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4294967295"/>
              </p:nvPr>
            </p:nvSpPr>
            <p:spPr>
              <a:xfrm>
                <a:off x="533400" y="1371600"/>
                <a:ext cx="4343400" cy="5105400"/>
              </a:xfrm>
              <a:blipFill>
                <a:blip r:embed="rId3"/>
                <a:stretch>
                  <a:fillRect l="-1545" t="-477" r="-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226" name="Picture 9" descr="HallHighDEg0n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81600" y="1905000"/>
            <a:ext cx="3244850" cy="370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7" name="Text Box 10"/>
          <p:cNvSpPr txBox="1">
            <a:spLocks noChangeArrowheads="1"/>
          </p:cNvSpPr>
          <p:nvPr/>
        </p:nvSpPr>
        <p:spPr bwMode="auto">
          <a:xfrm>
            <a:off x="5029200" y="5867400"/>
            <a:ext cx="3886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Hall, Marron &amp;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Neeman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rPr>
              <a:t> (2005)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6248400" y="4495800"/>
            <a:ext cx="1524000" cy="762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024047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0000"/>
            </a:gs>
            <a:gs pos="50000">
              <a:schemeClr val="bg1"/>
            </a:gs>
            <a:gs pos="100000">
              <a:srgbClr val="FF0000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Participant Presentation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8839200" cy="52578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dirty="0"/>
          </a:p>
          <a:p>
            <a:pPr eaLnBrk="1" hangingPunct="1">
              <a:buNone/>
            </a:pPr>
            <a:r>
              <a:rPr lang="en-US" dirty="0"/>
              <a:t>1:35    Enes Kelestemur: </a:t>
            </a:r>
          </a:p>
          <a:p>
            <a:pPr eaLnBrk="1" hangingPunct="1">
              <a:buFontTx/>
              <a:buNone/>
            </a:pPr>
            <a:endParaRPr lang="en-US" dirty="0"/>
          </a:p>
          <a:p>
            <a:pPr algn="ctr" eaLnBrk="1" hangingPunct="1">
              <a:buFontTx/>
              <a:buNone/>
            </a:pPr>
            <a:r>
              <a:rPr lang="en-US" dirty="0"/>
              <a:t>  Drug Discovery</a:t>
            </a:r>
          </a:p>
          <a:p>
            <a:pPr algn="ctr" eaLnBrk="1" hangingPunct="1">
              <a:buFontTx/>
              <a:buNone/>
            </a:pPr>
            <a:endParaRPr lang="en-US" dirty="0"/>
          </a:p>
          <a:p>
            <a:pPr algn="ctr" eaLnBrk="1" hangingPunct="1">
              <a:buFontTx/>
              <a:buNone/>
            </a:pPr>
            <a:endParaRPr lang="en-US" dirty="0"/>
          </a:p>
          <a:p>
            <a:pPr eaLnBrk="1" hangingPunct="1">
              <a:buFontTx/>
              <a:buNone/>
            </a:pPr>
            <a:r>
              <a:rPr lang="en-US" dirty="0"/>
              <a:t>Next Class:     Shiying Li</a:t>
            </a:r>
          </a:p>
        </p:txBody>
      </p:sp>
    </p:spTree>
    <p:extLst>
      <p:ext uri="{BB962C8B-B14F-4D97-AF65-F5344CB8AC3E}">
        <p14:creationId xmlns:p14="http://schemas.microsoft.com/office/powerpoint/2010/main" val="320505523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2D050"/>
            </a:gs>
            <a:gs pos="50000">
              <a:schemeClr val="bg1"/>
            </a:gs>
            <a:gs pos="100000">
              <a:srgbClr val="92D05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44562"/>
          </a:xfrm>
        </p:spPr>
        <p:txBody>
          <a:bodyPr/>
          <a:lstStyle/>
          <a:p>
            <a:pPr eaLnBrk="1" hangingPunct="1"/>
            <a:r>
              <a:rPr lang="en-US" dirty="0"/>
              <a:t>Last Class: Genomics by AJIVE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1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81000" y="1219200"/>
                <a:ext cx="8534400" cy="5257800"/>
              </a:xfrm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rgbClr val="A50021"/>
                  </a:buClr>
                  <a:buSzPct val="75000"/>
                  <a:buFont typeface="Wingdings" pitchFamily="2" charset="2"/>
                  <a:buNone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TCGA Breast Cancer Data:</a:t>
                </a:r>
              </a:p>
              <a:p>
                <a:pPr marL="457200" marR="0" lvl="0" indent="-4572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Data Blocks (</a:t>
                </a:r>
                <a14:m>
                  <m:oMath xmlns:m="http://schemas.openxmlformats.org/officeDocument/2006/math">
                    <m:r>
                      <a:rPr kumimoji="0" lang="en-US" altLang="en-US" sz="3200" b="0" i="1" u="none" strike="noStrike" kern="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/>
                        <a:ea typeface="Cambria Math"/>
                        <a:cs typeface="+mn-cs"/>
                      </a:rPr>
                      <m:t>∩</m:t>
                    </m:r>
                  </m:oMath>
                </a14:m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s &amp; Carefully Cleaned)</a:t>
                </a:r>
              </a:p>
              <a:p>
                <a:pPr marL="1027113" marR="0" lvl="1" indent="-455613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</a:rPr>
                  <a:t>mRNA (GE): 16615×616</a:t>
                </a:r>
              </a:p>
              <a:p>
                <a:pPr marL="1027113" marR="0" lvl="1" indent="-455613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</a:rPr>
                  <a:t>Copy Number (CN): 24174×616</a:t>
                </a:r>
              </a:p>
              <a:p>
                <a:pPr marL="1027113" marR="0" lvl="1" indent="-455613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</a:rPr>
                  <a:t>Rev. Phase Protein Array (RPPA): 187×616</a:t>
                </a:r>
              </a:p>
              <a:p>
                <a:pPr marL="1027113" marR="0" lvl="1" indent="-455613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</a:rPr>
                  <a:t>Gene mutation (Mutation): 18256×616</a:t>
                </a:r>
              </a:p>
              <a:p>
                <a:pPr marL="457200" marR="0" lvl="0" indent="-4572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rPr>
                  <a:t>Tumor Subtypes</a:t>
                </a:r>
              </a:p>
              <a:p>
                <a:pPr marL="1027113" marR="0" lvl="1" indent="-455613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ahoma"/>
                  </a:rPr>
                  <a:t>Basal-like: ⊲</a:t>
                </a:r>
              </a:p>
              <a:p>
                <a:pPr marL="1027113" marR="0" lvl="1" indent="-455613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D1CF"/>
                    </a:solidFill>
                    <a:effectLst/>
                    <a:uLnTx/>
                    <a:uFillTx/>
                    <a:latin typeface="Tahoma"/>
                  </a:rPr>
                  <a:t>HER2-like: ∗</a:t>
                </a:r>
              </a:p>
              <a:p>
                <a:pPr marL="1027113" marR="0" lvl="1" indent="-455613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ahoma"/>
                  </a:rPr>
                  <a:t>Luminal A: +</a:t>
                </a:r>
              </a:p>
              <a:p>
                <a:pPr marL="1027113" marR="0" lvl="1" indent="-455613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Pct val="100000"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alt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Tahoma"/>
                  </a:rPr>
                  <a:t>Luminal B: ×</a:t>
                </a:r>
              </a:p>
              <a:p>
                <a:pPr eaLnBrk="1" hangingPunct="1">
                  <a:buFontTx/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717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81000" y="1219200"/>
                <a:ext cx="8534400" cy="5257800"/>
              </a:xfrm>
              <a:blipFill>
                <a:blip r:embed="rId3"/>
                <a:stretch>
                  <a:fillRect l="-1857" t="-1506" b="-32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2ABE8C4-914B-4C1A-995D-D09919CC3A99}"/>
                  </a:ext>
                </a:extLst>
              </p:cNvPr>
              <p:cNvSpPr txBox="1"/>
              <p:nvPr/>
            </p:nvSpPr>
            <p:spPr>
              <a:xfrm>
                <a:off x="6441525" y="4267200"/>
                <a:ext cx="1809213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Once Again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Wildly different 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𝑏</m:t>
                        </m:r>
                      </m:sub>
                    </m:sSub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 -s   as 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+mn-cs"/>
                  </a:rPr>
                  <a:t>in Toy Example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2ABE8C4-914B-4C1A-995D-D09919CC3A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1525" y="4267200"/>
                <a:ext cx="1809213" cy="1200329"/>
              </a:xfrm>
              <a:prstGeom prst="rect">
                <a:avLst/>
              </a:prstGeom>
              <a:blipFill>
                <a:blip r:embed="rId4"/>
                <a:stretch>
                  <a:fillRect l="-2703" t="-2538" r="-2365" b="-7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0491212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19760</TotalTime>
  <Words>2875</Words>
  <Application>Microsoft Office PowerPoint</Application>
  <PresentationFormat>On-screen Show (4:3)</PresentationFormat>
  <Paragraphs>766</Paragraphs>
  <Slides>83</Slides>
  <Notes>83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83</vt:i4>
      </vt:variant>
    </vt:vector>
  </HeadingPairs>
  <TitlesOfParts>
    <vt:vector size="92" baseType="lpstr">
      <vt:lpstr>Arial</vt:lpstr>
      <vt:lpstr>Calibri</vt:lpstr>
      <vt:lpstr>Cambria Math</vt:lpstr>
      <vt:lpstr>Courier New</vt:lpstr>
      <vt:lpstr>Tahoma</vt:lpstr>
      <vt:lpstr>Times New Roman</vt:lpstr>
      <vt:lpstr>Wingdings</vt:lpstr>
      <vt:lpstr>2_Default Design</vt:lpstr>
      <vt:lpstr>12_Default Design</vt:lpstr>
      <vt:lpstr>Statistics – O. R. 881 Object Oriented Data Analysis</vt:lpstr>
      <vt:lpstr>Current Sections in Textbook</vt:lpstr>
      <vt:lpstr>Last Class: AJIVE Algorithm</vt:lpstr>
      <vt:lpstr>Last Class: Revisit Toy Example</vt:lpstr>
      <vt:lpstr>Last Class: AJIVE Cancer Data</vt:lpstr>
      <vt:lpstr>Last Class: AJIVE Cancer Data</vt:lpstr>
      <vt:lpstr>AJIVE Analysis of Cancer Data</vt:lpstr>
      <vt:lpstr>Last Class: AJIVE Cancer Data</vt:lpstr>
      <vt:lpstr>Last Class: Genomics by AJIVE</vt:lpstr>
      <vt:lpstr>Last Class: Genomics by AJIVE</vt:lpstr>
      <vt:lpstr>Last Class: Genomics by AJIVE</vt:lpstr>
      <vt:lpstr>Last Class: Genomics by AJIVE</vt:lpstr>
      <vt:lpstr>Last Class: Genomics by AJIVE</vt:lpstr>
      <vt:lpstr>Last Class: Genomics by AJIVE</vt:lpstr>
      <vt:lpstr>Last Class: Genomics by AJIVE</vt:lpstr>
      <vt:lpstr>Last Class: DIVAS</vt:lpstr>
      <vt:lpstr>Last Class: DIVAS</vt:lpstr>
      <vt:lpstr>Last Class: DIVAS</vt:lpstr>
      <vt:lpstr>DIVAS</vt:lpstr>
      <vt:lpstr>DIVAS</vt:lpstr>
      <vt:lpstr>DIVAS</vt:lpstr>
      <vt:lpstr>DIVAS</vt:lpstr>
      <vt:lpstr>DIVAS</vt:lpstr>
      <vt:lpstr>DIVAS</vt:lpstr>
      <vt:lpstr>DIVAS</vt:lpstr>
      <vt:lpstr>DIVAS</vt:lpstr>
      <vt:lpstr>DIVAS</vt:lpstr>
      <vt:lpstr>DIVAS</vt:lpstr>
      <vt:lpstr>DIVAS</vt:lpstr>
      <vt:lpstr>DIVAS</vt:lpstr>
      <vt:lpstr>DIVAS</vt:lpstr>
      <vt:lpstr>DIVAS</vt:lpstr>
      <vt:lpstr>DIVAS</vt:lpstr>
      <vt:lpstr>DIVAS – 3 Block Toy Example</vt:lpstr>
      <vt:lpstr>DIVAS – 3 Block Toy Example</vt:lpstr>
      <vt:lpstr>DIVAS – 3 Block Toy Example</vt:lpstr>
      <vt:lpstr>DIVAS – 3 Block Toy Example</vt:lpstr>
      <vt:lpstr>DIVAS – 3 Block Toy Example</vt:lpstr>
      <vt:lpstr>DIVAS – 3 Block Toy Example</vt:lpstr>
      <vt:lpstr>DIVAS – 3 Block Toy Example</vt:lpstr>
      <vt:lpstr>DIVAS – 3 Block Toy Example</vt:lpstr>
      <vt:lpstr>DIVAS – 3 Block Toy Example</vt:lpstr>
      <vt:lpstr>DIVAS on TCGA Data</vt:lpstr>
      <vt:lpstr>DIVAS on TCGA Data</vt:lpstr>
      <vt:lpstr>DIVAS on TCGA Data</vt:lpstr>
      <vt:lpstr>DIVAS on TCGA Data</vt:lpstr>
      <vt:lpstr>DIVAS on TCGA Data</vt:lpstr>
      <vt:lpstr>DIVAS on TCGA Data</vt:lpstr>
      <vt:lpstr>DIVAS Modes of Variation from TCGA</vt:lpstr>
      <vt:lpstr>DIVAS Modes of Variation from TCGA</vt:lpstr>
      <vt:lpstr>DIVAS Modes of Variation from TCGA</vt:lpstr>
      <vt:lpstr>DIVAS Modes of Variation from TCGA</vt:lpstr>
      <vt:lpstr>DIVAS Modes of Variation from TCGA</vt:lpstr>
      <vt:lpstr>DIVAS Modes of Variation from TCGA</vt:lpstr>
      <vt:lpstr>DIVAS on Mortality Data</vt:lpstr>
      <vt:lpstr>DIVAS on Mortality Data</vt:lpstr>
      <vt:lpstr>DIVAS on Mortality Data</vt:lpstr>
      <vt:lpstr>DIVAS on Mortality Data</vt:lpstr>
      <vt:lpstr>DIVAS on Mortality Data</vt:lpstr>
      <vt:lpstr>HDLSS Asymptotics</vt:lpstr>
      <vt:lpstr>HDLSS Asymptotics</vt:lpstr>
      <vt:lpstr>HDLSS Asymptotics</vt:lpstr>
      <vt:lpstr>HDLSS Asymptotics</vt:lpstr>
      <vt:lpstr>HDLSS Asymptotics</vt:lpstr>
      <vt:lpstr>HDLSS Asymptotics</vt:lpstr>
      <vt:lpstr>HDLSS Asymptotics: Simple Paradoxes</vt:lpstr>
      <vt:lpstr>HDLSS Asymptotics: Simple Paradoxes</vt:lpstr>
      <vt:lpstr>HDLSS Asymptotics: Simple Paradoxes</vt:lpstr>
      <vt:lpstr>HDLSS Asymptotics: Simple Paradoxes</vt:lpstr>
      <vt:lpstr>HDLSS Asymptotics: Simple Paradoxes</vt:lpstr>
      <vt:lpstr>HDLSS Asymptotics: Simple Paradoxes</vt:lpstr>
      <vt:lpstr>HDLSS Asymptotics: Simple Paradoxes</vt:lpstr>
      <vt:lpstr>HDLSS Asymptotics: Simple Paradoxes</vt:lpstr>
      <vt:lpstr>HDLSS Asymptotics: Simple Paradoxes</vt:lpstr>
      <vt:lpstr>HDLSS Asymptotics: Simple Paradoxes</vt:lpstr>
      <vt:lpstr>HDLSS Asymptotics: Simple Paradoxes</vt:lpstr>
      <vt:lpstr>HDLSS Asymptotics: Simple Paradoxes</vt:lpstr>
      <vt:lpstr>HDLSS Asymptotics: Simple Paradoxes</vt:lpstr>
      <vt:lpstr>HDLSS Asy’s: Geometrical Represent’n</vt:lpstr>
      <vt:lpstr>HDLSS Asy’s: Geometrical Represent’n</vt:lpstr>
      <vt:lpstr>HDLSS Asy’s: Geometrical Represent’n</vt:lpstr>
      <vt:lpstr>HDLSS Asy’s: Geometrical Represent’n</vt:lpstr>
      <vt:lpstr>Participant Presentation</vt:lpstr>
    </vt:vector>
  </TitlesOfParts>
  <Company>Dell Computer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Preferred Customer</dc:creator>
  <cp:lastModifiedBy>Marron, James Stephen</cp:lastModifiedBy>
  <cp:revision>447</cp:revision>
  <dcterms:created xsi:type="dcterms:W3CDTF">2001-06-08T01:38:43Z</dcterms:created>
  <dcterms:modified xsi:type="dcterms:W3CDTF">2024-03-05T19:06:48Z</dcterms:modified>
</cp:coreProperties>
</file>