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761" r:id="rId2"/>
    <p:sldMasterId id="2147483789" r:id="rId3"/>
    <p:sldMasterId id="2147483804" r:id="rId4"/>
    <p:sldMasterId id="2147483819" r:id="rId5"/>
  </p:sldMasterIdLst>
  <p:notesMasterIdLst>
    <p:notesMasterId r:id="rId118"/>
  </p:notesMasterIdLst>
  <p:sldIdLst>
    <p:sldId id="262" r:id="rId6"/>
    <p:sldId id="714" r:id="rId7"/>
    <p:sldId id="2500" r:id="rId8"/>
    <p:sldId id="2463" r:id="rId9"/>
    <p:sldId id="3742" r:id="rId10"/>
    <p:sldId id="2468" r:id="rId11"/>
    <p:sldId id="1122" r:id="rId12"/>
    <p:sldId id="1126" r:id="rId13"/>
    <p:sldId id="1133" r:id="rId14"/>
    <p:sldId id="1131" r:id="rId15"/>
    <p:sldId id="1140" r:id="rId16"/>
    <p:sldId id="1143" r:id="rId17"/>
    <p:sldId id="1284" r:id="rId18"/>
    <p:sldId id="1289" r:id="rId19"/>
    <p:sldId id="3666" r:id="rId20"/>
    <p:sldId id="1309" r:id="rId21"/>
    <p:sldId id="3671" r:id="rId22"/>
    <p:sldId id="3673" r:id="rId23"/>
    <p:sldId id="3674" r:id="rId24"/>
    <p:sldId id="3744" r:id="rId25"/>
    <p:sldId id="3675" r:id="rId26"/>
    <p:sldId id="3676" r:id="rId27"/>
    <p:sldId id="3750" r:id="rId28"/>
    <p:sldId id="3678" r:id="rId29"/>
    <p:sldId id="3751" r:id="rId30"/>
    <p:sldId id="3685" r:id="rId31"/>
    <p:sldId id="3764" r:id="rId32"/>
    <p:sldId id="3765" r:id="rId33"/>
    <p:sldId id="3766" r:id="rId34"/>
    <p:sldId id="3767" r:id="rId35"/>
    <p:sldId id="3768" r:id="rId36"/>
    <p:sldId id="3769" r:id="rId37"/>
    <p:sldId id="3770" r:id="rId38"/>
    <p:sldId id="3697" r:id="rId39"/>
    <p:sldId id="3771" r:id="rId40"/>
    <p:sldId id="3772" r:id="rId41"/>
    <p:sldId id="3773" r:id="rId42"/>
    <p:sldId id="3774" r:id="rId43"/>
    <p:sldId id="3775" r:id="rId44"/>
    <p:sldId id="3776" r:id="rId45"/>
    <p:sldId id="3777" r:id="rId46"/>
    <p:sldId id="3778" r:id="rId47"/>
    <p:sldId id="3779" r:id="rId48"/>
    <p:sldId id="3708" r:id="rId49"/>
    <p:sldId id="3709" r:id="rId50"/>
    <p:sldId id="3710" r:id="rId51"/>
    <p:sldId id="3711" r:id="rId52"/>
    <p:sldId id="3712" r:id="rId53"/>
    <p:sldId id="3713" r:id="rId54"/>
    <p:sldId id="3714" r:id="rId55"/>
    <p:sldId id="3715" r:id="rId56"/>
    <p:sldId id="3717" r:id="rId57"/>
    <p:sldId id="3718" r:id="rId58"/>
    <p:sldId id="3719" r:id="rId59"/>
    <p:sldId id="3632" r:id="rId60"/>
    <p:sldId id="3633" r:id="rId61"/>
    <p:sldId id="3720" r:id="rId62"/>
    <p:sldId id="3721" r:id="rId63"/>
    <p:sldId id="3722" r:id="rId64"/>
    <p:sldId id="3723" r:id="rId65"/>
    <p:sldId id="3724" r:id="rId66"/>
    <p:sldId id="3725" r:id="rId67"/>
    <p:sldId id="3726" r:id="rId68"/>
    <p:sldId id="3727" r:id="rId69"/>
    <p:sldId id="3728" r:id="rId70"/>
    <p:sldId id="3729" r:id="rId71"/>
    <p:sldId id="3730" r:id="rId72"/>
    <p:sldId id="3731" r:id="rId73"/>
    <p:sldId id="3732" r:id="rId74"/>
    <p:sldId id="3733" r:id="rId75"/>
    <p:sldId id="3734" r:id="rId76"/>
    <p:sldId id="3735" r:id="rId77"/>
    <p:sldId id="3736" r:id="rId78"/>
    <p:sldId id="3468" r:id="rId79"/>
    <p:sldId id="3473" r:id="rId80"/>
    <p:sldId id="3470" r:id="rId81"/>
    <p:sldId id="3471" r:id="rId82"/>
    <p:sldId id="3472" r:id="rId83"/>
    <p:sldId id="3571" r:id="rId84"/>
    <p:sldId id="3572" r:id="rId85"/>
    <p:sldId id="3573" r:id="rId86"/>
    <p:sldId id="3574" r:id="rId87"/>
    <p:sldId id="3575" r:id="rId88"/>
    <p:sldId id="3576" r:id="rId89"/>
    <p:sldId id="3475" r:id="rId90"/>
    <p:sldId id="3476" r:id="rId91"/>
    <p:sldId id="3679" r:id="rId92"/>
    <p:sldId id="3680" r:id="rId93"/>
    <p:sldId id="3746" r:id="rId94"/>
    <p:sldId id="3681" r:id="rId95"/>
    <p:sldId id="3480" r:id="rId96"/>
    <p:sldId id="3481" r:id="rId97"/>
    <p:sldId id="3482" r:id="rId98"/>
    <p:sldId id="3483" r:id="rId99"/>
    <p:sldId id="3484" r:id="rId100"/>
    <p:sldId id="3485" r:id="rId101"/>
    <p:sldId id="3486" r:id="rId102"/>
    <p:sldId id="3682" r:id="rId103"/>
    <p:sldId id="3488" r:id="rId104"/>
    <p:sldId id="3489" r:id="rId105"/>
    <p:sldId id="3490" r:id="rId106"/>
    <p:sldId id="3491" r:id="rId107"/>
    <p:sldId id="3492" r:id="rId108"/>
    <p:sldId id="3493" r:id="rId109"/>
    <p:sldId id="3494" r:id="rId110"/>
    <p:sldId id="3495" r:id="rId111"/>
    <p:sldId id="3496" r:id="rId112"/>
    <p:sldId id="3497" r:id="rId113"/>
    <p:sldId id="3498" r:id="rId114"/>
    <p:sldId id="3499" r:id="rId115"/>
    <p:sldId id="3500" r:id="rId116"/>
    <p:sldId id="3780" r:id="rId1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A700D5"/>
    <a:srgbClr val="0000FF"/>
    <a:srgbClr val="B4A700"/>
    <a:srgbClr val="D1CC00"/>
    <a:srgbClr val="2DC8FF"/>
    <a:srgbClr val="DC00FF"/>
    <a:srgbClr val="00FFFF"/>
    <a:srgbClr val="FFEB00"/>
    <a:srgbClr val="D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3945" autoAdjust="0"/>
  </p:normalViewPr>
  <p:slideViewPr>
    <p:cSldViewPr>
      <p:cViewPr varScale="1">
        <p:scale>
          <a:sx n="71" d="100"/>
          <a:sy n="71" d="100"/>
        </p:scale>
        <p:origin x="10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249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presProps" Target="presProps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542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6274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71620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3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3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A380FE-5C7F-4676-846E-39D4C4D6B87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89973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4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4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03D26D-C654-442D-B5C3-3098FC1FDD1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27039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95323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5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5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DA4C1-3762-41FC-950E-91489C7E3EB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6004492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901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710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58AF1F-EF00-4F71-B8E3-65707DF9B2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97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6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F4CE04-5D85-4B83-8569-BD5EFB7450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4820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653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65F07-43F8-483C-AC97-D4C7BDB77F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12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069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215204-2484-473D-977C-8541D7BA78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448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B56E0A-A0B3-45CC-B292-1927BE3745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610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29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A8D15-60F8-46C1-BE4A-A67CE5678D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856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71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2092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451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44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B43FF2-1884-4456-BC9B-C5A4F5884013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813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6946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86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96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24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22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58C0F-5F02-401F-AFB7-F5578D3BA861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536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6396EE-6807-4235-842A-8916BC35363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09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F7D68-FB5C-4CAD-B7E1-546D877ADEC9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8894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AB7B64-D446-4035-90EA-4D13A702BE5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118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6756849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28341678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7772708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FD31C4-2F53-4951-845C-F9BB92F450F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OODA.ppt</a:t>
            </a:r>
          </a:p>
        </p:txBody>
      </p:sp>
    </p:spTree>
    <p:extLst>
      <p:ext uri="{BB962C8B-B14F-4D97-AF65-F5344CB8AC3E}">
        <p14:creationId xmlns:p14="http://schemas.microsoft.com/office/powerpoint/2010/main" val="3379686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A9471A-CCCC-49AF-BDFA-C5B5273FF44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fletcher_thesis.pdf</a:t>
            </a:r>
          </a:p>
        </p:txBody>
      </p:sp>
    </p:spTree>
    <p:extLst>
      <p:ext uri="{BB962C8B-B14F-4D97-AF65-F5344CB8AC3E}">
        <p14:creationId xmlns:p14="http://schemas.microsoft.com/office/powerpoint/2010/main" val="1310741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80FD6D-0166-4B7A-8D21-DB710CFEE0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22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C900CD-0AF6-4FEE-BCB2-915C6BEB62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345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08658-679B-4198-B0F4-3B3FFEEC09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5857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7381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7356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042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1726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CB44-767F-4572-9419-215B28BA815E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68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2462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00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3270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61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4E88A0-CB00-41AD-A4A1-DA51D1F5D7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164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9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9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EE3BEB-74AF-452E-99C7-C998B60C10A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13735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323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005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4758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3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3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452E05-ACC4-4F30-839C-F27A8F69C69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5221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36481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8798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21654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41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97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005CDE-EA6F-4BC3-9E8A-5E4AC5D891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1339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14334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709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4064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3219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89364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489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8244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7766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00256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759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4396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6673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982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81994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6616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34719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7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5215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613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9275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15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9811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34817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45228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2037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7875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2A6084-B7A3-425A-A883-F764B00268B7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6378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37279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5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5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E7E3E2-85E9-4DFE-8A64-65C24C71991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45489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6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04EA8-BF74-4EC2-813B-77DD3247050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4175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7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7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BAD259-66D3-4871-B15D-79F3F2285F7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82977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8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8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7382E-4F79-4BF8-9404-E1049235A380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78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7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7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91C2A-7075-459F-A4ED-E9CF106EF5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2033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49247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558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6E1877-0B9F-4B05-A712-EA6D2F5F5BA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10562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0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0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3A6956-2A1C-4F84-9C0E-EA456D4D751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95912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23019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74037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71C9FD-28EB-4019-9160-CF9FF9BE5E07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굴림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굴림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4062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225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1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1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63189-CA2E-487A-985A-4F8D7D69126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749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2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12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809F07-D27F-4135-A1B9-BB1964D3459A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01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796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839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21410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1603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0505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3126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66FF9A-CBEC-43E1-BD80-C677356D63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4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8B061-0C82-4CA1-AEDB-81395224065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36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4176CB-423E-48DF-B26B-96ADFA4311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30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08212-AE63-47BC-BBFD-1EA8964648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83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9170FC-7CAD-4550-BDCC-7FC7ADD844D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93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8867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A4DA1-2180-4F52-892D-F9774BDD57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0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C1FCE-78EB-45F6-A960-4F010E4A59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3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3E6D0-343A-4DAF-B265-DB5E818B56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767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FC54C-3EEB-4C4A-885E-75C9ADA196E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62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873ADB-DBE5-443C-87ED-EED2B878558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779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354A0-EE46-4152-B43E-3204690EF0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05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18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6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451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6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5243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56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2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80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0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122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821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16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67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175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2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630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3801F-20D4-4556-823C-027B25E8000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751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199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7365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2662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79597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359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294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65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695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866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4501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508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4358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329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39986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563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63388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6223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8272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1797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59488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21947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65798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9563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5140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97965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2179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9434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49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272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7367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073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60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CFF53A8E-80C6-4FE0-BFCF-ED1C2DA6FF4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12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73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41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12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rron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55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5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5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4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5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8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7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5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5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46.png"/><Relationship Id="rId5" Type="http://schemas.openxmlformats.org/officeDocument/2006/relationships/image" Target="../media/image42.png"/><Relationship Id="rId4" Type="http://schemas.openxmlformats.org/officeDocument/2006/relationships/image" Target="../media/image4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5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dirty="0"/>
              <a:t>Statistics – O. R. 881</a:t>
            </a:r>
            <a:br>
              <a:rPr lang="en-US" dirty="0"/>
            </a:br>
            <a:r>
              <a:rPr lang="en-US" dirty="0"/>
              <a:t>Object Oriented Data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62200"/>
            <a:ext cx="82296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>
                <a:hlinkClick r:id="rId3"/>
              </a:rPr>
              <a:t>Steve Marron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Dept. of Statistics and Operations Research</a:t>
            </a:r>
          </a:p>
          <a:p>
            <a:pPr algn="ctr" eaLnBrk="1" hangingPunct="1">
              <a:buFontTx/>
              <a:buNone/>
            </a:pPr>
            <a:r>
              <a:rPr lang="en-US" dirty="0"/>
              <a:t>University of North Carolina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8826" t="73483" r="24512" b="1518"/>
          <a:stretch/>
        </p:blipFill>
        <p:spPr>
          <a:xfrm>
            <a:off x="1524000" y="3840401"/>
            <a:ext cx="6217897" cy="301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Fréchet Sample Mean,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Toy Example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	(Use Metric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3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4800600" y="1905000"/>
            <a:ext cx="2600392" cy="3048000"/>
            <a:chOff x="304800" y="4191000"/>
            <a:chExt cx="2600392" cy="3048000"/>
          </a:xfrm>
        </p:grpSpPr>
        <p:sp>
          <p:nvSpPr>
            <p:cNvPr id="9" name="TextBox 8"/>
            <p:cNvSpPr txBox="1"/>
            <p:nvPr/>
          </p:nvSpPr>
          <p:spPr>
            <a:xfrm>
              <a:off x="304800" y="4191000"/>
              <a:ext cx="26003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 Looks Like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Sample Mean???</a:t>
              </a:r>
            </a:p>
          </p:txBody>
        </p:sp>
        <p:cxnSp>
          <p:nvCxnSpPr>
            <p:cNvPr id="10" name="Straight Arrow Connector 9"/>
            <p:cNvCxnSpPr>
              <a:stCxn id="9" idx="2"/>
            </p:cNvCxnSpPr>
            <p:nvPr/>
          </p:nvCxnSpPr>
          <p:spPr>
            <a:xfrm flipH="1">
              <a:off x="1447800" y="5021997"/>
              <a:ext cx="157196" cy="2217003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93693" y="2729069"/>
            <a:ext cx="5968428" cy="2230089"/>
            <a:chOff x="393693" y="2729069"/>
            <a:chExt cx="5968428" cy="2230089"/>
          </a:xfrm>
        </p:grpSpPr>
        <p:sp>
          <p:nvSpPr>
            <p:cNvPr id="4" name="TextBox 3"/>
            <p:cNvSpPr txBox="1"/>
            <p:nvPr/>
          </p:nvSpPr>
          <p:spPr>
            <a:xfrm>
              <a:off x="393693" y="2729069"/>
              <a:ext cx="45288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Outlier Pulls Mean Out of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Convex Hull Of Other 4 Points</a:t>
              </a:r>
            </a:p>
          </p:txBody>
        </p:sp>
        <p:sp>
          <p:nvSpPr>
            <p:cNvPr id="17" name="Oval 16"/>
            <p:cNvSpPr/>
            <p:nvPr/>
          </p:nvSpPr>
          <p:spPr>
            <a:xfrm rot="19452910">
              <a:off x="5031188" y="4522673"/>
              <a:ext cx="1330933" cy="436485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9" name="Straight Connector 18"/>
            <p:cNvCxnSpPr>
              <a:endCxn id="17" idx="0"/>
            </p:cNvCxnSpPr>
            <p:nvPr/>
          </p:nvCxnSpPr>
          <p:spPr>
            <a:xfrm>
              <a:off x="4648200" y="3505200"/>
              <a:ext cx="920839" cy="1058673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24467" y="3805535"/>
            <a:ext cx="7886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Known Problem with Mean:  Not Robust Against Outliers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2609671"/>
            <a:ext cx="2358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Recall “Center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Mass”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Interpretretation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92339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r>
                  <a:rPr lang="en-US" dirty="0"/>
                  <a:t>(Sphere)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/>
                  <a:t>Scattered</a:t>
                </a:r>
              </a:p>
              <a:p>
                <a:pPr marL="0" indent="0" algn="l">
                  <a:buNone/>
                </a:pPr>
                <a:r>
                  <a:rPr lang="en-US" dirty="0"/>
                  <a:t>   Along</a:t>
                </a:r>
              </a:p>
              <a:p>
                <a:pPr marL="0" indent="0" algn="l">
                  <a:buNone/>
                </a:pPr>
                <a:r>
                  <a:rPr lang="en-US" dirty="0"/>
                  <a:t> Equator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2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EDDEB-1B69-4F40-B075-F56C9C237EE1}"/>
              </a:ext>
            </a:extLst>
          </p:cNvPr>
          <p:cNvSpPr txBox="1"/>
          <p:nvPr/>
        </p:nvSpPr>
        <p:spPr>
          <a:xfrm>
            <a:off x="7588767" y="3916740"/>
            <a:ext cx="15552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Somehow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Single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3252849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6872673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484684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for Principal Geodesic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>
                    <a:solidFill>
                      <a:srgbClr val="3333FF"/>
                    </a:solidFill>
                  </a:rPr>
                  <a:t>Data</a:t>
                </a:r>
                <a:r>
                  <a:rPr lang="en-US" dirty="0"/>
                  <a:t> </a:t>
                </a:r>
              </a:p>
              <a:p>
                <a:pPr marL="0" indent="0" algn="l">
                  <a:buNone/>
                </a:pPr>
                <a:r>
                  <a:rPr lang="en-US" dirty="0"/>
                  <a:t>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Geodesic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Mean(s)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Tangent Plane</a:t>
                </a:r>
              </a:p>
              <a:p>
                <a:pPr marL="0" indent="0" algn="l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Projections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79550"/>
                <a:ext cx="8094663" cy="4768850"/>
              </a:xfrm>
              <a:blipFill>
                <a:blip r:embed="rId3"/>
                <a:stretch>
                  <a:fillRect l="-1883" t="-1662" b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799" t="20151" r="23822" b="6300"/>
          <a:stretch/>
        </p:blipFill>
        <p:spPr>
          <a:xfrm>
            <a:off x="3200400" y="2923477"/>
            <a:ext cx="4419600" cy="3934522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6477000" y="489665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72100" y="51435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953000" y="5105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5720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191000" y="4696326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0" y="474990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3333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997116" y="382587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248400" y="3916279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7D7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72100" y="32766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348286" y="3352800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513832" y="3276600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5513832" y="5605272"/>
            <a:ext cx="0" cy="152400"/>
          </a:xfrm>
          <a:prstGeom prst="lin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5358384" y="5687568"/>
            <a:ext cx="29051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Freeform 12"/>
          <p:cNvSpPr/>
          <p:nvPr/>
        </p:nvSpPr>
        <p:spPr bwMode="auto">
          <a:xfrm>
            <a:off x="3621505" y="5522495"/>
            <a:ext cx="1696453" cy="1082842"/>
          </a:xfrm>
          <a:custGeom>
            <a:avLst/>
            <a:gdLst>
              <a:gd name="connsiteX0" fmla="*/ 0 w 1696453"/>
              <a:gd name="connsiteY0" fmla="*/ 0 h 1082842"/>
              <a:gd name="connsiteX1" fmla="*/ 0 w 1696453"/>
              <a:gd name="connsiteY1" fmla="*/ 0 h 1082842"/>
              <a:gd name="connsiteX2" fmla="*/ 96253 w 1696453"/>
              <a:gd name="connsiteY2" fmla="*/ 36094 h 1082842"/>
              <a:gd name="connsiteX3" fmla="*/ 132348 w 1696453"/>
              <a:gd name="connsiteY3" fmla="*/ 48126 h 1082842"/>
              <a:gd name="connsiteX4" fmla="*/ 168442 w 1696453"/>
              <a:gd name="connsiteY4" fmla="*/ 84221 h 1082842"/>
              <a:gd name="connsiteX5" fmla="*/ 204537 w 1696453"/>
              <a:gd name="connsiteY5" fmla="*/ 108284 h 1082842"/>
              <a:gd name="connsiteX6" fmla="*/ 252663 w 1696453"/>
              <a:gd name="connsiteY6" fmla="*/ 144379 h 1082842"/>
              <a:gd name="connsiteX7" fmla="*/ 276727 w 1696453"/>
              <a:gd name="connsiteY7" fmla="*/ 168442 h 1082842"/>
              <a:gd name="connsiteX8" fmla="*/ 300790 w 1696453"/>
              <a:gd name="connsiteY8" fmla="*/ 204537 h 1082842"/>
              <a:gd name="connsiteX9" fmla="*/ 336884 w 1696453"/>
              <a:gd name="connsiteY9" fmla="*/ 216568 h 1082842"/>
              <a:gd name="connsiteX10" fmla="*/ 469232 w 1696453"/>
              <a:gd name="connsiteY10" fmla="*/ 324852 h 1082842"/>
              <a:gd name="connsiteX11" fmla="*/ 565484 w 1696453"/>
              <a:gd name="connsiteY11" fmla="*/ 397042 h 1082842"/>
              <a:gd name="connsiteX12" fmla="*/ 625642 w 1696453"/>
              <a:gd name="connsiteY12" fmla="*/ 421105 h 1082842"/>
              <a:gd name="connsiteX13" fmla="*/ 697832 w 1696453"/>
              <a:gd name="connsiteY13" fmla="*/ 457200 h 1082842"/>
              <a:gd name="connsiteX14" fmla="*/ 745958 w 1696453"/>
              <a:gd name="connsiteY14" fmla="*/ 493294 h 1082842"/>
              <a:gd name="connsiteX15" fmla="*/ 794084 w 1696453"/>
              <a:gd name="connsiteY15" fmla="*/ 517358 h 1082842"/>
              <a:gd name="connsiteX16" fmla="*/ 866274 w 1696453"/>
              <a:gd name="connsiteY16" fmla="*/ 553452 h 1082842"/>
              <a:gd name="connsiteX17" fmla="*/ 974558 w 1696453"/>
              <a:gd name="connsiteY17" fmla="*/ 625642 h 1082842"/>
              <a:gd name="connsiteX18" fmla="*/ 1010653 w 1696453"/>
              <a:gd name="connsiteY18" fmla="*/ 649705 h 1082842"/>
              <a:gd name="connsiteX19" fmla="*/ 1094874 w 1696453"/>
              <a:gd name="connsiteY19" fmla="*/ 685800 h 1082842"/>
              <a:gd name="connsiteX20" fmla="*/ 1130969 w 1696453"/>
              <a:gd name="connsiteY20" fmla="*/ 697831 h 1082842"/>
              <a:gd name="connsiteX21" fmla="*/ 1203158 w 1696453"/>
              <a:gd name="connsiteY21" fmla="*/ 745958 h 1082842"/>
              <a:gd name="connsiteX22" fmla="*/ 1239253 w 1696453"/>
              <a:gd name="connsiteY22" fmla="*/ 770021 h 1082842"/>
              <a:gd name="connsiteX23" fmla="*/ 1287379 w 1696453"/>
              <a:gd name="connsiteY23" fmla="*/ 794084 h 1082842"/>
              <a:gd name="connsiteX24" fmla="*/ 1323474 w 1696453"/>
              <a:gd name="connsiteY24" fmla="*/ 818147 h 1082842"/>
              <a:gd name="connsiteX25" fmla="*/ 1371600 w 1696453"/>
              <a:gd name="connsiteY25" fmla="*/ 830179 h 1082842"/>
              <a:gd name="connsiteX26" fmla="*/ 1419727 w 1696453"/>
              <a:gd name="connsiteY26" fmla="*/ 854242 h 1082842"/>
              <a:gd name="connsiteX27" fmla="*/ 1455821 w 1696453"/>
              <a:gd name="connsiteY27" fmla="*/ 866273 h 1082842"/>
              <a:gd name="connsiteX28" fmla="*/ 1528011 w 1696453"/>
              <a:gd name="connsiteY28" fmla="*/ 914400 h 1082842"/>
              <a:gd name="connsiteX29" fmla="*/ 1600200 w 1696453"/>
              <a:gd name="connsiteY29" fmla="*/ 986589 h 1082842"/>
              <a:gd name="connsiteX30" fmla="*/ 1660358 w 1696453"/>
              <a:gd name="connsiteY30" fmla="*/ 1034716 h 1082842"/>
              <a:gd name="connsiteX31" fmla="*/ 1696453 w 1696453"/>
              <a:gd name="connsiteY31" fmla="*/ 1082842 h 1082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696453" h="1082842">
                <a:moveTo>
                  <a:pt x="0" y="0"/>
                </a:moveTo>
                <a:lnTo>
                  <a:pt x="0" y="0"/>
                </a:lnTo>
                <a:lnTo>
                  <a:pt x="96253" y="36094"/>
                </a:lnTo>
                <a:cubicBezTo>
                  <a:pt x="108172" y="40428"/>
                  <a:pt x="121796" y="41091"/>
                  <a:pt x="132348" y="48126"/>
                </a:cubicBezTo>
                <a:cubicBezTo>
                  <a:pt x="146505" y="57564"/>
                  <a:pt x="155371" y="73328"/>
                  <a:pt x="168442" y="84221"/>
                </a:cubicBezTo>
                <a:cubicBezTo>
                  <a:pt x="179551" y="93478"/>
                  <a:pt x="192770" y="99879"/>
                  <a:pt x="204537" y="108284"/>
                </a:cubicBezTo>
                <a:cubicBezTo>
                  <a:pt x="220854" y="119939"/>
                  <a:pt x="237258" y="131542"/>
                  <a:pt x="252663" y="144379"/>
                </a:cubicBezTo>
                <a:cubicBezTo>
                  <a:pt x="261377" y="151641"/>
                  <a:pt x="269641" y="159584"/>
                  <a:pt x="276727" y="168442"/>
                </a:cubicBezTo>
                <a:cubicBezTo>
                  <a:pt x="285760" y="179733"/>
                  <a:pt x="289499" y="195504"/>
                  <a:pt x="300790" y="204537"/>
                </a:cubicBezTo>
                <a:cubicBezTo>
                  <a:pt x="310693" y="212459"/>
                  <a:pt x="324853" y="212558"/>
                  <a:pt x="336884" y="216568"/>
                </a:cubicBezTo>
                <a:cubicBezTo>
                  <a:pt x="526368" y="406049"/>
                  <a:pt x="343773" y="241211"/>
                  <a:pt x="469232" y="324852"/>
                </a:cubicBezTo>
                <a:cubicBezTo>
                  <a:pt x="502601" y="347099"/>
                  <a:pt x="528247" y="382147"/>
                  <a:pt x="565484" y="397042"/>
                </a:cubicBezTo>
                <a:cubicBezTo>
                  <a:pt x="585537" y="405063"/>
                  <a:pt x="606325" y="411446"/>
                  <a:pt x="625642" y="421105"/>
                </a:cubicBezTo>
                <a:cubicBezTo>
                  <a:pt x="718940" y="467754"/>
                  <a:pt x="607103" y="426956"/>
                  <a:pt x="697832" y="457200"/>
                </a:cubicBezTo>
                <a:cubicBezTo>
                  <a:pt x="713874" y="469231"/>
                  <a:pt x="728954" y="482666"/>
                  <a:pt x="745958" y="493294"/>
                </a:cubicBezTo>
                <a:cubicBezTo>
                  <a:pt x="761167" y="502800"/>
                  <a:pt x="779161" y="507409"/>
                  <a:pt x="794084" y="517358"/>
                </a:cubicBezTo>
                <a:cubicBezTo>
                  <a:pt x="858441" y="560263"/>
                  <a:pt x="765452" y="528248"/>
                  <a:pt x="866274" y="553452"/>
                </a:cubicBezTo>
                <a:lnTo>
                  <a:pt x="974558" y="625642"/>
                </a:lnTo>
                <a:cubicBezTo>
                  <a:pt x="986590" y="633663"/>
                  <a:pt x="996935" y="645132"/>
                  <a:pt x="1010653" y="649705"/>
                </a:cubicBezTo>
                <a:cubicBezTo>
                  <a:pt x="1095312" y="677925"/>
                  <a:pt x="990789" y="641193"/>
                  <a:pt x="1094874" y="685800"/>
                </a:cubicBezTo>
                <a:cubicBezTo>
                  <a:pt x="1106531" y="690796"/>
                  <a:pt x="1118937" y="693821"/>
                  <a:pt x="1130969" y="697831"/>
                </a:cubicBezTo>
                <a:cubicBezTo>
                  <a:pt x="1199389" y="766253"/>
                  <a:pt x="1133511" y="711134"/>
                  <a:pt x="1203158" y="745958"/>
                </a:cubicBezTo>
                <a:cubicBezTo>
                  <a:pt x="1216092" y="752425"/>
                  <a:pt x="1226698" y="762847"/>
                  <a:pt x="1239253" y="770021"/>
                </a:cubicBezTo>
                <a:cubicBezTo>
                  <a:pt x="1254825" y="778919"/>
                  <a:pt x="1271807" y="785186"/>
                  <a:pt x="1287379" y="794084"/>
                </a:cubicBezTo>
                <a:cubicBezTo>
                  <a:pt x="1299934" y="801258"/>
                  <a:pt x="1310183" y="812451"/>
                  <a:pt x="1323474" y="818147"/>
                </a:cubicBezTo>
                <a:cubicBezTo>
                  <a:pt x="1338673" y="824661"/>
                  <a:pt x="1356117" y="824373"/>
                  <a:pt x="1371600" y="830179"/>
                </a:cubicBezTo>
                <a:cubicBezTo>
                  <a:pt x="1388394" y="836477"/>
                  <a:pt x="1403241" y="847177"/>
                  <a:pt x="1419727" y="854242"/>
                </a:cubicBezTo>
                <a:cubicBezTo>
                  <a:pt x="1431384" y="859238"/>
                  <a:pt x="1443790" y="862263"/>
                  <a:pt x="1455821" y="866273"/>
                </a:cubicBezTo>
                <a:cubicBezTo>
                  <a:pt x="1479884" y="882315"/>
                  <a:pt x="1507561" y="893950"/>
                  <a:pt x="1528011" y="914400"/>
                </a:cubicBezTo>
                <a:cubicBezTo>
                  <a:pt x="1552074" y="938463"/>
                  <a:pt x="1571885" y="967713"/>
                  <a:pt x="1600200" y="986589"/>
                </a:cubicBezTo>
                <a:cubicBezTo>
                  <a:pt x="1627005" y="1004458"/>
                  <a:pt x="1640763" y="1010222"/>
                  <a:pt x="1660358" y="1034716"/>
                </a:cubicBezTo>
                <a:cubicBezTo>
                  <a:pt x="1714772" y="1102734"/>
                  <a:pt x="1663525" y="1049914"/>
                  <a:pt x="1696453" y="1082842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3621505" y="4884821"/>
            <a:ext cx="3838074" cy="1756611"/>
          </a:xfrm>
          <a:custGeom>
            <a:avLst/>
            <a:gdLst>
              <a:gd name="connsiteX0" fmla="*/ 0 w 3838074"/>
              <a:gd name="connsiteY0" fmla="*/ 637674 h 1756611"/>
              <a:gd name="connsiteX1" fmla="*/ 48127 w 3838074"/>
              <a:gd name="connsiteY1" fmla="*/ 661737 h 1756611"/>
              <a:gd name="connsiteX2" fmla="*/ 1684421 w 3838074"/>
              <a:gd name="connsiteY2" fmla="*/ 1756611 h 1756611"/>
              <a:gd name="connsiteX3" fmla="*/ 3838074 w 3838074"/>
              <a:gd name="connsiteY3" fmla="*/ 938463 h 1756611"/>
              <a:gd name="connsiteX4" fmla="*/ 1937084 w 3838074"/>
              <a:gd name="connsiteY4" fmla="*/ 0 h 1756611"/>
              <a:gd name="connsiteX5" fmla="*/ 60158 w 3838074"/>
              <a:gd name="connsiteY5" fmla="*/ 1022684 h 1756611"/>
              <a:gd name="connsiteX6" fmla="*/ 1768642 w 3838074"/>
              <a:gd name="connsiteY6" fmla="*/ 1540042 h 175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074" h="1756611">
                <a:moveTo>
                  <a:pt x="0" y="637674"/>
                </a:moveTo>
                <a:lnTo>
                  <a:pt x="48127" y="661737"/>
                </a:lnTo>
                <a:lnTo>
                  <a:pt x="1684421" y="1756611"/>
                </a:lnTo>
                <a:lnTo>
                  <a:pt x="3838074" y="938463"/>
                </a:lnTo>
                <a:lnTo>
                  <a:pt x="1937084" y="0"/>
                </a:lnTo>
                <a:lnTo>
                  <a:pt x="60158" y="1022684"/>
                </a:lnTo>
                <a:lnTo>
                  <a:pt x="1768642" y="1540042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3633537" y="5522494"/>
            <a:ext cx="1684421" cy="1103033"/>
          </a:xfrm>
          <a:custGeom>
            <a:avLst/>
            <a:gdLst>
              <a:gd name="connsiteX0" fmla="*/ 0 w 36095"/>
              <a:gd name="connsiteY0" fmla="*/ 0 h 36094"/>
              <a:gd name="connsiteX1" fmla="*/ 36095 w 36095"/>
              <a:gd name="connsiteY1" fmla="*/ 36094 h 3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095" h="36094">
                <a:moveTo>
                  <a:pt x="0" y="0"/>
                </a:moveTo>
                <a:lnTo>
                  <a:pt x="36095" y="36094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3645568" y="5546558"/>
            <a:ext cx="1660358" cy="1070810"/>
          </a:xfrm>
          <a:custGeom>
            <a:avLst/>
            <a:gdLst>
              <a:gd name="connsiteX0" fmla="*/ 0 w 1660358"/>
              <a:gd name="connsiteY0" fmla="*/ 0 h 1070810"/>
              <a:gd name="connsiteX1" fmla="*/ 36095 w 1660358"/>
              <a:gd name="connsiteY1" fmla="*/ 36095 h 1070810"/>
              <a:gd name="connsiteX2" fmla="*/ 36095 w 1660358"/>
              <a:gd name="connsiteY2" fmla="*/ 36095 h 1070810"/>
              <a:gd name="connsiteX3" fmla="*/ 144379 w 1660358"/>
              <a:gd name="connsiteY3" fmla="*/ 60158 h 1070810"/>
              <a:gd name="connsiteX4" fmla="*/ 168443 w 1660358"/>
              <a:gd name="connsiteY4" fmla="*/ 84221 h 1070810"/>
              <a:gd name="connsiteX5" fmla="*/ 240632 w 1660358"/>
              <a:gd name="connsiteY5" fmla="*/ 108284 h 1070810"/>
              <a:gd name="connsiteX6" fmla="*/ 276727 w 1660358"/>
              <a:gd name="connsiteY6" fmla="*/ 120316 h 1070810"/>
              <a:gd name="connsiteX7" fmla="*/ 324853 w 1660358"/>
              <a:gd name="connsiteY7" fmla="*/ 144379 h 1070810"/>
              <a:gd name="connsiteX8" fmla="*/ 360948 w 1660358"/>
              <a:gd name="connsiteY8" fmla="*/ 168442 h 1070810"/>
              <a:gd name="connsiteX9" fmla="*/ 397043 w 1660358"/>
              <a:gd name="connsiteY9" fmla="*/ 180474 h 1070810"/>
              <a:gd name="connsiteX10" fmla="*/ 445169 w 1660358"/>
              <a:gd name="connsiteY10" fmla="*/ 204537 h 1070810"/>
              <a:gd name="connsiteX11" fmla="*/ 481264 w 1660358"/>
              <a:gd name="connsiteY11" fmla="*/ 240631 h 1070810"/>
              <a:gd name="connsiteX12" fmla="*/ 529390 w 1660358"/>
              <a:gd name="connsiteY12" fmla="*/ 252663 h 1070810"/>
              <a:gd name="connsiteX13" fmla="*/ 565485 w 1660358"/>
              <a:gd name="connsiteY13" fmla="*/ 276726 h 1070810"/>
              <a:gd name="connsiteX14" fmla="*/ 589548 w 1660358"/>
              <a:gd name="connsiteY14" fmla="*/ 312821 h 1070810"/>
              <a:gd name="connsiteX15" fmla="*/ 661737 w 1660358"/>
              <a:gd name="connsiteY15" fmla="*/ 324853 h 1070810"/>
              <a:gd name="connsiteX16" fmla="*/ 733927 w 1660358"/>
              <a:gd name="connsiteY16" fmla="*/ 409074 h 1070810"/>
              <a:gd name="connsiteX17" fmla="*/ 770021 w 1660358"/>
              <a:gd name="connsiteY17" fmla="*/ 433137 h 1070810"/>
              <a:gd name="connsiteX18" fmla="*/ 806116 w 1660358"/>
              <a:gd name="connsiteY18" fmla="*/ 481263 h 1070810"/>
              <a:gd name="connsiteX19" fmla="*/ 842211 w 1660358"/>
              <a:gd name="connsiteY19" fmla="*/ 517358 h 1070810"/>
              <a:gd name="connsiteX20" fmla="*/ 866274 w 1660358"/>
              <a:gd name="connsiteY20" fmla="*/ 553453 h 1070810"/>
              <a:gd name="connsiteX21" fmla="*/ 902369 w 1660358"/>
              <a:gd name="connsiteY21" fmla="*/ 577516 h 1070810"/>
              <a:gd name="connsiteX22" fmla="*/ 998621 w 1660358"/>
              <a:gd name="connsiteY22" fmla="*/ 661737 h 1070810"/>
              <a:gd name="connsiteX23" fmla="*/ 1058779 w 1660358"/>
              <a:gd name="connsiteY23" fmla="*/ 697831 h 1070810"/>
              <a:gd name="connsiteX24" fmla="*/ 1130969 w 1660358"/>
              <a:gd name="connsiteY24" fmla="*/ 757989 h 1070810"/>
              <a:gd name="connsiteX25" fmla="*/ 1155032 w 1660358"/>
              <a:gd name="connsiteY25" fmla="*/ 782053 h 1070810"/>
              <a:gd name="connsiteX26" fmla="*/ 1191127 w 1660358"/>
              <a:gd name="connsiteY26" fmla="*/ 794084 h 1070810"/>
              <a:gd name="connsiteX27" fmla="*/ 1263316 w 1660358"/>
              <a:gd name="connsiteY27" fmla="*/ 830179 h 1070810"/>
              <a:gd name="connsiteX28" fmla="*/ 1299411 w 1660358"/>
              <a:gd name="connsiteY28" fmla="*/ 854242 h 1070810"/>
              <a:gd name="connsiteX29" fmla="*/ 1335506 w 1660358"/>
              <a:gd name="connsiteY29" fmla="*/ 866274 h 1070810"/>
              <a:gd name="connsiteX30" fmla="*/ 1371600 w 1660358"/>
              <a:gd name="connsiteY30" fmla="*/ 890337 h 1070810"/>
              <a:gd name="connsiteX31" fmla="*/ 1395664 w 1660358"/>
              <a:gd name="connsiteY31" fmla="*/ 914400 h 1070810"/>
              <a:gd name="connsiteX32" fmla="*/ 1431758 w 1660358"/>
              <a:gd name="connsiteY32" fmla="*/ 926431 h 1070810"/>
              <a:gd name="connsiteX33" fmla="*/ 1528011 w 1660358"/>
              <a:gd name="connsiteY33" fmla="*/ 974558 h 1070810"/>
              <a:gd name="connsiteX34" fmla="*/ 1564106 w 1660358"/>
              <a:gd name="connsiteY34" fmla="*/ 986589 h 1070810"/>
              <a:gd name="connsiteX35" fmla="*/ 1588169 w 1660358"/>
              <a:gd name="connsiteY35" fmla="*/ 1010653 h 1070810"/>
              <a:gd name="connsiteX36" fmla="*/ 1624264 w 1660358"/>
              <a:gd name="connsiteY36" fmla="*/ 1022684 h 1070810"/>
              <a:gd name="connsiteX37" fmla="*/ 1648327 w 1660358"/>
              <a:gd name="connsiteY37" fmla="*/ 1058779 h 1070810"/>
              <a:gd name="connsiteX38" fmla="*/ 1660358 w 1660358"/>
              <a:gd name="connsiteY38" fmla="*/ 1070810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660358" h="1070810">
                <a:moveTo>
                  <a:pt x="0" y="0"/>
                </a:moveTo>
                <a:lnTo>
                  <a:pt x="36095" y="36095"/>
                </a:lnTo>
                <a:lnTo>
                  <a:pt x="36095" y="36095"/>
                </a:lnTo>
                <a:cubicBezTo>
                  <a:pt x="72190" y="44116"/>
                  <a:pt x="109630" y="47522"/>
                  <a:pt x="144379" y="60158"/>
                </a:cubicBezTo>
                <a:cubicBezTo>
                  <a:pt x="155040" y="64035"/>
                  <a:pt x="158297" y="79148"/>
                  <a:pt x="168443" y="84221"/>
                </a:cubicBezTo>
                <a:cubicBezTo>
                  <a:pt x="191130" y="95564"/>
                  <a:pt x="216569" y="100263"/>
                  <a:pt x="240632" y="108284"/>
                </a:cubicBezTo>
                <a:cubicBezTo>
                  <a:pt x="252664" y="112295"/>
                  <a:pt x="265383" y="114644"/>
                  <a:pt x="276727" y="120316"/>
                </a:cubicBezTo>
                <a:cubicBezTo>
                  <a:pt x="292769" y="128337"/>
                  <a:pt x="309281" y="135481"/>
                  <a:pt x="324853" y="144379"/>
                </a:cubicBezTo>
                <a:cubicBezTo>
                  <a:pt x="337408" y="151553"/>
                  <a:pt x="348014" y="161975"/>
                  <a:pt x="360948" y="168442"/>
                </a:cubicBezTo>
                <a:cubicBezTo>
                  <a:pt x="372292" y="174114"/>
                  <a:pt x="385386" y="175478"/>
                  <a:pt x="397043" y="180474"/>
                </a:cubicBezTo>
                <a:cubicBezTo>
                  <a:pt x="413528" y="187539"/>
                  <a:pt x="430574" y="194112"/>
                  <a:pt x="445169" y="204537"/>
                </a:cubicBezTo>
                <a:cubicBezTo>
                  <a:pt x="459015" y="214427"/>
                  <a:pt x="466491" y="232189"/>
                  <a:pt x="481264" y="240631"/>
                </a:cubicBezTo>
                <a:cubicBezTo>
                  <a:pt x="495621" y="248835"/>
                  <a:pt x="513348" y="248652"/>
                  <a:pt x="529390" y="252663"/>
                </a:cubicBezTo>
                <a:cubicBezTo>
                  <a:pt x="541422" y="260684"/>
                  <a:pt x="555260" y="266501"/>
                  <a:pt x="565485" y="276726"/>
                </a:cubicBezTo>
                <a:cubicBezTo>
                  <a:pt x="575710" y="286951"/>
                  <a:pt x="576614" y="306354"/>
                  <a:pt x="589548" y="312821"/>
                </a:cubicBezTo>
                <a:cubicBezTo>
                  <a:pt x="611367" y="323731"/>
                  <a:pt x="637674" y="320842"/>
                  <a:pt x="661737" y="324853"/>
                </a:cubicBezTo>
                <a:cubicBezTo>
                  <a:pt x="683508" y="357509"/>
                  <a:pt x="698916" y="385733"/>
                  <a:pt x="733927" y="409074"/>
                </a:cubicBezTo>
                <a:cubicBezTo>
                  <a:pt x="745958" y="417095"/>
                  <a:pt x="759796" y="422912"/>
                  <a:pt x="770021" y="433137"/>
                </a:cubicBezTo>
                <a:cubicBezTo>
                  <a:pt x="784200" y="447316"/>
                  <a:pt x="793066" y="466038"/>
                  <a:pt x="806116" y="481263"/>
                </a:cubicBezTo>
                <a:cubicBezTo>
                  <a:pt x="817189" y="494182"/>
                  <a:pt x="831318" y="504286"/>
                  <a:pt x="842211" y="517358"/>
                </a:cubicBezTo>
                <a:cubicBezTo>
                  <a:pt x="851468" y="528467"/>
                  <a:pt x="856049" y="543228"/>
                  <a:pt x="866274" y="553453"/>
                </a:cubicBezTo>
                <a:cubicBezTo>
                  <a:pt x="876499" y="563678"/>
                  <a:pt x="890337" y="569495"/>
                  <a:pt x="902369" y="577516"/>
                </a:cubicBezTo>
                <a:cubicBezTo>
                  <a:pt x="970541" y="679773"/>
                  <a:pt x="858265" y="521387"/>
                  <a:pt x="998621" y="661737"/>
                </a:cubicBezTo>
                <a:cubicBezTo>
                  <a:pt x="1031653" y="694767"/>
                  <a:pt x="1011923" y="682213"/>
                  <a:pt x="1058779" y="697831"/>
                </a:cubicBezTo>
                <a:cubicBezTo>
                  <a:pt x="1144528" y="783580"/>
                  <a:pt x="1047208" y="690979"/>
                  <a:pt x="1130969" y="757989"/>
                </a:cubicBezTo>
                <a:cubicBezTo>
                  <a:pt x="1139827" y="765075"/>
                  <a:pt x="1145305" y="776217"/>
                  <a:pt x="1155032" y="782053"/>
                </a:cubicBezTo>
                <a:cubicBezTo>
                  <a:pt x="1165907" y="788578"/>
                  <a:pt x="1179095" y="790074"/>
                  <a:pt x="1191127" y="794084"/>
                </a:cubicBezTo>
                <a:cubicBezTo>
                  <a:pt x="1294561" y="863041"/>
                  <a:pt x="1163696" y="780369"/>
                  <a:pt x="1263316" y="830179"/>
                </a:cubicBezTo>
                <a:cubicBezTo>
                  <a:pt x="1276250" y="836646"/>
                  <a:pt x="1286477" y="847775"/>
                  <a:pt x="1299411" y="854242"/>
                </a:cubicBezTo>
                <a:cubicBezTo>
                  <a:pt x="1310755" y="859914"/>
                  <a:pt x="1324162" y="860602"/>
                  <a:pt x="1335506" y="866274"/>
                </a:cubicBezTo>
                <a:cubicBezTo>
                  <a:pt x="1348439" y="872741"/>
                  <a:pt x="1360309" y="881304"/>
                  <a:pt x="1371600" y="890337"/>
                </a:cubicBezTo>
                <a:cubicBezTo>
                  <a:pt x="1380458" y="897423"/>
                  <a:pt x="1385937" y="908564"/>
                  <a:pt x="1395664" y="914400"/>
                </a:cubicBezTo>
                <a:cubicBezTo>
                  <a:pt x="1406539" y="920925"/>
                  <a:pt x="1419727" y="922421"/>
                  <a:pt x="1431758" y="926431"/>
                </a:cubicBezTo>
                <a:cubicBezTo>
                  <a:pt x="1473756" y="968431"/>
                  <a:pt x="1445060" y="946908"/>
                  <a:pt x="1528011" y="974558"/>
                </a:cubicBezTo>
                <a:lnTo>
                  <a:pt x="1564106" y="986589"/>
                </a:lnTo>
                <a:cubicBezTo>
                  <a:pt x="1572127" y="994610"/>
                  <a:pt x="1578442" y="1004817"/>
                  <a:pt x="1588169" y="1010653"/>
                </a:cubicBezTo>
                <a:cubicBezTo>
                  <a:pt x="1599044" y="1017178"/>
                  <a:pt x="1614361" y="1014761"/>
                  <a:pt x="1624264" y="1022684"/>
                </a:cubicBezTo>
                <a:cubicBezTo>
                  <a:pt x="1635556" y="1031717"/>
                  <a:pt x="1639651" y="1047211"/>
                  <a:pt x="1648327" y="1058779"/>
                </a:cubicBezTo>
                <a:cubicBezTo>
                  <a:pt x="1651730" y="1063316"/>
                  <a:pt x="1658353" y="1068805"/>
                  <a:pt x="1660358" y="1070810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3633537" y="5149516"/>
            <a:ext cx="3573379" cy="1467852"/>
          </a:xfrm>
          <a:custGeom>
            <a:avLst/>
            <a:gdLst>
              <a:gd name="connsiteX0" fmla="*/ 0 w 3573379"/>
              <a:gd name="connsiteY0" fmla="*/ 372979 h 1467852"/>
              <a:gd name="connsiteX1" fmla="*/ 36095 w 3573379"/>
              <a:gd name="connsiteY1" fmla="*/ 421105 h 1467852"/>
              <a:gd name="connsiteX2" fmla="*/ 36095 w 3573379"/>
              <a:gd name="connsiteY2" fmla="*/ 421105 h 1467852"/>
              <a:gd name="connsiteX3" fmla="*/ 132347 w 3573379"/>
              <a:gd name="connsiteY3" fmla="*/ 493295 h 1467852"/>
              <a:gd name="connsiteX4" fmla="*/ 168442 w 3573379"/>
              <a:gd name="connsiteY4" fmla="*/ 529389 h 1467852"/>
              <a:gd name="connsiteX5" fmla="*/ 216568 w 3573379"/>
              <a:gd name="connsiteY5" fmla="*/ 553452 h 1467852"/>
              <a:gd name="connsiteX6" fmla="*/ 264695 w 3573379"/>
              <a:gd name="connsiteY6" fmla="*/ 601579 h 1467852"/>
              <a:gd name="connsiteX7" fmla="*/ 312821 w 3573379"/>
              <a:gd name="connsiteY7" fmla="*/ 625642 h 1467852"/>
              <a:gd name="connsiteX8" fmla="*/ 360947 w 3573379"/>
              <a:gd name="connsiteY8" fmla="*/ 661737 h 1467852"/>
              <a:gd name="connsiteX9" fmla="*/ 433137 w 3573379"/>
              <a:gd name="connsiteY9" fmla="*/ 709863 h 1467852"/>
              <a:gd name="connsiteX10" fmla="*/ 505326 w 3573379"/>
              <a:gd name="connsiteY10" fmla="*/ 757989 h 1467852"/>
              <a:gd name="connsiteX11" fmla="*/ 541421 w 3573379"/>
              <a:gd name="connsiteY11" fmla="*/ 770021 h 1467852"/>
              <a:gd name="connsiteX12" fmla="*/ 625642 w 3573379"/>
              <a:gd name="connsiteY12" fmla="*/ 830179 h 1467852"/>
              <a:gd name="connsiteX13" fmla="*/ 673768 w 3573379"/>
              <a:gd name="connsiteY13" fmla="*/ 854242 h 1467852"/>
              <a:gd name="connsiteX14" fmla="*/ 745958 w 3573379"/>
              <a:gd name="connsiteY14" fmla="*/ 902368 h 1467852"/>
              <a:gd name="connsiteX15" fmla="*/ 782052 w 3573379"/>
              <a:gd name="connsiteY15" fmla="*/ 926431 h 1467852"/>
              <a:gd name="connsiteX16" fmla="*/ 806116 w 3573379"/>
              <a:gd name="connsiteY16" fmla="*/ 950495 h 1467852"/>
              <a:gd name="connsiteX17" fmla="*/ 842210 w 3573379"/>
              <a:gd name="connsiteY17" fmla="*/ 962526 h 1467852"/>
              <a:gd name="connsiteX18" fmla="*/ 878305 w 3573379"/>
              <a:gd name="connsiteY18" fmla="*/ 986589 h 1467852"/>
              <a:gd name="connsiteX19" fmla="*/ 974558 w 3573379"/>
              <a:gd name="connsiteY19" fmla="*/ 1022684 h 1467852"/>
              <a:gd name="connsiteX20" fmla="*/ 1058779 w 3573379"/>
              <a:gd name="connsiteY20" fmla="*/ 1118937 h 1467852"/>
              <a:gd name="connsiteX21" fmla="*/ 1094874 w 3573379"/>
              <a:gd name="connsiteY21" fmla="*/ 1155031 h 1467852"/>
              <a:gd name="connsiteX22" fmla="*/ 1130968 w 3573379"/>
              <a:gd name="connsiteY22" fmla="*/ 1167063 h 1467852"/>
              <a:gd name="connsiteX23" fmla="*/ 1155031 w 3573379"/>
              <a:gd name="connsiteY23" fmla="*/ 1203158 h 1467852"/>
              <a:gd name="connsiteX24" fmla="*/ 1215189 w 3573379"/>
              <a:gd name="connsiteY24" fmla="*/ 1251284 h 1467852"/>
              <a:gd name="connsiteX25" fmla="*/ 1251284 w 3573379"/>
              <a:gd name="connsiteY25" fmla="*/ 1263316 h 1467852"/>
              <a:gd name="connsiteX26" fmla="*/ 1359568 w 3573379"/>
              <a:gd name="connsiteY26" fmla="*/ 1323473 h 1467852"/>
              <a:gd name="connsiteX27" fmla="*/ 1431758 w 3573379"/>
              <a:gd name="connsiteY27" fmla="*/ 1359568 h 1467852"/>
              <a:gd name="connsiteX28" fmla="*/ 1467852 w 3573379"/>
              <a:gd name="connsiteY28" fmla="*/ 1383631 h 1467852"/>
              <a:gd name="connsiteX29" fmla="*/ 1491916 w 3573379"/>
              <a:gd name="connsiteY29" fmla="*/ 1407695 h 1467852"/>
              <a:gd name="connsiteX30" fmla="*/ 1564105 w 3573379"/>
              <a:gd name="connsiteY30" fmla="*/ 1431758 h 1467852"/>
              <a:gd name="connsiteX31" fmla="*/ 1600200 w 3573379"/>
              <a:gd name="connsiteY31" fmla="*/ 1443789 h 1467852"/>
              <a:gd name="connsiteX32" fmla="*/ 1636295 w 3573379"/>
              <a:gd name="connsiteY32" fmla="*/ 1467852 h 1467852"/>
              <a:gd name="connsiteX33" fmla="*/ 1648326 w 3573379"/>
              <a:gd name="connsiteY33" fmla="*/ 1467852 h 1467852"/>
              <a:gd name="connsiteX34" fmla="*/ 1925052 w 3573379"/>
              <a:gd name="connsiteY34" fmla="*/ 1455821 h 1467852"/>
              <a:gd name="connsiteX35" fmla="*/ 1997242 w 3573379"/>
              <a:gd name="connsiteY35" fmla="*/ 1431758 h 1467852"/>
              <a:gd name="connsiteX36" fmla="*/ 2033337 w 3573379"/>
              <a:gd name="connsiteY36" fmla="*/ 1419726 h 1467852"/>
              <a:gd name="connsiteX37" fmla="*/ 2081463 w 3573379"/>
              <a:gd name="connsiteY37" fmla="*/ 1347537 h 1467852"/>
              <a:gd name="connsiteX38" fmla="*/ 2177716 w 3573379"/>
              <a:gd name="connsiteY38" fmla="*/ 1275347 h 1467852"/>
              <a:gd name="connsiteX39" fmla="*/ 2358189 w 3573379"/>
              <a:gd name="connsiteY39" fmla="*/ 1227221 h 1467852"/>
              <a:gd name="connsiteX40" fmla="*/ 2442410 w 3573379"/>
              <a:gd name="connsiteY40" fmla="*/ 1203158 h 1467852"/>
              <a:gd name="connsiteX41" fmla="*/ 2574758 w 3573379"/>
              <a:gd name="connsiteY41" fmla="*/ 1179095 h 1467852"/>
              <a:gd name="connsiteX42" fmla="*/ 2610852 w 3573379"/>
              <a:gd name="connsiteY42" fmla="*/ 1167063 h 1467852"/>
              <a:gd name="connsiteX43" fmla="*/ 2803358 w 3573379"/>
              <a:gd name="connsiteY43" fmla="*/ 1130968 h 1467852"/>
              <a:gd name="connsiteX44" fmla="*/ 2887579 w 3573379"/>
              <a:gd name="connsiteY44" fmla="*/ 1106905 h 1467852"/>
              <a:gd name="connsiteX45" fmla="*/ 2935705 w 3573379"/>
              <a:gd name="connsiteY45" fmla="*/ 1034716 h 1467852"/>
              <a:gd name="connsiteX46" fmla="*/ 2995863 w 3573379"/>
              <a:gd name="connsiteY46" fmla="*/ 962526 h 1467852"/>
              <a:gd name="connsiteX47" fmla="*/ 3068052 w 3573379"/>
              <a:gd name="connsiteY47" fmla="*/ 914400 h 1467852"/>
              <a:gd name="connsiteX48" fmla="*/ 3104147 w 3573379"/>
              <a:gd name="connsiteY48" fmla="*/ 878305 h 1467852"/>
              <a:gd name="connsiteX49" fmla="*/ 3188368 w 3573379"/>
              <a:gd name="connsiteY49" fmla="*/ 842210 h 1467852"/>
              <a:gd name="connsiteX50" fmla="*/ 3260558 w 3573379"/>
              <a:gd name="connsiteY50" fmla="*/ 794084 h 1467852"/>
              <a:gd name="connsiteX51" fmla="*/ 3465095 w 3573379"/>
              <a:gd name="connsiteY51" fmla="*/ 830179 h 1467852"/>
              <a:gd name="connsiteX52" fmla="*/ 3489158 w 3573379"/>
              <a:gd name="connsiteY52" fmla="*/ 854242 h 1467852"/>
              <a:gd name="connsiteX53" fmla="*/ 3489158 w 3573379"/>
              <a:gd name="connsiteY53" fmla="*/ 854242 h 1467852"/>
              <a:gd name="connsiteX54" fmla="*/ 3501189 w 3573379"/>
              <a:gd name="connsiteY54" fmla="*/ 733926 h 1467852"/>
              <a:gd name="connsiteX55" fmla="*/ 3513221 w 3573379"/>
              <a:gd name="connsiteY55" fmla="*/ 697831 h 1467852"/>
              <a:gd name="connsiteX56" fmla="*/ 3525252 w 3573379"/>
              <a:gd name="connsiteY56" fmla="*/ 553452 h 1467852"/>
              <a:gd name="connsiteX57" fmla="*/ 3549316 w 3573379"/>
              <a:gd name="connsiteY57" fmla="*/ 445168 h 1467852"/>
              <a:gd name="connsiteX58" fmla="*/ 3561347 w 3573379"/>
              <a:gd name="connsiteY58" fmla="*/ 348916 h 1467852"/>
              <a:gd name="connsiteX59" fmla="*/ 3573379 w 3573379"/>
              <a:gd name="connsiteY59" fmla="*/ 264695 h 1467852"/>
              <a:gd name="connsiteX60" fmla="*/ 3561347 w 3573379"/>
              <a:gd name="connsiteY60" fmla="*/ 0 h 1467852"/>
              <a:gd name="connsiteX61" fmla="*/ 3525252 w 3573379"/>
              <a:gd name="connsiteY61" fmla="*/ 12031 h 1467852"/>
              <a:gd name="connsiteX62" fmla="*/ 3513221 w 3573379"/>
              <a:gd name="connsiteY62" fmla="*/ 72189 h 1467852"/>
              <a:gd name="connsiteX63" fmla="*/ 3501189 w 3573379"/>
              <a:gd name="connsiteY63" fmla="*/ 240631 h 1467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73379" h="1467852">
                <a:moveTo>
                  <a:pt x="0" y="372979"/>
                </a:moveTo>
                <a:lnTo>
                  <a:pt x="36095" y="421105"/>
                </a:lnTo>
                <a:lnTo>
                  <a:pt x="36095" y="421105"/>
                </a:lnTo>
                <a:cubicBezTo>
                  <a:pt x="68179" y="445168"/>
                  <a:pt x="101307" y="467899"/>
                  <a:pt x="132347" y="493295"/>
                </a:cubicBezTo>
                <a:cubicBezTo>
                  <a:pt x="145516" y="504070"/>
                  <a:pt x="154596" y="519499"/>
                  <a:pt x="168442" y="529389"/>
                </a:cubicBezTo>
                <a:cubicBezTo>
                  <a:pt x="183037" y="539814"/>
                  <a:pt x="202220" y="542691"/>
                  <a:pt x="216568" y="553452"/>
                </a:cubicBezTo>
                <a:cubicBezTo>
                  <a:pt x="234718" y="567064"/>
                  <a:pt x="246545" y="587967"/>
                  <a:pt x="264695" y="601579"/>
                </a:cubicBezTo>
                <a:cubicBezTo>
                  <a:pt x="279043" y="612340"/>
                  <a:pt x="297612" y="616136"/>
                  <a:pt x="312821" y="625642"/>
                </a:cubicBezTo>
                <a:cubicBezTo>
                  <a:pt x="329826" y="636270"/>
                  <a:pt x="344519" y="650238"/>
                  <a:pt x="360947" y="661737"/>
                </a:cubicBezTo>
                <a:cubicBezTo>
                  <a:pt x="384640" y="678322"/>
                  <a:pt x="409074" y="693821"/>
                  <a:pt x="433137" y="709863"/>
                </a:cubicBezTo>
                <a:lnTo>
                  <a:pt x="505326" y="757989"/>
                </a:lnTo>
                <a:lnTo>
                  <a:pt x="541421" y="770021"/>
                </a:lnTo>
                <a:cubicBezTo>
                  <a:pt x="562085" y="785519"/>
                  <a:pt x="601008" y="816102"/>
                  <a:pt x="625642" y="830179"/>
                </a:cubicBezTo>
                <a:cubicBezTo>
                  <a:pt x="641214" y="839077"/>
                  <a:pt x="659173" y="843817"/>
                  <a:pt x="673768" y="854242"/>
                </a:cubicBezTo>
                <a:cubicBezTo>
                  <a:pt x="752626" y="910569"/>
                  <a:pt x="668531" y="876561"/>
                  <a:pt x="745958" y="902368"/>
                </a:cubicBezTo>
                <a:cubicBezTo>
                  <a:pt x="757989" y="910389"/>
                  <a:pt x="770761" y="917398"/>
                  <a:pt x="782052" y="926431"/>
                </a:cubicBezTo>
                <a:cubicBezTo>
                  <a:pt x="790910" y="933518"/>
                  <a:pt x="796389" y="944659"/>
                  <a:pt x="806116" y="950495"/>
                </a:cubicBezTo>
                <a:cubicBezTo>
                  <a:pt x="816991" y="957020"/>
                  <a:pt x="830179" y="958516"/>
                  <a:pt x="842210" y="962526"/>
                </a:cubicBezTo>
                <a:cubicBezTo>
                  <a:pt x="854242" y="970547"/>
                  <a:pt x="864765" y="981512"/>
                  <a:pt x="878305" y="986589"/>
                </a:cubicBezTo>
                <a:cubicBezTo>
                  <a:pt x="997245" y="1031192"/>
                  <a:pt x="889909" y="966252"/>
                  <a:pt x="974558" y="1022684"/>
                </a:cubicBezTo>
                <a:cubicBezTo>
                  <a:pt x="1024262" y="1088957"/>
                  <a:pt x="996475" y="1056634"/>
                  <a:pt x="1058779" y="1118937"/>
                </a:cubicBezTo>
                <a:cubicBezTo>
                  <a:pt x="1070811" y="1130968"/>
                  <a:pt x="1078732" y="1149650"/>
                  <a:pt x="1094874" y="1155031"/>
                </a:cubicBezTo>
                <a:lnTo>
                  <a:pt x="1130968" y="1167063"/>
                </a:lnTo>
                <a:cubicBezTo>
                  <a:pt x="1138989" y="1179095"/>
                  <a:pt x="1145998" y="1191867"/>
                  <a:pt x="1155031" y="1203158"/>
                </a:cubicBezTo>
                <a:cubicBezTo>
                  <a:pt x="1169951" y="1221807"/>
                  <a:pt x="1194347" y="1240863"/>
                  <a:pt x="1215189" y="1251284"/>
                </a:cubicBezTo>
                <a:cubicBezTo>
                  <a:pt x="1226533" y="1256956"/>
                  <a:pt x="1240197" y="1257157"/>
                  <a:pt x="1251284" y="1263316"/>
                </a:cubicBezTo>
                <a:cubicBezTo>
                  <a:pt x="1375394" y="1332266"/>
                  <a:pt x="1277897" y="1296250"/>
                  <a:pt x="1359568" y="1323473"/>
                </a:cubicBezTo>
                <a:cubicBezTo>
                  <a:pt x="1463007" y="1392435"/>
                  <a:pt x="1332135" y="1309757"/>
                  <a:pt x="1431758" y="1359568"/>
                </a:cubicBezTo>
                <a:cubicBezTo>
                  <a:pt x="1444691" y="1366035"/>
                  <a:pt x="1456561" y="1374598"/>
                  <a:pt x="1467852" y="1383631"/>
                </a:cubicBezTo>
                <a:cubicBezTo>
                  <a:pt x="1476710" y="1390718"/>
                  <a:pt x="1481770" y="1402622"/>
                  <a:pt x="1491916" y="1407695"/>
                </a:cubicBezTo>
                <a:cubicBezTo>
                  <a:pt x="1514603" y="1419039"/>
                  <a:pt x="1540042" y="1423737"/>
                  <a:pt x="1564105" y="1431758"/>
                </a:cubicBezTo>
                <a:lnTo>
                  <a:pt x="1600200" y="1443789"/>
                </a:lnTo>
                <a:lnTo>
                  <a:pt x="1636295" y="1467852"/>
                </a:lnTo>
                <a:lnTo>
                  <a:pt x="1648326" y="1467852"/>
                </a:lnTo>
                <a:cubicBezTo>
                  <a:pt x="1740568" y="1463842"/>
                  <a:pt x="1833213" y="1465321"/>
                  <a:pt x="1925052" y="1455821"/>
                </a:cubicBezTo>
                <a:cubicBezTo>
                  <a:pt x="1950282" y="1453211"/>
                  <a:pt x="1973179" y="1439779"/>
                  <a:pt x="1997242" y="1431758"/>
                </a:cubicBezTo>
                <a:lnTo>
                  <a:pt x="2033337" y="1419726"/>
                </a:lnTo>
                <a:cubicBezTo>
                  <a:pt x="2049379" y="1395663"/>
                  <a:pt x="2061014" y="1367987"/>
                  <a:pt x="2081463" y="1347537"/>
                </a:cubicBezTo>
                <a:cubicBezTo>
                  <a:pt x="2109968" y="1319031"/>
                  <a:pt x="2136898" y="1288953"/>
                  <a:pt x="2177716" y="1275347"/>
                </a:cubicBezTo>
                <a:cubicBezTo>
                  <a:pt x="2315404" y="1229451"/>
                  <a:pt x="2180797" y="1271569"/>
                  <a:pt x="2358189" y="1227221"/>
                </a:cubicBezTo>
                <a:cubicBezTo>
                  <a:pt x="2386514" y="1220140"/>
                  <a:pt x="2413961" y="1209723"/>
                  <a:pt x="2442410" y="1203158"/>
                </a:cubicBezTo>
                <a:cubicBezTo>
                  <a:pt x="2581792" y="1170993"/>
                  <a:pt x="2451263" y="1209969"/>
                  <a:pt x="2574758" y="1179095"/>
                </a:cubicBezTo>
                <a:cubicBezTo>
                  <a:pt x="2587062" y="1176019"/>
                  <a:pt x="2598495" y="1169915"/>
                  <a:pt x="2610852" y="1167063"/>
                </a:cubicBezTo>
                <a:cubicBezTo>
                  <a:pt x="2815174" y="1119911"/>
                  <a:pt x="2654986" y="1160642"/>
                  <a:pt x="2803358" y="1130968"/>
                </a:cubicBezTo>
                <a:cubicBezTo>
                  <a:pt x="2841132" y="1123413"/>
                  <a:pt x="2853173" y="1118374"/>
                  <a:pt x="2887579" y="1106905"/>
                </a:cubicBezTo>
                <a:lnTo>
                  <a:pt x="2935705" y="1034716"/>
                </a:lnTo>
                <a:cubicBezTo>
                  <a:pt x="2957095" y="1002631"/>
                  <a:pt x="2963794" y="987468"/>
                  <a:pt x="2995863" y="962526"/>
                </a:cubicBezTo>
                <a:cubicBezTo>
                  <a:pt x="3018691" y="944771"/>
                  <a:pt x="3045224" y="932155"/>
                  <a:pt x="3068052" y="914400"/>
                </a:cubicBezTo>
                <a:cubicBezTo>
                  <a:pt x="3081483" y="903954"/>
                  <a:pt x="3090301" y="888195"/>
                  <a:pt x="3104147" y="878305"/>
                </a:cubicBezTo>
                <a:cubicBezTo>
                  <a:pt x="3188478" y="818069"/>
                  <a:pt x="3117680" y="881481"/>
                  <a:pt x="3188368" y="842210"/>
                </a:cubicBezTo>
                <a:cubicBezTo>
                  <a:pt x="3213649" y="828165"/>
                  <a:pt x="3260558" y="794084"/>
                  <a:pt x="3260558" y="794084"/>
                </a:cubicBezTo>
                <a:cubicBezTo>
                  <a:pt x="3271890" y="795114"/>
                  <a:pt x="3434639" y="799723"/>
                  <a:pt x="3465095" y="830179"/>
                </a:cubicBezTo>
                <a:lnTo>
                  <a:pt x="3489158" y="854242"/>
                </a:lnTo>
                <a:lnTo>
                  <a:pt x="3489158" y="854242"/>
                </a:lnTo>
                <a:cubicBezTo>
                  <a:pt x="3493168" y="814137"/>
                  <a:pt x="3495060" y="773763"/>
                  <a:pt x="3501189" y="733926"/>
                </a:cubicBezTo>
                <a:cubicBezTo>
                  <a:pt x="3503117" y="721391"/>
                  <a:pt x="3511545" y="710402"/>
                  <a:pt x="3513221" y="697831"/>
                </a:cubicBezTo>
                <a:cubicBezTo>
                  <a:pt x="3519604" y="649961"/>
                  <a:pt x="3519609" y="601414"/>
                  <a:pt x="3525252" y="553452"/>
                </a:cubicBezTo>
                <a:cubicBezTo>
                  <a:pt x="3528646" y="524604"/>
                  <a:pt x="3541932" y="474704"/>
                  <a:pt x="3549316" y="445168"/>
                </a:cubicBezTo>
                <a:cubicBezTo>
                  <a:pt x="3553326" y="413084"/>
                  <a:pt x="3557074" y="380966"/>
                  <a:pt x="3561347" y="348916"/>
                </a:cubicBezTo>
                <a:cubicBezTo>
                  <a:pt x="3565095" y="320806"/>
                  <a:pt x="3573379" y="293054"/>
                  <a:pt x="3573379" y="264695"/>
                </a:cubicBezTo>
                <a:cubicBezTo>
                  <a:pt x="3573379" y="176372"/>
                  <a:pt x="3565358" y="88232"/>
                  <a:pt x="3561347" y="0"/>
                </a:cubicBezTo>
                <a:cubicBezTo>
                  <a:pt x="3549315" y="4010"/>
                  <a:pt x="3532287" y="1479"/>
                  <a:pt x="3525252" y="12031"/>
                </a:cubicBezTo>
                <a:cubicBezTo>
                  <a:pt x="3513909" y="29046"/>
                  <a:pt x="3517657" y="52226"/>
                  <a:pt x="3513221" y="72189"/>
                </a:cubicBezTo>
                <a:cubicBezTo>
                  <a:pt x="3491462" y="170106"/>
                  <a:pt x="3501189" y="77386"/>
                  <a:pt x="3501189" y="240631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621505" y="5546558"/>
            <a:ext cx="3801979" cy="1070810"/>
          </a:xfrm>
          <a:custGeom>
            <a:avLst/>
            <a:gdLst>
              <a:gd name="connsiteX0" fmla="*/ 0 w 3801979"/>
              <a:gd name="connsiteY0" fmla="*/ 0 h 1070810"/>
              <a:gd name="connsiteX1" fmla="*/ 1648327 w 3801979"/>
              <a:gd name="connsiteY1" fmla="*/ 1070810 h 1070810"/>
              <a:gd name="connsiteX2" fmla="*/ 3801979 w 3801979"/>
              <a:gd name="connsiteY2" fmla="*/ 252663 h 1070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01979" h="1070810">
                <a:moveTo>
                  <a:pt x="0" y="0"/>
                </a:moveTo>
                <a:lnTo>
                  <a:pt x="1648327" y="1070810"/>
                </a:lnTo>
                <a:lnTo>
                  <a:pt x="3801979" y="252663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3621505" y="4800600"/>
            <a:ext cx="3814011" cy="1816768"/>
          </a:xfrm>
          <a:custGeom>
            <a:avLst/>
            <a:gdLst>
              <a:gd name="connsiteX0" fmla="*/ 0 w 3814011"/>
              <a:gd name="connsiteY0" fmla="*/ 733926 h 1816768"/>
              <a:gd name="connsiteX1" fmla="*/ 1660358 w 3814011"/>
              <a:gd name="connsiteY1" fmla="*/ 1816768 h 1816768"/>
              <a:gd name="connsiteX2" fmla="*/ 3814011 w 3814011"/>
              <a:gd name="connsiteY2" fmla="*/ 974558 h 1816768"/>
              <a:gd name="connsiteX3" fmla="*/ 3814011 w 3814011"/>
              <a:gd name="connsiteY3" fmla="*/ 986589 h 1816768"/>
              <a:gd name="connsiteX4" fmla="*/ 1937084 w 3814011"/>
              <a:gd name="connsiteY4" fmla="*/ 0 h 1816768"/>
              <a:gd name="connsiteX5" fmla="*/ 0 w 3814011"/>
              <a:gd name="connsiteY5" fmla="*/ 733926 h 1816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4011" h="1816768">
                <a:moveTo>
                  <a:pt x="0" y="733926"/>
                </a:moveTo>
                <a:lnTo>
                  <a:pt x="1660358" y="1816768"/>
                </a:lnTo>
                <a:lnTo>
                  <a:pt x="3814011" y="974558"/>
                </a:lnTo>
                <a:lnTo>
                  <a:pt x="3814011" y="986589"/>
                </a:lnTo>
                <a:lnTo>
                  <a:pt x="1937084" y="0"/>
                </a:lnTo>
                <a:lnTo>
                  <a:pt x="0" y="733926"/>
                </a:lnTo>
                <a:close/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3296653" y="5546558"/>
            <a:ext cx="326854" cy="324853"/>
          </a:xfrm>
          <a:custGeom>
            <a:avLst/>
            <a:gdLst>
              <a:gd name="connsiteX0" fmla="*/ 0 w 326854"/>
              <a:gd name="connsiteY0" fmla="*/ 36095 h 324853"/>
              <a:gd name="connsiteX1" fmla="*/ 0 w 326854"/>
              <a:gd name="connsiteY1" fmla="*/ 36095 h 324853"/>
              <a:gd name="connsiteX2" fmla="*/ 240631 w 326854"/>
              <a:gd name="connsiteY2" fmla="*/ 24063 h 324853"/>
              <a:gd name="connsiteX3" fmla="*/ 312821 w 326854"/>
              <a:gd name="connsiteY3" fmla="*/ 0 h 324853"/>
              <a:gd name="connsiteX4" fmla="*/ 312821 w 326854"/>
              <a:gd name="connsiteY4" fmla="*/ 108284 h 324853"/>
              <a:gd name="connsiteX5" fmla="*/ 288758 w 326854"/>
              <a:gd name="connsiteY5" fmla="*/ 144379 h 324853"/>
              <a:gd name="connsiteX6" fmla="*/ 264694 w 326854"/>
              <a:gd name="connsiteY6" fmla="*/ 216568 h 324853"/>
              <a:gd name="connsiteX7" fmla="*/ 240631 w 326854"/>
              <a:gd name="connsiteY7" fmla="*/ 276726 h 324853"/>
              <a:gd name="connsiteX8" fmla="*/ 228600 w 326854"/>
              <a:gd name="connsiteY8" fmla="*/ 312821 h 324853"/>
              <a:gd name="connsiteX9" fmla="*/ 204536 w 326854"/>
              <a:gd name="connsiteY9" fmla="*/ 324853 h 32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854" h="324853">
                <a:moveTo>
                  <a:pt x="0" y="36095"/>
                </a:moveTo>
                <a:lnTo>
                  <a:pt x="0" y="36095"/>
                </a:lnTo>
                <a:cubicBezTo>
                  <a:pt x="80210" y="32084"/>
                  <a:pt x="160850" y="33269"/>
                  <a:pt x="240631" y="24063"/>
                </a:cubicBezTo>
                <a:cubicBezTo>
                  <a:pt x="265829" y="21156"/>
                  <a:pt x="312821" y="0"/>
                  <a:pt x="312821" y="0"/>
                </a:cubicBezTo>
                <a:cubicBezTo>
                  <a:pt x="328897" y="48229"/>
                  <a:pt x="333995" y="44761"/>
                  <a:pt x="312821" y="108284"/>
                </a:cubicBezTo>
                <a:cubicBezTo>
                  <a:pt x="308248" y="122002"/>
                  <a:pt x="294631" y="131165"/>
                  <a:pt x="288758" y="144379"/>
                </a:cubicBezTo>
                <a:cubicBezTo>
                  <a:pt x="278456" y="167558"/>
                  <a:pt x="274114" y="193017"/>
                  <a:pt x="264694" y="216568"/>
                </a:cubicBezTo>
                <a:cubicBezTo>
                  <a:pt x="256673" y="236621"/>
                  <a:pt x="248214" y="256504"/>
                  <a:pt x="240631" y="276726"/>
                </a:cubicBezTo>
                <a:cubicBezTo>
                  <a:pt x="236178" y="288601"/>
                  <a:pt x="236209" y="302675"/>
                  <a:pt x="228600" y="312821"/>
                </a:cubicBezTo>
                <a:cubicBezTo>
                  <a:pt x="223219" y="319996"/>
                  <a:pt x="212557" y="320842"/>
                  <a:pt x="204536" y="324853"/>
                </a:cubicBez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084831" y="1658353"/>
            <a:ext cx="6858001" cy="3352800"/>
          </a:xfrm>
          <a:custGeom>
            <a:avLst/>
            <a:gdLst>
              <a:gd name="connsiteX0" fmla="*/ 0 w 3826042"/>
              <a:gd name="connsiteY0" fmla="*/ 757989 h 1852863"/>
              <a:gd name="connsiteX1" fmla="*/ 1672389 w 3826042"/>
              <a:gd name="connsiteY1" fmla="*/ 1852863 h 1852863"/>
              <a:gd name="connsiteX2" fmla="*/ 3826042 w 3826042"/>
              <a:gd name="connsiteY2" fmla="*/ 1022684 h 1852863"/>
              <a:gd name="connsiteX3" fmla="*/ 1937084 w 3826042"/>
              <a:gd name="connsiteY3" fmla="*/ 0 h 1852863"/>
              <a:gd name="connsiteX4" fmla="*/ 0 w 3826042"/>
              <a:gd name="connsiteY4" fmla="*/ 757989 h 185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6042" h="1852863">
                <a:moveTo>
                  <a:pt x="0" y="757989"/>
                </a:moveTo>
                <a:lnTo>
                  <a:pt x="1672389" y="1852863"/>
                </a:lnTo>
                <a:lnTo>
                  <a:pt x="3826042" y="1022684"/>
                </a:lnTo>
                <a:lnTo>
                  <a:pt x="1937084" y="0"/>
                </a:lnTo>
                <a:lnTo>
                  <a:pt x="0" y="757989"/>
                </a:lnTo>
                <a:close/>
              </a:path>
            </a:pathLst>
          </a:custGeom>
          <a:solidFill>
            <a:srgbClr val="FFC000">
              <a:alpha val="15000"/>
            </a:srgbClr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4876800" y="4040806"/>
            <a:ext cx="45719" cy="73994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5410200" y="41148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934200" y="39624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7391400" y="3810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505200" y="3706464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4038600" y="254406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2492345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6553200" y="2667000"/>
            <a:ext cx="76200" cy="76200"/>
          </a:xfrm>
          <a:prstGeom prst="ellipse">
            <a:avLst/>
          </a:prstGeom>
          <a:noFill/>
          <a:ln w="635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 bwMode="auto">
          <a:xfrm rot="215984">
            <a:off x="2985632" y="2544765"/>
            <a:ext cx="4818063" cy="1581788"/>
          </a:xfrm>
          <a:prstGeom prst="ellipse">
            <a:avLst/>
          </a:prstGeom>
          <a:noFill/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E5C33F-1472-4904-A8C0-EDF00617F469}"/>
              </a:ext>
            </a:extLst>
          </p:cNvPr>
          <p:cNvSpPr txBox="1"/>
          <p:nvPr/>
        </p:nvSpPr>
        <p:spPr>
          <a:xfrm>
            <a:off x="7239000" y="5200471"/>
            <a:ext cx="1675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Requires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Variation</a:t>
            </a:r>
          </a:p>
        </p:txBody>
      </p:sp>
    </p:spTree>
    <p:extLst>
      <p:ext uri="{BB962C8B-B14F-4D97-AF65-F5344CB8AC3E}">
        <p14:creationId xmlns:p14="http://schemas.microsoft.com/office/powerpoint/2010/main" val="1478850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Huckemann</a:t>
            </a:r>
            <a:r>
              <a:rPr lang="en-US" dirty="0"/>
              <a:t>, </a:t>
            </a:r>
            <a:r>
              <a:rPr lang="en-US" dirty="0" err="1"/>
              <a:t>Hotz</a:t>
            </a:r>
            <a:r>
              <a:rPr lang="en-US" dirty="0"/>
              <a:t> &amp; </a:t>
            </a:r>
            <a:r>
              <a:rPr lang="en-US" dirty="0" err="1"/>
              <a:t>Munk</a:t>
            </a:r>
            <a:r>
              <a:rPr lang="en-US" dirty="0"/>
              <a:t>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 err="1"/>
              <a:t>Huckemann</a:t>
            </a:r>
            <a:r>
              <a:rPr lang="en-US" dirty="0"/>
              <a:t> et al (2011)</a:t>
            </a:r>
          </a:p>
        </p:txBody>
      </p:sp>
      <p:pic>
        <p:nvPicPr>
          <p:cNvPr id="1700866" name="Picture 2" descr="https://encrypted-tbn0.gstatic.com/images?q=tbn:ANd9GcQ7o22AZxaWKxlOgjcCCTlTbIYS9JAseaI_PEAkYCe8tPq-pb0YZ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767050"/>
            <a:ext cx="1612503" cy="19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68" name="Picture 4" descr="https://encrypted-tbn3.gstatic.com/images?q=tbn:ANd9GcSw7VBMeb853uG9WtExUu7zBQ3PG7pQ1XEse8uO9yeTX7nOhMr6Q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625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0870" name="Picture 6" descr="https://encrypted-tbn3.gstatic.com/images?q=tbn:ANd9GcTOJjwECh6YGVhBekykLiK94XNlu78CNTBqfLva1dx-NE4fFhC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67050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55094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</p:txBody>
      </p:sp>
    </p:spTree>
    <p:extLst>
      <p:ext uri="{BB962C8B-B14F-4D97-AF65-F5344CB8AC3E}">
        <p14:creationId xmlns:p14="http://schemas.microsoft.com/office/powerpoint/2010/main" val="3637509466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</a:t>
            </a:r>
            <a:r>
              <a:rPr lang="en-US" dirty="0" err="1"/>
              <a:t>Hotz</a:t>
            </a:r>
            <a:r>
              <a:rPr lang="en-US" dirty="0"/>
              <a:t>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Counterexample: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	Data follows Tropic of Capricorn</a:t>
            </a:r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t="11066" r="74724" b="19366"/>
          <a:stretch>
            <a:fillRect/>
          </a:stretch>
        </p:blipFill>
        <p:spPr bwMode="auto">
          <a:xfrm>
            <a:off x="7005638" y="4343400"/>
            <a:ext cx="213836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2819400" y="4343400"/>
            <a:ext cx="4343400" cy="914400"/>
            <a:chOff x="2819400" y="4343400"/>
            <a:chExt cx="4343400" cy="914400"/>
          </a:xfrm>
        </p:grpSpPr>
        <p:sp>
          <p:nvSpPr>
            <p:cNvPr id="2" name="TextBox 1"/>
            <p:cNvSpPr txBox="1"/>
            <p:nvPr/>
          </p:nvSpPr>
          <p:spPr>
            <a:xfrm>
              <a:off x="2819400" y="4343400"/>
              <a:ext cx="30444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Realizations of Spoke 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Blad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.-Prost.-Rect. Simulator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5867400" y="4953000"/>
              <a:ext cx="1295400" cy="304800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9329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 err="1"/>
              <a:t>Huckemann</a:t>
            </a:r>
            <a:r>
              <a:rPr lang="en-US" dirty="0"/>
              <a:t>, </a:t>
            </a:r>
            <a:r>
              <a:rPr lang="en-US" dirty="0" err="1"/>
              <a:t>Hotz</a:t>
            </a:r>
            <a:r>
              <a:rPr lang="en-US" dirty="0"/>
              <a:t> &amp; </a:t>
            </a:r>
            <a:r>
              <a:rPr lang="en-US" dirty="0" err="1"/>
              <a:t>Munk</a:t>
            </a:r>
            <a:r>
              <a:rPr lang="en-US" dirty="0"/>
              <a:t>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 (</a:t>
            </a:r>
            <a:r>
              <a:rPr lang="en-US" dirty="0" err="1"/>
              <a:t>Princ</a:t>
            </a:r>
            <a:r>
              <a:rPr lang="en-US" dirty="0"/>
              <a:t>. Arc Anal.)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Jung et al (2011)</a:t>
            </a:r>
          </a:p>
        </p:txBody>
      </p:sp>
    </p:spTree>
    <p:extLst>
      <p:ext uri="{BB962C8B-B14F-4D97-AF65-F5344CB8AC3E}">
        <p14:creationId xmlns:p14="http://schemas.microsoft.com/office/powerpoint/2010/main" val="561742599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Huckemann, Hotz &amp; Munk  (</a:t>
            </a:r>
            <a:r>
              <a:rPr lang="en-US" dirty="0" err="1"/>
              <a:t>Geod</a:t>
            </a:r>
            <a:r>
              <a:rPr lang="en-US" dirty="0"/>
              <a:t>. PCA)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</a:t>
            </a:r>
            <a:r>
              <a:rPr lang="en-US" dirty="0"/>
              <a:t> geodesic to data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Jung, Foskey &amp; Marron  (</a:t>
            </a:r>
            <a:r>
              <a:rPr lang="en-US" dirty="0" err="1"/>
              <a:t>Princ</a:t>
            </a:r>
            <a:r>
              <a:rPr lang="en-US" dirty="0"/>
              <a:t>. Arc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(motivated by conformal maps)</a:t>
            </a:r>
          </a:p>
        </p:txBody>
      </p:sp>
    </p:spTree>
    <p:extLst>
      <p:ext uri="{BB962C8B-B14F-4D97-AF65-F5344CB8AC3E}">
        <p14:creationId xmlns:p14="http://schemas.microsoft.com/office/powerpoint/2010/main" val="4088951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 cstate="print"/>
          <a:srcRect l="11594" t="34909" r="9274" b="4028"/>
          <a:stretch>
            <a:fillRect/>
          </a:stretch>
        </p:blipFill>
        <p:spPr bwMode="auto">
          <a:xfrm>
            <a:off x="533400" y="1431925"/>
            <a:ext cx="8001000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086860" y="1447800"/>
            <a:ext cx="3485140" cy="2308324"/>
            <a:chOff x="1086860" y="1447800"/>
            <a:chExt cx="3485140" cy="23083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086860" y="1447800"/>
                  <a:ext cx="1884940" cy="23083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Note: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“Backwards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Mean”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C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p>
                      </m:sSup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Projections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Gives Better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“Center”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6860" y="1447800"/>
                  <a:ext cx="1884940" cy="2308324"/>
                </a:xfrm>
                <a:prstGeom prst="rect">
                  <a:avLst/>
                </a:prstGeom>
                <a:blipFill>
                  <a:blip r:embed="rId4"/>
                  <a:stretch>
                    <a:fillRect l="-4839" t="-1852" r="-3871" b="-52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>
              <a:off x="2743200" y="2819400"/>
              <a:ext cx="1828800" cy="838200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DD8EC7-BA08-477D-B81B-28BDB056A92A}"/>
              </a:ext>
            </a:extLst>
          </p:cNvPr>
          <p:cNvGrpSpPr/>
          <p:nvPr/>
        </p:nvGrpSpPr>
        <p:grpSpPr>
          <a:xfrm>
            <a:off x="6172200" y="2697540"/>
            <a:ext cx="2378033" cy="1938992"/>
            <a:chOff x="6172200" y="2697540"/>
            <a:chExt cx="2378033" cy="193899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0D4D819-EC50-4F86-B73C-D2DCC01DCB6D}"/>
                </a:ext>
              </a:extLst>
            </p:cNvPr>
            <p:cNvSpPr txBox="1"/>
            <p:nvPr/>
          </p:nvSpPr>
          <p:spPr>
            <a:xfrm>
              <a:off x="6756152" y="2697540"/>
              <a:ext cx="179408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“Bad” Since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Require 2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Modes to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Data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22B21F4-58E5-4A06-B507-CC683F45B772}"/>
                </a:ext>
              </a:extLst>
            </p:cNvPr>
            <p:cNvCxnSpPr>
              <a:stCxn id="3" idx="1"/>
            </p:cNvCxnSpPr>
            <p:nvPr/>
          </p:nvCxnSpPr>
          <p:spPr>
            <a:xfrm flipH="1" flipV="1">
              <a:off x="6172200" y="3352800"/>
              <a:ext cx="583952" cy="314236"/>
            </a:xfrm>
            <a:prstGeom prst="straightConnector1">
              <a:avLst/>
            </a:prstGeom>
            <a:ln w="381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2549A8-33C7-44F2-82E8-1370B70F3B91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6172200" y="3505200"/>
              <a:ext cx="583952" cy="161836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72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05800" cy="5135563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en-US" dirty="0" err="1"/>
              <a:t>Fréchet</a:t>
            </a:r>
            <a:r>
              <a:rPr lang="en-US" dirty="0"/>
              <a:t> Means &amp; Medians Allow Many Variations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Usually Studied in “Robust Statistics”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en-US" dirty="0"/>
              <a:t>Might Look Deeper Later On  </a:t>
            </a:r>
            <a:r>
              <a:rPr lang="en-US" sz="1800" dirty="0">
                <a:solidFill>
                  <a:srgbClr val="A700D5"/>
                </a:solidFill>
              </a:rPr>
              <a:t>(Text Chapter 16)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6936" y="2590800"/>
            <a:ext cx="477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“Every Dog Has His Day”</a:t>
            </a:r>
          </a:p>
        </p:txBody>
      </p:sp>
    </p:spTree>
    <p:extLst>
      <p:ext uri="{BB962C8B-B14F-4D97-AF65-F5344CB8AC3E}">
        <p14:creationId xmlns:p14="http://schemas.microsoft.com/office/powerpoint/2010/main" val="3995658822"/>
      </p:ext>
    </p:extLst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Can give </a:t>
            </a:r>
            <a:r>
              <a:rPr lang="en-US" i="1" dirty="0"/>
              <a:t>better fit</a:t>
            </a:r>
            <a:r>
              <a:rPr lang="en-US" dirty="0"/>
              <a:t> than geodesics</a:t>
            </a:r>
          </a:p>
        </p:txBody>
      </p:sp>
    </p:spTree>
    <p:extLst>
      <p:ext uri="{BB962C8B-B14F-4D97-AF65-F5344CB8AC3E}">
        <p14:creationId xmlns:p14="http://schemas.microsoft.com/office/powerpoint/2010/main" val="1395939339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Principal Arc Analysis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Jung, </a:t>
            </a:r>
            <a:r>
              <a:rPr lang="en-US" dirty="0" err="1"/>
              <a:t>Foskey</a:t>
            </a:r>
            <a:r>
              <a:rPr lang="en-US" dirty="0"/>
              <a:t> &amp; </a:t>
            </a:r>
            <a:r>
              <a:rPr lang="en-US" dirty="0" err="1"/>
              <a:t>Marron</a:t>
            </a:r>
            <a:r>
              <a:rPr lang="en-US" dirty="0"/>
              <a:t> (2011)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</a:t>
            </a:r>
            <a:r>
              <a:rPr lang="en-US" u="sng" dirty="0"/>
              <a:t>any circle</a:t>
            </a:r>
            <a:r>
              <a:rPr lang="en-US" dirty="0"/>
              <a:t>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Can give </a:t>
            </a:r>
            <a:r>
              <a:rPr lang="en-US" i="1" dirty="0"/>
              <a:t>better fit</a:t>
            </a:r>
            <a:r>
              <a:rPr lang="en-US" dirty="0"/>
              <a:t> than geodesics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Observed for simulated s-rep example</a:t>
            </a:r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552825"/>
            <a:ext cx="8810625" cy="330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478806"/>
      </p:ext>
    </p:extLst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00"/>
            </a:gs>
            <a:gs pos="50000">
              <a:schemeClr val="bg1"/>
            </a:gs>
            <a:gs pos="100000">
              <a:srgbClr val="FF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1:35    Sara Peterson: 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   Joint Dimension Reduction for Integrated Tumor/Model Pairs</a:t>
            </a:r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buFontTx/>
              <a:buNone/>
            </a:pPr>
            <a:r>
              <a:rPr lang="en-US" dirty="0"/>
              <a:t>Teresa McGhee</a:t>
            </a:r>
          </a:p>
        </p:txBody>
      </p:sp>
    </p:spTree>
    <p:extLst>
      <p:ext uri="{BB962C8B-B14F-4D97-AF65-F5344CB8AC3E}">
        <p14:creationId xmlns:p14="http://schemas.microsoft.com/office/powerpoint/2010/main" val="3205055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Multi Dimensional Scaling (MDS)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Data Objects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in an Arbitrary Metric Space, and a </a:t>
                </a:r>
                <a:r>
                  <a:rPr lang="en-US" i="1" dirty="0"/>
                  <a:t>Rank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Find </a:t>
                </a:r>
                <a:r>
                  <a:rPr lang="en-US" i="1" dirty="0" err="1"/>
                  <a:t>Representers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, Whose Distance Matrix “Best” Approximates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𝔇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Typical Algorithms:  Think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as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“PCA-like” vectors of scores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 r="-71" b="-17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D5345E7-8294-488D-8ED4-D6F1A71F7885}"/>
              </a:ext>
            </a:extLst>
          </p:cNvPr>
          <p:cNvGrpSpPr/>
          <p:nvPr/>
        </p:nvGrpSpPr>
        <p:grpSpPr>
          <a:xfrm>
            <a:off x="3657600" y="194608"/>
            <a:ext cx="5410200" cy="4148792"/>
            <a:chOff x="3657600" y="194608"/>
            <a:chExt cx="5410200" cy="41487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40F96E3-4FB0-439D-AD69-F626169C45D5}"/>
                </a:ext>
              </a:extLst>
            </p:cNvPr>
            <p:cNvSpPr txBox="1"/>
            <p:nvPr/>
          </p:nvSpPr>
          <p:spPr>
            <a:xfrm>
              <a:off x="6792818" y="194608"/>
              <a:ext cx="227498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This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Representation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Is Called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“Auto-Encoder”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AI literature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CFAFA31-5842-48C9-8835-9D199DADB23C}"/>
                </a:ext>
              </a:extLst>
            </p:cNvPr>
            <p:cNvSpPr/>
            <p:nvPr/>
          </p:nvSpPr>
          <p:spPr>
            <a:xfrm>
              <a:off x="3657600" y="3733800"/>
              <a:ext cx="2895600" cy="609600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DA7E949-E77C-4A31-BE95-CB24F199167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 flipH="1">
              <a:off x="5105400" y="2133600"/>
              <a:ext cx="2824909" cy="160020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83755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357FF"/>
            </a:gs>
            <a:gs pos="50000">
              <a:schemeClr val="tx1"/>
            </a:gs>
            <a:gs pos="100000">
              <a:srgbClr val="D357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Several Different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Notions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of Shape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Oldest and Best Known (in Statistics):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sz="4400" i="1" dirty="0">
                <a:solidFill>
                  <a:schemeClr val="bg2"/>
                </a:solidFill>
                <a:latin typeface="Arial" charset="0"/>
                <a:cs typeface="Arial" charset="0"/>
              </a:rPr>
              <a:t>Landmark Based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Shapes As Data Objects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3D2484-DF63-4450-8F5D-142C9207821D}"/>
              </a:ext>
            </a:extLst>
          </p:cNvPr>
          <p:cNvSpPr txBox="1"/>
          <p:nvPr/>
        </p:nvSpPr>
        <p:spPr>
          <a:xfrm>
            <a:off x="6096000" y="1824335"/>
            <a:ext cx="2729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1.2,  5.2</a:t>
            </a:r>
          </a:p>
        </p:txBody>
      </p:sp>
    </p:spTree>
    <p:extLst>
      <p:ext uri="{BB962C8B-B14F-4D97-AF65-F5344CB8AC3E}">
        <p14:creationId xmlns:p14="http://schemas.microsoft.com/office/powerpoint/2010/main" val="572161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Landmark Shape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Start by Representing </a:t>
                </a:r>
                <a:r>
                  <a:rPr lang="en-US" i="1" dirty="0"/>
                  <a:t>Shapes</a:t>
                </a:r>
                <a:r>
                  <a:rPr lang="en-US" dirty="0"/>
                  <a:t> by</a:t>
                </a:r>
              </a:p>
              <a:p>
                <a:pPr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u="sng" dirty="0"/>
                  <a:t>Landmarks</a:t>
                </a:r>
                <a:r>
                  <a:rPr lang="en-US" dirty="0"/>
                  <a:t> (points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1981200" y="3429000"/>
            <a:ext cx="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1981200" y="5105400"/>
            <a:ext cx="373380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981200" y="3429000"/>
            <a:ext cx="3733800" cy="16764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3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024735"/>
                <a:ext cx="1066800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5029200"/>
                <a:ext cx="1066800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4114800" y="5543627"/>
            <a:ext cx="4061305" cy="1247138"/>
            <a:chOff x="533400" y="5543627"/>
            <a:chExt cx="4061305" cy="1247138"/>
          </a:xfrm>
        </p:grpSpPr>
        <p:sp>
          <p:nvSpPr>
            <p:cNvPr id="19" name="TextBox 18"/>
            <p:cNvSpPr txBox="1"/>
            <p:nvPr/>
          </p:nvSpPr>
          <p:spPr>
            <a:xfrm>
              <a:off x="533400" y="6205990"/>
              <a:ext cx="40613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Trait (Feature) Vector</a:t>
              </a:r>
            </a:p>
          </p:txBody>
        </p:sp>
        <p:cxnSp>
          <p:nvCxnSpPr>
            <p:cNvPr id="20" name="Straight Arrow Connector 19"/>
            <p:cNvCxnSpPr>
              <a:cxnSpLocks/>
              <a:stCxn id="19" idx="0"/>
            </p:cNvCxnSpPr>
            <p:nvPr/>
          </p:nvCxnSpPr>
          <p:spPr bwMode="auto">
            <a:xfrm flipV="1">
              <a:off x="2564053" y="5543627"/>
              <a:ext cx="712547" cy="662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2057400" y="2971800"/>
            <a:ext cx="6705600" cy="2704458"/>
            <a:chOff x="2057400" y="2971800"/>
            <a:chExt cx="6705600" cy="2704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2057400" y="3274367"/>
              <a:ext cx="4731918" cy="154633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2" idx="1"/>
            </p:cNvCxnSpPr>
            <p:nvPr/>
          </p:nvCxnSpPr>
          <p:spPr bwMode="auto">
            <a:xfrm flipV="1">
              <a:off x="2133600" y="4324029"/>
              <a:ext cx="4655718" cy="1007739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6400800" y="5257800"/>
              <a:ext cx="457200" cy="73967"/>
            </a:xfrm>
            <a:prstGeom prst="straightConnector1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kumimoji="0" lang="en-US" sz="32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32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∈</m:t>
                        </m:r>
                        <m:sSup>
                          <m:sSup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ℝ</m:t>
                            </m:r>
                          </m:e>
                          <m:sup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</m:t>
                            </m:r>
                          </m:sup>
                        </m:sSup>
                      </m:oMath>
                    </m:oMathPara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89318" y="2971800"/>
                  <a:ext cx="1973682" cy="270445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0369063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Landmark Shape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371600"/>
            <a:ext cx="8421688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Approach:  </a:t>
            </a:r>
            <a:r>
              <a:rPr lang="en-US" u="sng" dirty="0"/>
              <a:t>Identify</a:t>
            </a:r>
            <a:r>
              <a:rPr lang="en-US" dirty="0"/>
              <a:t> objects that are: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Translations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Rotations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Arial" pitchFamily="34" charset="0"/>
              <a:buChar char="•"/>
            </a:pPr>
            <a:r>
              <a:rPr lang="en-US" dirty="0" err="1"/>
              <a:t>Scalings</a:t>
            </a:r>
            <a:endParaRPr lang="en-US" dirty="0"/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of each other</a:t>
            </a:r>
          </a:p>
          <a:p>
            <a:pPr marL="0" indent="0" algn="l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Mathematics:    </a:t>
            </a:r>
            <a:r>
              <a:rPr lang="en-US" i="1" dirty="0"/>
              <a:t>Equivalence Relation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Results in:    </a:t>
            </a:r>
            <a:r>
              <a:rPr lang="en-US" u="sng" dirty="0"/>
              <a:t>Equivalence Classes</a:t>
            </a:r>
            <a:r>
              <a:rPr lang="en-US" dirty="0"/>
              <a:t> (i.e. Orbits)</a:t>
            </a:r>
          </a:p>
          <a:p>
            <a:pPr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Which become the </a:t>
            </a:r>
            <a:r>
              <a:rPr lang="en-US" i="1" dirty="0"/>
              <a:t>Data Objects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83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Deeper Example:  Transformation Groups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8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Mathematical Terminology: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Operation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Set of Equiv. Classes  =  </a:t>
                </a: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Quotient Space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Denoted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cs typeface="Arial" charset="0"/>
                      </a:rPr>
                      <m:t>𝐺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sz="1200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(“Shape Space” will be of this form)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 charset="0"/>
              </a:rPr>
              <a:t>Equivalence Relations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69101D5-FCEE-466B-A6E3-86815DA6097C}"/>
              </a:ext>
            </a:extLst>
          </p:cNvPr>
          <p:cNvGrpSpPr/>
          <p:nvPr/>
        </p:nvGrpSpPr>
        <p:grpSpPr>
          <a:xfrm>
            <a:off x="4495800" y="1676400"/>
            <a:ext cx="4648200" cy="762000"/>
            <a:chOff x="4495800" y="1676400"/>
            <a:chExt cx="4648200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/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For Operation of Representing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Equivalence Classes Induced by </a:t>
                  </a:r>
                  <a14:m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72D910DA-8CAB-4B85-958F-C2FD9449A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844" y="1676400"/>
                  <a:ext cx="3803156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801" t="-4717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5601A12A-1357-4D89-8DF3-DE1C8506C020}"/>
                </a:ext>
              </a:extLst>
            </p:cNvPr>
            <p:cNvCxnSpPr>
              <a:stCxn id="2" idx="1"/>
            </p:cNvCxnSpPr>
            <p:nvPr/>
          </p:nvCxnSpPr>
          <p:spPr>
            <a:xfrm flipH="1">
              <a:off x="4495800" y="1999566"/>
              <a:ext cx="845044" cy="438834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4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000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rgbClr val="FFC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Last Class: Landmark Shape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1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Triangle Shape Space:  Represent as Sphere</a:t>
                </a:r>
              </a:p>
              <a:p>
                <a:pPr marL="0" indent="0" eaLnBrk="1" hangingPunct="1">
                  <a:lnSpc>
                    <a:spcPct val="140000"/>
                  </a:lnSpc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  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 </a:t>
                </a: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Arial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  <a:cs typeface="Arial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>
                    <a:sym typeface="Wingdings" pitchFamily="2" charset="2"/>
                  </a:rPr>
                  <a:t> </a:t>
                </a:r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					scaling</a:t>
                </a:r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                                          </a:t>
                </a:r>
                <a:r>
                  <a:rPr lang="en-US" sz="1400" dirty="0"/>
                  <a:t>(thanks to Wikipedia)</a:t>
                </a: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endParaRPr lang="en-US" sz="1200" dirty="0"/>
              </a:p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Wingdings" pitchFamily="2" charset="2"/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4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1" y="1371600"/>
                <a:ext cx="8421688" cy="5181600"/>
              </a:xfrm>
              <a:blipFill>
                <a:blip r:embed="rId3"/>
                <a:stretch>
                  <a:fillRect l="-1809" t="-1412" r="-1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676400" y="5257800"/>
            <a:ext cx="457200" cy="1295400"/>
            <a:chOff x="1981200" y="3429000"/>
            <a:chExt cx="762000" cy="1676400"/>
          </a:xfrm>
        </p:grpSpPr>
        <p:cxnSp>
          <p:nvCxnSpPr>
            <p:cNvPr id="3" name="Straight Connector 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2667000" y="5257800"/>
            <a:ext cx="457200" cy="1295400"/>
            <a:chOff x="1981200" y="3429000"/>
            <a:chExt cx="762000" cy="1676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581400" y="4724400"/>
            <a:ext cx="457200" cy="1295400"/>
            <a:chOff x="1981200" y="3429000"/>
            <a:chExt cx="762000" cy="1676400"/>
          </a:xfrm>
        </p:grpSpPr>
        <p:cxnSp>
          <p:nvCxnSpPr>
            <p:cNvPr id="13" name="Straight Connector 1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 rot="19560269">
            <a:off x="4590276" y="5122513"/>
            <a:ext cx="457200" cy="1295400"/>
            <a:chOff x="1981200" y="3429000"/>
            <a:chExt cx="762000" cy="167640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 rot="13327233">
            <a:off x="5709369" y="5243843"/>
            <a:ext cx="457200" cy="1295400"/>
            <a:chOff x="1981200" y="3429000"/>
            <a:chExt cx="762000" cy="1676400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6858000" y="4572000"/>
            <a:ext cx="914400" cy="1981200"/>
            <a:chOff x="1981200" y="3429000"/>
            <a:chExt cx="762000" cy="1676400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2" name="Group 31"/>
          <p:cNvGrpSpPr/>
          <p:nvPr/>
        </p:nvGrpSpPr>
        <p:grpSpPr>
          <a:xfrm rot="10800000">
            <a:off x="7924801" y="5678836"/>
            <a:ext cx="266701" cy="721963"/>
            <a:chOff x="1981200" y="3429000"/>
            <a:chExt cx="762000" cy="1676400"/>
          </a:xfrm>
        </p:grpSpPr>
        <p:cxnSp>
          <p:nvCxnSpPr>
            <p:cNvPr id="33" name="Straight Connector 32"/>
            <p:cNvCxnSpPr/>
            <p:nvPr/>
          </p:nvCxnSpPr>
          <p:spPr bwMode="auto">
            <a:xfrm>
              <a:off x="1981200" y="3429000"/>
              <a:ext cx="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>
              <a:off x="1981200" y="5105400"/>
              <a:ext cx="7620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1981200" y="3429000"/>
              <a:ext cx="762000" cy="1676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Left Brace 1"/>
          <p:cNvSpPr/>
          <p:nvPr/>
        </p:nvSpPr>
        <p:spPr bwMode="auto">
          <a:xfrm>
            <a:off x="8382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6" name="Left Brace 35"/>
          <p:cNvSpPr/>
          <p:nvPr/>
        </p:nvSpPr>
        <p:spPr bwMode="auto">
          <a:xfrm rot="10800000">
            <a:off x="8382000" y="4572000"/>
            <a:ext cx="533400" cy="213360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37" name="Straight Arrow Connector 8"/>
          <p:cNvCxnSpPr>
            <a:cxnSpLocks noChangeShapeType="1"/>
          </p:cNvCxnSpPr>
          <p:nvPr/>
        </p:nvCxnSpPr>
        <p:spPr bwMode="auto">
          <a:xfrm flipV="1">
            <a:off x="4724400" y="2590800"/>
            <a:ext cx="0" cy="762000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  <p:pic>
        <p:nvPicPr>
          <p:cNvPr id="1691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905000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20722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Analysis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Denoising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Segmentation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Registration</a:t>
            </a:r>
          </a:p>
          <a:p>
            <a:pPr marL="609600" indent="-609600" eaLnBrk="1" hangingPunct="1">
              <a:lnSpc>
                <a:spcPct val="140000"/>
              </a:lnSpc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(all about single images,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interesting challenges)</a:t>
            </a:r>
          </a:p>
        </p:txBody>
      </p:sp>
    </p:spTree>
    <p:extLst>
      <p:ext uri="{BB962C8B-B14F-4D97-AF65-F5344CB8AC3E}">
        <p14:creationId xmlns:p14="http://schemas.microsoft.com/office/powerpoint/2010/main" val="3264030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Generation Problems: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Populations of Images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Variation </a:t>
            </a:r>
          </a:p>
          <a:p>
            <a:pPr marL="1104900" lvl="1" indent="-5334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Discrimination (a.k.a. Classification)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Complex Data Structures (&amp; Spaces)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Statistics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52600" y="5715000"/>
            <a:ext cx="5140522" cy="766465"/>
            <a:chOff x="1752600" y="5715000"/>
            <a:chExt cx="5140522" cy="766465"/>
          </a:xfrm>
        </p:grpSpPr>
        <p:sp>
          <p:nvSpPr>
            <p:cNvPr id="2" name="TextBox 1"/>
            <p:cNvSpPr txBox="1"/>
            <p:nvPr/>
          </p:nvSpPr>
          <p:spPr>
            <a:xfrm>
              <a:off x="1981200" y="6019800"/>
              <a:ext cx="4911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High Dimension, Low Sample Size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 flipV="1">
              <a:off x="1752600" y="5715000"/>
              <a:ext cx="228600" cy="535633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C4E4E23-78D3-424A-9FF7-B3F180CC2718}"/>
              </a:ext>
            </a:extLst>
          </p:cNvPr>
          <p:cNvSpPr txBox="1"/>
          <p:nvPr/>
        </p:nvSpPr>
        <p:spPr>
          <a:xfrm>
            <a:off x="6858000" y="5798403"/>
            <a:ext cx="213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Will Study,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 Sec. 14.2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D00E9-731B-4FBA-A9EA-79D699293D79}"/>
              </a:ext>
            </a:extLst>
          </p:cNvPr>
          <p:cNvSpPr txBox="1"/>
          <p:nvPr/>
        </p:nvSpPr>
        <p:spPr>
          <a:xfrm>
            <a:off x="8001000" y="3620869"/>
            <a:ext cx="975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11</a:t>
            </a:r>
          </a:p>
        </p:txBody>
      </p:sp>
    </p:spTree>
    <p:extLst>
      <p:ext uri="{BB962C8B-B14F-4D97-AF65-F5344CB8AC3E}">
        <p14:creationId xmlns:p14="http://schemas.microsoft.com/office/powerpoint/2010/main" val="8265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700D5"/>
            </a:gs>
            <a:gs pos="50000">
              <a:schemeClr val="bg1"/>
            </a:gs>
            <a:gs pos="100000">
              <a:srgbClr val="A700D5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Current Sections in Textbook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Today: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8.1, 8.2, 8.3 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dirty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dirty="0"/>
              <a:t>Next Class: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n-US" dirty="0"/>
              <a:t>Sections  8.6 , 8.7, 7.3, 10.1.2, 9.1 </a:t>
            </a:r>
          </a:p>
        </p:txBody>
      </p:sp>
    </p:spTree>
    <p:extLst>
      <p:ext uri="{BB962C8B-B14F-4D97-AF65-F5344CB8AC3E}">
        <p14:creationId xmlns:p14="http://schemas.microsoft.com/office/powerpoint/2010/main" val="18344013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Analysis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Goal in Image Analysis: 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Focus on </a:t>
            </a:r>
            <a:r>
              <a:rPr lang="en-US" sz="3200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Within Images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Shapes Become the Data Objects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 Organs Within a Medical Image</a:t>
            </a:r>
          </a:p>
        </p:txBody>
      </p:sp>
    </p:spTree>
    <p:extLst>
      <p:ext uri="{BB962C8B-B14F-4D97-AF65-F5344CB8AC3E}">
        <p14:creationId xmlns:p14="http://schemas.microsoft.com/office/powerpoint/2010/main" val="989393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0C5989-58C1-4764-BCE0-83A1A8C3418D}"/>
              </a:ext>
            </a:extLst>
          </p:cNvPr>
          <p:cNvSpPr/>
          <p:nvPr/>
        </p:nvSpPr>
        <p:spPr>
          <a:xfrm>
            <a:off x="762000" y="2209800"/>
            <a:ext cx="53340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8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Landmark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Landmarks for Fly Wing Data: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1600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16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 Thanks to George Gilchrist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8" t="32564" r="6575" b="20840"/>
          <a:stretch>
            <a:fillRect/>
          </a:stretch>
        </p:blipFill>
        <p:spPr bwMode="auto">
          <a:xfrm>
            <a:off x="1143000" y="2743200"/>
            <a:ext cx="7064375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140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Shape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D8DD9F-80A6-4512-BCB5-F7B062F28F3C}"/>
              </a:ext>
            </a:extLst>
          </p:cNvPr>
          <p:cNvSpPr/>
          <p:nvPr/>
        </p:nvSpPr>
        <p:spPr>
          <a:xfrm>
            <a:off x="762000" y="3124200"/>
            <a:ext cx="51816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908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Boundary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Traditional Major Sets of Ideas: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Triangular Meshes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Survey:  Owen (1998)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Active Shape Models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Cootes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(1993)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Fourier Boundary Representations</a:t>
            </a:r>
          </a:p>
          <a:p>
            <a:pPr marL="1104900" lvl="1" indent="-533400" eaLnBrk="1" hangingPunct="1">
              <a:lnSpc>
                <a:spcPct val="120000"/>
              </a:lnSpc>
            </a:pPr>
            <a:r>
              <a:rPr lang="en-US" sz="28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Keleman</a:t>
            </a:r>
            <a:r>
              <a:rPr lang="en-US" sz="28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(1997 &amp; 1999)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35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Class: 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Repr’ns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Approaches for Shape Data Objects: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Landmark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Boundary Representations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D49FDE-D278-44D8-A728-2F3E3C9135CD}"/>
              </a:ext>
            </a:extLst>
          </p:cNvPr>
          <p:cNvSpPr/>
          <p:nvPr/>
        </p:nvSpPr>
        <p:spPr>
          <a:xfrm>
            <a:off x="762000" y="4038600"/>
            <a:ext cx="5029200" cy="8382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73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8C8C"/>
            </a:gs>
            <a:gs pos="50000">
              <a:schemeClr val="tx1"/>
            </a:gs>
            <a:gs pos="100000">
              <a:srgbClr val="FF8C8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 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Objects as: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Discretized skeletons (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medial atoms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Plus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spokes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center to edge</a:t>
            </a:r>
          </a:p>
          <a:p>
            <a:pPr marL="609600" indent="-609600"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</a:t>
            </a:r>
            <a:r>
              <a:rPr lang="en-US" sz="3200" i="1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imply a boundary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accessible early reference:</a:t>
            </a:r>
          </a:p>
          <a:p>
            <a:pPr marL="609600" indent="-609600" eaLnBrk="1" hangingPunct="1"/>
            <a:r>
              <a:rPr lang="en-US" sz="3200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Yushkevich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 al  (2001)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279E4B-721D-4294-B86A-D0BD8E760115}"/>
              </a:ext>
            </a:extLst>
          </p:cNvPr>
          <p:cNvSpPr txBox="1"/>
          <p:nvPr/>
        </p:nvSpPr>
        <p:spPr>
          <a:xfrm>
            <a:off x="2819400" y="1371600"/>
            <a:ext cx="5165838" cy="830997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Volume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Gives Better Representation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3d than Boundary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Surface</a:t>
            </a:r>
          </a:p>
        </p:txBody>
      </p:sp>
    </p:spTree>
    <p:extLst>
      <p:ext uri="{BB962C8B-B14F-4D97-AF65-F5344CB8AC3E}">
        <p14:creationId xmlns:p14="http://schemas.microsoft.com/office/powerpoint/2010/main" val="201036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514600" y="2438400"/>
            <a:ext cx="4724400" cy="18288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2438400"/>
            <a:ext cx="1447800" cy="29718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254766C-9366-473A-912D-78F6D9ABEEA4}"/>
              </a:ext>
            </a:extLst>
          </p:cNvPr>
          <p:cNvSpPr txBox="1"/>
          <p:nvPr/>
        </p:nvSpPr>
        <p:spPr>
          <a:xfrm>
            <a:off x="6487493" y="1138535"/>
            <a:ext cx="2046907" cy="461665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700D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Text, Sec. 1.2</a:t>
            </a:r>
          </a:p>
        </p:txBody>
      </p:sp>
    </p:spTree>
    <p:extLst>
      <p:ext uri="{BB962C8B-B14F-4D97-AF65-F5344CB8AC3E}">
        <p14:creationId xmlns:p14="http://schemas.microsoft.com/office/powerpoint/2010/main" val="213720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1010895" y="2362200"/>
            <a:ext cx="3942105" cy="2133600"/>
            <a:chOff x="4668495" y="1590020"/>
            <a:chExt cx="3942105" cy="2133600"/>
          </a:xfrm>
        </p:grpSpPr>
        <p:sp>
          <p:nvSpPr>
            <p:cNvPr id="6" name="TextBox 5"/>
            <p:cNvSpPr txBox="1"/>
            <p:nvPr/>
          </p:nvSpPr>
          <p:spPr>
            <a:xfrm>
              <a:off x="4668495" y="3200400"/>
              <a:ext cx="39421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Attached to the Bladder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6639548" y="1590020"/>
              <a:ext cx="828052" cy="1610380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28600" y="4648200"/>
            <a:ext cx="5703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Common Area for Cancer in Males</a:t>
            </a:r>
          </a:p>
        </p:txBody>
      </p:sp>
    </p:spTree>
    <p:extLst>
      <p:ext uri="{BB962C8B-B14F-4D97-AF65-F5344CB8AC3E}">
        <p14:creationId xmlns:p14="http://schemas.microsoft.com/office/powerpoint/2010/main" val="10829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Common Area for Cancer in Males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Useful Approach:  Radiation </a:t>
            </a:r>
          </a:p>
          <a:p>
            <a:pPr marL="0" indent="0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Challenge: Design Treatment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Hit Prostate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Miss Bladder &amp; Rectum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Over Many Days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3657600"/>
            <a:ext cx="2592388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90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lumMod val="50000"/>
              </a:schemeClr>
            </a:gs>
            <a:gs pos="50000">
              <a:schemeClr val="tx1"/>
            </a:gs>
            <a:gs pos="100000">
              <a:schemeClr val="tx1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 PCA vs. SVD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858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Consequences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Centering: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94" t="40151" r="23524" b="3789"/>
          <a:stretch/>
        </p:blipFill>
        <p:spPr>
          <a:xfrm>
            <a:off x="3581400" y="1219200"/>
            <a:ext cx="5562600" cy="5638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286000"/>
            <a:ext cx="6705600" cy="2209800"/>
            <a:chOff x="304800" y="2286000"/>
            <a:chExt cx="6705600" cy="2209800"/>
          </a:xfrm>
        </p:grpSpPr>
        <p:sp>
          <p:nvSpPr>
            <p:cNvPr id="3" name="TextBox 2"/>
            <p:cNvSpPr txBox="1"/>
            <p:nvPr/>
          </p:nvSpPr>
          <p:spPr>
            <a:xfrm>
              <a:off x="304800" y="2286000"/>
              <a:ext cx="3171061" cy="1175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PCA Scores Are</a:t>
              </a:r>
            </a:p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Uncorrelated</a:t>
              </a:r>
            </a:p>
          </p:txBody>
        </p:sp>
        <p:cxnSp>
          <p:nvCxnSpPr>
            <p:cNvPr id="36" name="Straight Arrow Connector 35"/>
            <p:cNvCxnSpPr>
              <a:stCxn id="3" idx="3"/>
            </p:cNvCxnSpPr>
            <p:nvPr/>
          </p:nvCxnSpPr>
          <p:spPr>
            <a:xfrm>
              <a:off x="3475861" y="2873853"/>
              <a:ext cx="3534539" cy="1621947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04800" y="4117936"/>
            <a:ext cx="4114800" cy="682664"/>
            <a:chOff x="304800" y="4117936"/>
            <a:chExt cx="4114800" cy="682664"/>
          </a:xfrm>
        </p:grpSpPr>
        <p:sp>
          <p:nvSpPr>
            <p:cNvPr id="35" name="TextBox 34"/>
            <p:cNvSpPr txBox="1"/>
            <p:nvPr/>
          </p:nvSpPr>
          <p:spPr>
            <a:xfrm>
              <a:off x="304800" y="4117936"/>
              <a:ext cx="3171061" cy="598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711200" marR="0" lvl="0" indent="-711200" algn="l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Not SVD Scores</a:t>
              </a:r>
            </a:p>
          </p:txBody>
        </p:sp>
        <p:cxnSp>
          <p:nvCxnSpPr>
            <p:cNvPr id="39" name="Straight Arrow Connector 38"/>
            <p:cNvCxnSpPr>
              <a:stCxn id="35" idx="3"/>
            </p:cNvCxnSpPr>
            <p:nvPr/>
          </p:nvCxnSpPr>
          <p:spPr>
            <a:xfrm>
              <a:off x="3475861" y="4417025"/>
              <a:ext cx="943739" cy="38357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3360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609600" indent="-609600" eaLnBrk="1" hangingPunct="1"/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(“Computed Tomography”,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= 3d version of X-ray)</a:t>
            </a:r>
          </a:p>
        </p:txBody>
      </p:sp>
    </p:spTree>
    <p:extLst>
      <p:ext uri="{BB962C8B-B14F-4D97-AF65-F5344CB8AC3E}">
        <p14:creationId xmlns:p14="http://schemas.microsoft.com/office/powerpoint/2010/main" val="580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A Challenging Example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Radiation Treatment in Male Pelvis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 – Prostate – Rectum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Central Question:</a:t>
            </a:r>
          </a:p>
          <a:p>
            <a:pPr marL="400050" lvl="1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How do they move over time (days)?</a:t>
            </a:r>
          </a:p>
          <a:p>
            <a:pPr marL="400050" lvl="1" indent="0" algn="ctr" eaLnBrk="1" hangingPunct="1"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with 3-d CT</a:t>
            </a:r>
          </a:p>
          <a:p>
            <a:pPr marL="1009650" lvl="1" indent="-609600" eaLnBrk="1" hangingPunct="1"/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Very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Challenging to Segment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Find boundary of each object?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Represent each Object?</a:t>
            </a:r>
          </a:p>
          <a:p>
            <a:pPr marL="609600" indent="-609600" eaLnBrk="1" hangingPunct="1"/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9718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Like X-ray: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White = Dense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	(Bone)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Black = Gas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12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96427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81825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3925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One CT Slice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(in 3d image)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Tail Bone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Rectum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Bladder</a:t>
            </a:r>
          </a:p>
          <a:p>
            <a:pPr marL="609600" indent="-60960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Prostate</a:t>
            </a:r>
          </a:p>
        </p:txBody>
      </p:sp>
      <p:pic>
        <p:nvPicPr>
          <p:cNvPr id="29700" name="Picture 3" descr="BladderProstateRectumRaw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17091" r="1566" b="17091"/>
          <a:stretch>
            <a:fillRect/>
          </a:stretch>
        </p:blipFill>
        <p:spPr bwMode="auto">
          <a:xfrm>
            <a:off x="3200400" y="1981200"/>
            <a:ext cx="5656263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701" name="Straight Arrow Connector 5"/>
          <p:cNvCxnSpPr>
            <a:cxnSpLocks noChangeShapeType="1"/>
          </p:cNvCxnSpPr>
          <p:nvPr/>
        </p:nvCxnSpPr>
        <p:spPr bwMode="auto">
          <a:xfrm flipV="1">
            <a:off x="2209800" y="3200400"/>
            <a:ext cx="5867400" cy="6858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2" name="Straight Arrow Connector 9"/>
          <p:cNvCxnSpPr>
            <a:cxnSpLocks noChangeShapeType="1"/>
          </p:cNvCxnSpPr>
          <p:nvPr/>
        </p:nvCxnSpPr>
        <p:spPr bwMode="auto">
          <a:xfrm flipV="1">
            <a:off x="1761331" y="4094162"/>
            <a:ext cx="3725069" cy="1468438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 flipV="1">
            <a:off x="1905000" y="4953000"/>
            <a:ext cx="4648200" cy="15240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Arrow Connector 5"/>
          <p:cNvCxnSpPr>
            <a:cxnSpLocks noChangeShapeType="1"/>
          </p:cNvCxnSpPr>
          <p:nvPr/>
        </p:nvCxnSpPr>
        <p:spPr bwMode="auto">
          <a:xfrm flipV="1">
            <a:off x="1761331" y="4267200"/>
            <a:ext cx="5706269" cy="457200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147010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2667000" cy="4768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manual segmentation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 by slice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Reassembled</a:t>
            </a:r>
          </a:p>
        </p:txBody>
      </p:sp>
      <p:pic>
        <p:nvPicPr>
          <p:cNvPr id="30724" name="Picture 7" descr="BladderProstateRectumCT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4577" r="1575" b="5783"/>
          <a:stretch>
            <a:fillRect/>
          </a:stretch>
        </p:blipFill>
        <p:spPr bwMode="auto">
          <a:xfrm>
            <a:off x="3216275" y="1782763"/>
            <a:ext cx="56261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191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Male Pelvis – Raw Data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79550"/>
            <a:ext cx="4648200" cy="514985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Bladder: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Slices: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Reassembled in 3d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u="sng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How to represent?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Thanks: 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Ja-Yeon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Jeong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8" name="Picture 4" descr="BladderProstateRectumHandSeg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4" t="18517" r="1566" b="7121"/>
          <a:stretch>
            <a:fillRect/>
          </a:stretch>
        </p:blipFill>
        <p:spPr bwMode="auto">
          <a:xfrm>
            <a:off x="4983163" y="1627188"/>
            <a:ext cx="3735387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4D784C1-6F41-653C-EF5E-FBEDF029D902}"/>
              </a:ext>
            </a:extLst>
          </p:cNvPr>
          <p:cNvGrpSpPr/>
          <p:nvPr/>
        </p:nvGrpSpPr>
        <p:grpSpPr>
          <a:xfrm>
            <a:off x="2514600" y="1912203"/>
            <a:ext cx="4038600" cy="1059597"/>
            <a:chOff x="2514600" y="1912203"/>
            <a:chExt cx="4038600" cy="105959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A3F122C-3C0B-229D-DE70-4A1A665F108E}"/>
                </a:ext>
              </a:extLst>
            </p:cNvPr>
            <p:cNvSpPr txBox="1"/>
            <p:nvPr/>
          </p:nvSpPr>
          <p:spPr>
            <a:xfrm>
              <a:off x="2514600" y="1912203"/>
              <a:ext cx="227498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Called </a:t>
              </a:r>
              <a:r>
                <a:rPr lang="en-US" sz="2400" i="1" dirty="0">
                  <a:solidFill>
                    <a:schemeClr val="bg1"/>
                  </a:solidFill>
                </a:rPr>
                <a:t>Binary</a:t>
              </a:r>
            </a:p>
            <a:p>
              <a:pPr algn="ctr"/>
              <a:r>
                <a:rPr lang="en-US" sz="2400" i="1" dirty="0">
                  <a:solidFill>
                    <a:schemeClr val="bg1"/>
                  </a:solidFill>
                </a:rPr>
                <a:t>Representation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45535AF-B839-763F-C55E-EE77F66280E4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4789582" y="2327702"/>
              <a:ext cx="1763618" cy="64409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2"/>
                </a:solidFill>
                <a:latin typeface="Arial" charset="0"/>
                <a:cs typeface="Arial" charset="0"/>
              </a:rPr>
              <a:t>Object Representation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Above Shape Approaches: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Landmarks (hard to find)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Boundary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Rep’ns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(no correspondence)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Skeletal Representations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3886200"/>
            <a:ext cx="4953000" cy="6858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32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Last Class: PCA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3" name="Text Box 3"/>
              <p:cNvSpPr txBox="1">
                <a:spLocks noChangeArrowheads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Idea:  given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Column Object Mean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Loadings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Singular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⋯,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sub>
                    </m:sSub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Simulate data from Corresponding Normal 	Distribution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Approach:  Invert PCA Data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Represent’n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9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acc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𝐶𝑂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𝑍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  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𝑍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0,1</m:t>
                        </m:r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273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838200"/>
                <a:ext cx="8001000" cy="5115246"/>
              </a:xfrm>
              <a:prstGeom prst="rect">
                <a:avLst/>
              </a:prstGeom>
              <a:blipFill>
                <a:blip r:embed="rId3"/>
                <a:stretch>
                  <a:fillRect l="-1982" t="-2503" r="-610" b="-27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363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        (yellow dots)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066800" y="3657600"/>
            <a:ext cx="609600" cy="2590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968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           (line segments)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1981200" y="3657600"/>
            <a:ext cx="1219200" cy="2514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1600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876800" y="4572000"/>
            <a:ext cx="1676400" cy="1752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823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914400"/>
            <a:ext cx="8382000" cy="57912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3-d S-Rep Example:    From Ja-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Yeon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Jeong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Bladder 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–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Prostate - Rectum 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Atoms   -   Spokes   -   Implied Boundary</a:t>
            </a:r>
            <a:endParaRPr lang="en-US" sz="3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5604" name="Picture 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90800"/>
            <a:ext cx="2592388" cy="2895600"/>
          </a:xfrm>
          <a:noFill/>
        </p:spPr>
      </p:pic>
      <p:pic>
        <p:nvPicPr>
          <p:cNvPr id="256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90800"/>
            <a:ext cx="260985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590800"/>
            <a:ext cx="2592388" cy="28956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6553200" y="4876800"/>
            <a:ext cx="533400" cy="14478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486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143000"/>
            <a:ext cx="8534400" cy="53340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Detailed discussion of mathematics of S-reps: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Siddiqi &amp; Pizer (2007)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More Applications of S-reps in Imaging: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Pizer &amp; Marron (2017), Pizer et al. (2020)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85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S-rep parameters are: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   (not comparable)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Stuffed into a long vector</a:t>
                </a:r>
              </a:p>
              <a:p>
                <a:pPr marL="609600" indent="-609600" eaLnBrk="1" hangingPunct="1"/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many </a:t>
                </a:r>
                <a:r>
                  <a:rPr lang="en-US" sz="36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6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these</a:t>
                </a: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250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74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Skeletal Representations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Statistical Challenge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Many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 products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of: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Locations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Radii    (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1104900" lvl="1" indent="-5334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Angles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 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(not comparable)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Appropriate View: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Lie on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Curved Manifold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in higher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Eucl</a:t>
                </a:r>
                <a:r>
                  <a:rPr lang="en-US" sz="3200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  </a:t>
                </a:r>
              </a:p>
            </p:txBody>
          </p:sp>
        </mc:Choice>
        <mc:Fallback xmlns="">
          <p:sp>
            <p:nvSpPr>
              <p:cNvPr id="41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04800" y="1143000"/>
                <a:ext cx="8534400" cy="5334000"/>
              </a:xfrm>
              <a:blipFill>
                <a:blip r:embed="rId3"/>
                <a:stretch>
                  <a:fillRect l="-1786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804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489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(A surrogate for “anatomical knowledge”)</a:t>
            </a:r>
          </a:p>
        </p:txBody>
      </p:sp>
    </p:spTree>
    <p:extLst>
      <p:ext uri="{BB962C8B-B14F-4D97-AF65-F5344CB8AC3E}">
        <p14:creationId xmlns:p14="http://schemas.microsoft.com/office/powerpoint/2010/main" val="15332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Embarassingly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Straightforward?)</a:t>
            </a:r>
          </a:p>
        </p:txBody>
      </p:sp>
    </p:spTree>
    <p:extLst>
      <p:ext uri="{BB962C8B-B14F-4D97-AF65-F5344CB8AC3E}">
        <p14:creationId xmlns:p14="http://schemas.microsoft.com/office/powerpoint/2010/main" val="1524210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Easy, when starting from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binary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(blue)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very expensive (30 – 40 minutes technician’s time)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Want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automatic approach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Challenging, because of poor contrast, noise, …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Need to borrow information across training sample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Bayes approach:   prior &amp; likelihood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   posterior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~Conjugate Gaussians, but there are issues: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Major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HLDSS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 challenges</a:t>
            </a:r>
          </a:p>
          <a:p>
            <a:pPr marL="9144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Wingdings" pitchFamily="2" charset="2"/>
              </a:rPr>
              <a:t>Manifold aspect of data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9831" y="5710535"/>
            <a:ext cx="4287969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Handle With Variation on PCA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50082" y="6243935"/>
            <a:ext cx="4141518" cy="461665"/>
          </a:xfrm>
          <a:prstGeom prst="rect">
            <a:avLst/>
          </a:prstGeom>
          <a:noFill/>
          <a:ln w="25400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Careful Handling Very Useful</a:t>
            </a:r>
          </a:p>
        </p:txBody>
      </p:sp>
    </p:spTree>
    <p:extLst>
      <p:ext uri="{BB962C8B-B14F-4D97-AF65-F5344CB8AC3E}">
        <p14:creationId xmlns:p14="http://schemas.microsoft.com/office/powerpoint/2010/main" val="274844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 PCA &amp; Displays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(2 colored “clusters” in data)</a:t>
            </a:r>
          </a:p>
        </p:txBody>
      </p:sp>
      <p:pic>
        <p:nvPicPr>
          <p:cNvPr id="1136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70269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(2009, UNC CS PhD Dissertation)</a:t>
            </a:r>
          </a:p>
        </p:txBody>
      </p:sp>
    </p:spTree>
    <p:extLst>
      <p:ext uri="{BB962C8B-B14F-4D97-AF65-F5344CB8AC3E}">
        <p14:creationId xmlns:p14="http://schemas.microsoft.com/office/powerpoint/2010/main" val="37077401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0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3-d s-reps</a:t>
            </a:r>
          </a:p>
        </p:txBody>
      </p:sp>
      <p:sp>
        <p:nvSpPr>
          <p:cNvPr id="34819" name="Text Box 12"/>
          <p:cNvSpPr txBox="1">
            <a:spLocks noChangeArrowheads="1"/>
          </p:cNvSpPr>
          <p:nvPr/>
        </p:nvSpPr>
        <p:spPr bwMode="auto">
          <a:xfrm>
            <a:off x="685800" y="1447800"/>
            <a:ext cx="754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4820" name="Text Box 13"/>
          <p:cNvSpPr txBox="1">
            <a:spLocks noChangeArrowheads="1"/>
          </p:cNvSpPr>
          <p:nvPr/>
        </p:nvSpPr>
        <p:spPr bwMode="auto">
          <a:xfrm>
            <a:off x="228600" y="1295400"/>
            <a:ext cx="8610600" cy="21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S-rep model fitting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Very Successful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Jeong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(2009)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Basis of Startup Company: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Morphormics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9" b="-1271"/>
          <a:stretch/>
        </p:blipFill>
        <p:spPr bwMode="auto">
          <a:xfrm>
            <a:off x="476250" y="3733800"/>
            <a:ext cx="836295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096000" y="5638800"/>
            <a:ext cx="1524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55929" y="1818941"/>
            <a:ext cx="3283271" cy="1077218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Since Purchased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Accuray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6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A4F8ACA8-1172-12F2-F082-BEA96C8025C1}"/>
              </a:ext>
            </a:extLst>
          </p:cNvPr>
          <p:cNvSpPr txBox="1"/>
          <p:nvPr/>
        </p:nvSpPr>
        <p:spPr>
          <a:xfrm>
            <a:off x="6324600" y="2743200"/>
            <a:ext cx="1415837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Text, </a:t>
            </a:r>
            <a:r>
              <a:rPr lang="en-US" dirty="0" err="1">
                <a:solidFill>
                  <a:srgbClr val="C00000"/>
                </a:solidFill>
              </a:rPr>
              <a:t>Chp</a:t>
            </a:r>
            <a:r>
              <a:rPr lang="en-US" dirty="0">
                <a:solidFill>
                  <a:srgbClr val="C00000"/>
                </a:solidFill>
              </a:rPr>
              <a:t>. 8</a:t>
            </a:r>
          </a:p>
        </p:txBody>
      </p:sp>
    </p:spTree>
    <p:extLst>
      <p:ext uri="{BB962C8B-B14F-4D97-AF65-F5344CB8AC3E}">
        <p14:creationId xmlns:p14="http://schemas.microsoft.com/office/powerpoint/2010/main" val="18371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Data Naturally Lie on </a:t>
                </a:r>
                <a:r>
                  <a:rPr lang="en-US" sz="2800" u="sng" dirty="0">
                    <a:solidFill>
                      <a:srgbClr val="00B050"/>
                    </a:solidFill>
                  </a:rPr>
                  <a:t>Known</a:t>
                </a:r>
                <a:r>
                  <a:rPr lang="en-US" sz="2800" dirty="0">
                    <a:solidFill>
                      <a:srgbClr val="00B05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81000" y="3962400"/>
            <a:ext cx="2971800" cy="685800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11615721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Note on Terminology: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Manifold Data    ≠    Manifold Learning</a:t>
                </a:r>
              </a:p>
              <a:p>
                <a:pPr marL="0" indent="0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>
                  <a:solidFill>
                    <a:srgbClr val="00B050"/>
                  </a:solidFill>
                </a:endParaRPr>
              </a:p>
              <a:p>
                <a:pPr marL="0" indent="0" algn="r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Try to </a:t>
                </a:r>
                <a:r>
                  <a:rPr lang="en-US" sz="2800" u="sng" dirty="0">
                    <a:solidFill>
                      <a:srgbClr val="FF0000"/>
                    </a:solidFill>
                  </a:rPr>
                  <a:t>Find</a:t>
                </a:r>
                <a:r>
                  <a:rPr lang="en-US" sz="2800" dirty="0">
                    <a:solidFill>
                      <a:srgbClr val="FF0000"/>
                    </a:solidFill>
                  </a:rPr>
                  <a:t> Low-d </a:t>
                </a:r>
                <a:r>
                  <a:rPr lang="en-US" sz="2800" dirty="0" err="1">
                    <a:solidFill>
                      <a:srgbClr val="FF0000"/>
                    </a:solidFill>
                  </a:rPr>
                  <a:t>Aprox’ing</a:t>
                </a:r>
                <a:r>
                  <a:rPr lang="en-US" sz="2800" dirty="0">
                    <a:solidFill>
                      <a:srgbClr val="FF0000"/>
                    </a:solidFill>
                  </a:rPr>
                  <a:t> Manifold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1514" b="-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3581400" y="3962400"/>
            <a:ext cx="3581400" cy="685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217476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Canonical Example:</a:t>
            </a:r>
          </a:p>
          <a:p>
            <a:pPr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Photographs (2-d) of Statue (3-d)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Viewpoints</a:t>
            </a:r>
          </a:p>
          <a:p>
            <a:pPr eaLnBrk="1" hangingPunct="1">
              <a:lnSpc>
                <a:spcPct val="110000"/>
              </a:lnSpc>
              <a:buSzPct val="100000"/>
              <a:buFont typeface="Wingdings" panose="05000000000000000000" pitchFamily="2" charset="2"/>
              <a:buChar char="v"/>
            </a:pPr>
            <a:r>
              <a:rPr lang="en-US" dirty="0"/>
              <a:t>  Different Light Source Locations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endParaRPr lang="en-US" sz="1800" dirty="0"/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Digitization of Photos is “Low-Dimensional”</a:t>
            </a:r>
          </a:p>
          <a:p>
            <a:pPr marL="0" indent="0" eaLnBrk="1" hangingPunct="1">
              <a:lnSpc>
                <a:spcPct val="110000"/>
              </a:lnSpc>
              <a:buSzPct val="100000"/>
              <a:buNone/>
            </a:pPr>
            <a:r>
              <a:rPr lang="en-US" dirty="0"/>
              <a:t>But </a:t>
            </a:r>
            <a:r>
              <a:rPr lang="en-US" u="sng" dirty="0"/>
              <a:t>Not in a Subspace</a:t>
            </a:r>
            <a:r>
              <a:rPr lang="en-US" dirty="0"/>
              <a:t> (Findable by PCA)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EEDA1B-520A-48A1-8D48-4AFFB29AF5FB}"/>
              </a:ext>
            </a:extLst>
          </p:cNvPr>
          <p:cNvGrpSpPr/>
          <p:nvPr/>
        </p:nvGrpSpPr>
        <p:grpSpPr>
          <a:xfrm>
            <a:off x="5715000" y="2133600"/>
            <a:ext cx="2403222" cy="3124200"/>
            <a:chOff x="5715000" y="2133600"/>
            <a:chExt cx="2403222" cy="31242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30E2013-39B6-4D36-A3C1-1A8367E69866}"/>
                </a:ext>
              </a:extLst>
            </p:cNvPr>
            <p:cNvSpPr txBox="1"/>
            <p:nvPr/>
          </p:nvSpPr>
          <p:spPr>
            <a:xfrm>
              <a:off x="5715000" y="2133600"/>
              <a:ext cx="24032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a manifold (curved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surface) sense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70B0701-5E72-42FE-8EC8-BB90C398367C}"/>
                </a:ext>
              </a:extLst>
            </p:cNvPr>
            <p:cNvCxnSpPr>
              <a:stCxn id="2" idx="2"/>
            </p:cNvCxnSpPr>
            <p:nvPr/>
          </p:nvCxnSpPr>
          <p:spPr>
            <a:xfrm flipH="1">
              <a:off x="6705600" y="2779931"/>
              <a:ext cx="211011" cy="247786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90014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chemeClr val="bg1"/>
            </a:gs>
            <a:gs pos="100000">
              <a:srgbClr val="C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Manifold Learning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Tenenbaum, et al (2000)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endParaRPr lang="en-US" dirty="0"/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Reveals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Two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Interesting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Modes Of </a:t>
            </a:r>
          </a:p>
          <a:p>
            <a:pPr marL="0" indent="0" eaLnBrk="1" hangingPunct="1">
              <a:lnSpc>
                <a:spcPct val="110000"/>
              </a:lnSpc>
              <a:buClrTx/>
              <a:buSzPct val="100000"/>
              <a:buNone/>
            </a:pPr>
            <a:r>
              <a:rPr lang="en-US" dirty="0"/>
              <a:t>Variation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3FC5F-7591-4C28-B895-DE312F5BA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41" t="20000" r="11151" b="3333"/>
          <a:stretch/>
        </p:blipFill>
        <p:spPr>
          <a:xfrm>
            <a:off x="2819400" y="1954658"/>
            <a:ext cx="6324600" cy="49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8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?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b="-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43828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  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V="1">
            <a:off x="1981200" y="5143500"/>
            <a:ext cx="914400" cy="6477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358215279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							</a:t>
                </a:r>
                <a:r>
                  <a:rPr lang="en-US" sz="2800" dirty="0">
                    <a:solidFill>
                      <a:srgbClr val="00B050"/>
                    </a:solidFill>
                  </a:rPr>
                  <a:t>Should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Use Unit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Circle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>
                    <a:solidFill>
                      <a:srgbClr val="00B050"/>
                    </a:solidFill>
                  </a:rPr>
                  <a:t>							Structure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 r="-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 bwMode="auto">
          <a:xfrm>
            <a:off x="2895600" y="3581400"/>
            <a:ext cx="3124200" cy="31242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457700" y="3352800"/>
            <a:ext cx="0" cy="350520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743200" y="5105400"/>
            <a:ext cx="3505200" cy="0"/>
          </a:xfrm>
          <a:prstGeom prst="line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 rot="5400000">
            <a:off x="5899666" y="48445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6" name="TextBox 15"/>
          <p:cNvSpPr txBox="1"/>
          <p:nvPr/>
        </p:nvSpPr>
        <p:spPr>
          <a:xfrm rot="5400000">
            <a:off x="5899666" y="47683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5911334" y="49969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 rot="5400000">
            <a:off x="5899666" y="507313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x</a:t>
            </a:r>
          </a:p>
        </p:txBody>
      </p:sp>
      <p:cxnSp>
        <p:nvCxnSpPr>
          <p:cNvPr id="14" name="Straight Arrow Connector 13"/>
          <p:cNvCxnSpPr>
            <a:endCxn id="17" idx="1"/>
          </p:cNvCxnSpPr>
          <p:nvPr/>
        </p:nvCxnSpPr>
        <p:spPr bwMode="auto">
          <a:xfrm flipH="1">
            <a:off x="6063734" y="4800600"/>
            <a:ext cx="1022866" cy="2286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7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5111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Last Class PCA &amp; Displays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br>
              <a:rPr lang="en-US" sz="2800"/>
            </a:br>
            <a:endParaRPr lang="en-US" sz="2800"/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3058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Toy Example   (1 point moved)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Important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Point: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Constant</a:t>
            </a: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Axes</a:t>
            </a:r>
          </a:p>
        </p:txBody>
      </p:sp>
      <p:pic>
        <p:nvPicPr>
          <p:cNvPr id="1157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6" t="6052" r="12820" b="6052"/>
          <a:stretch>
            <a:fillRect/>
          </a:stretch>
        </p:blipFill>
        <p:spPr bwMode="auto">
          <a:xfrm>
            <a:off x="2414588" y="1546225"/>
            <a:ext cx="6729412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2526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sz="2800" dirty="0"/>
                  <a:t>Major issue:  s-reps live in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𝕊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0" indent="0" eaLnBrk="1" hangingPunct="1">
                  <a:buFont typeface="Wingdings" pitchFamily="2" charset="2"/>
                  <a:buNone/>
                </a:pPr>
                <a:r>
                  <a:rPr lang="en-US" sz="2800" dirty="0"/>
                  <a:t>(locations, radii and angles)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E.g. “average” of: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358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???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endParaRPr lang="en-US" sz="2800" dirty="0"/>
              </a:p>
              <a:p>
                <a:pPr marL="0" indent="0" eaLnBrk="1" hangingPunct="1">
                  <a:buNone/>
                </a:pPr>
                <a:r>
                  <a:rPr lang="en-US" sz="2800" dirty="0"/>
                  <a:t>Natural Data Space is: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Smooth, Curved Manifold</a:t>
                </a:r>
              </a:p>
              <a:p>
                <a:pPr marL="0" indent="0" eaLnBrk="1" hangingPunct="1">
                  <a:buNone/>
                </a:pPr>
                <a:r>
                  <a:rPr lang="en-US" sz="2800" dirty="0"/>
                  <a:t>(Differential Geometry)</a:t>
                </a:r>
              </a:p>
              <a:p>
                <a:pPr marL="0" indent="0" algn="l" eaLnBrk="1" hangingPunct="1">
                  <a:buFont typeface="Wingdings" pitchFamily="2" charset="2"/>
                  <a:buNone/>
                </a:pPr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31825" y="1479550"/>
                <a:ext cx="8054975" cy="4768850"/>
              </a:xfrm>
              <a:blipFill>
                <a:blip r:embed="rId3"/>
                <a:stretch>
                  <a:fillRect l="-1590" t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28687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Data Lying On a Manifold</a:t>
            </a:r>
          </a:p>
        </p:txBody>
      </p:sp>
    </p:spTree>
    <p:extLst>
      <p:ext uri="{BB962C8B-B14F-4D97-AF65-F5344CB8AC3E}">
        <p14:creationId xmlns:p14="http://schemas.microsoft.com/office/powerpoint/2010/main" val="20560473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Idea:    </a:t>
            </a: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Angles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as Data Objects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Wind Directions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Magnetic Compass Headings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Cracks in Mines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916B89-C483-4AD5-B290-EE5FD0E7E927}"/>
              </a:ext>
            </a:extLst>
          </p:cNvPr>
          <p:cNvSpPr txBox="1"/>
          <p:nvPr/>
        </p:nvSpPr>
        <p:spPr>
          <a:xfrm>
            <a:off x="7104251" y="2297668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8.1</a:t>
            </a:r>
          </a:p>
        </p:txBody>
      </p:sp>
    </p:spTree>
    <p:extLst>
      <p:ext uri="{BB962C8B-B14F-4D97-AF65-F5344CB8AC3E}">
        <p14:creationId xmlns:p14="http://schemas.microsoft.com/office/powerpoint/2010/main" val="100566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  <a:endParaRPr lang="en-US" sz="16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Classical References: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Mardia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Jupp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(2009),  Fisher (1995),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Jammalamadaka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&amp; Sen Gupta (2001)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8653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Standard Statistical Example: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Directional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(aka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Circular Data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Reasonable View: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Points on Unit Circle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518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Main Idea: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Curved Surface,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With “Approximating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Tangent Plane”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At Each Point,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(In Limit of Shrinking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Neighborhoods)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9A74DA-B9AE-B8AF-5C86-93046A57A601}"/>
              </a:ext>
            </a:extLst>
          </p:cNvPr>
          <p:cNvSpPr txBox="1"/>
          <p:nvPr/>
        </p:nvSpPr>
        <p:spPr>
          <a:xfrm>
            <a:off x="7104251" y="990600"/>
            <a:ext cx="1582549" cy="369332"/>
          </a:xfrm>
          <a:prstGeom prst="rect">
            <a:avLst/>
          </a:prstGeom>
          <a:noFill/>
          <a:ln w="25400">
            <a:solidFill>
              <a:srgbClr val="A700D5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A700D5"/>
                </a:solidFill>
              </a:rPr>
              <a:t>Text, Sec. 8.2</a:t>
            </a:r>
          </a:p>
        </p:txBody>
      </p:sp>
    </p:spTree>
    <p:extLst>
      <p:ext uri="{BB962C8B-B14F-4D97-AF65-F5344CB8AC3E}">
        <p14:creationId xmlns:p14="http://schemas.microsoft.com/office/powerpoint/2010/main" val="21633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 flipH="1">
            <a:off x="5867400" y="2590800"/>
            <a:ext cx="76200" cy="2230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4847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Point: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rgbClr val="7030A0"/>
                    </a:solidFill>
                    <a:latin typeface="Arial" charset="0"/>
                    <a:cs typeface="Arial" charset="0"/>
                  </a:rPr>
                  <a:t>Common Length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(along surface)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 flipV="1">
            <a:off x="3429000" y="2854722"/>
            <a:ext cx="2819400" cy="247927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1714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5867400" y="2590800"/>
            <a:ext cx="76200" cy="1793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8188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7030A0"/>
                </a:solidFill>
                <a:latin typeface="Arial" charset="0"/>
                <a:cs typeface="Arial" charset="0"/>
                <a:sym typeface="Wingdings" pitchFamily="2" charset="2"/>
              </a:rPr>
              <a:t>(Note:  Common Length)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2"/>
          </p:cNvCxnSpPr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Log &amp;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Exp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Memory Device: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Complex Numbers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Exponential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Tangent Plane 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Manifold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Logarithm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Manifold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Tangent Plane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57800" y="2057400"/>
            <a:ext cx="2895600" cy="2819400"/>
          </a:xfrm>
          <a:prstGeom prst="ellipse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153400" y="1676400"/>
            <a:ext cx="0" cy="32004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6705600" y="1676400"/>
            <a:ext cx="1447800" cy="1790700"/>
          </a:xfrm>
          <a:prstGeom prst="line">
            <a:avLst/>
          </a:prstGeom>
          <a:ln w="25400"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3467100"/>
            <a:ext cx="3581400" cy="0"/>
          </a:xfrm>
          <a:prstGeom prst="line">
            <a:avLst/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8153400" y="2057400"/>
            <a:ext cx="457200" cy="1409700"/>
          </a:xfrm>
          <a:prstGeom prst="rightBrace">
            <a:avLst>
              <a:gd name="adj1" fmla="val 35199"/>
              <a:gd name="adj2" fmla="val 50000"/>
            </a:avLst>
          </a:prstGeom>
          <a:ln w="254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872785" y="3056183"/>
          <a:ext cx="366215" cy="44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20" imgH="177480" progId="Equation.3">
                  <p:embed/>
                </p:oleObj>
              </mc:Choice>
              <mc:Fallback>
                <p:oleObj name="Equation" r:id="rId3" imgW="126720" imgH="177480" progId="Equation.3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785" y="3056183"/>
                        <a:ext cx="366215" cy="44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8594725" y="2522538"/>
          <a:ext cx="5508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40" imgH="177480" progId="Equation.3">
                  <p:embed/>
                </p:oleObj>
              </mc:Choice>
              <mc:Fallback>
                <p:oleObj name="Equation" r:id="rId5" imgW="190440" imgH="177480" progId="Equation.3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4725" y="2522538"/>
                        <a:ext cx="55086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6742019" y="838200"/>
          <a:ext cx="812869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3040" imgH="203040" progId="Equation.3">
                  <p:embed/>
                </p:oleObj>
              </mc:Choice>
              <mc:Fallback>
                <p:oleObj name="Equation" r:id="rId7" imgW="203040" imgH="20304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2019" y="838200"/>
                        <a:ext cx="812869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>
            <a:stCxn id="14" idx="2"/>
          </p:cNvCxnSpPr>
          <p:nvPr/>
        </p:nvCxnSpPr>
        <p:spPr>
          <a:xfrm>
            <a:off x="7148453" y="1547813"/>
            <a:ext cx="471547" cy="814387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7620000" y="2057400"/>
            <a:ext cx="533400" cy="304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5105400" y="2057400"/>
            <a:ext cx="3048000" cy="2784476"/>
          </a:xfrm>
          <a:prstGeom prst="arc">
            <a:avLst>
              <a:gd name="adj1" fmla="val 18684128"/>
              <a:gd name="adj2" fmla="val 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8153400" y="2057400"/>
            <a:ext cx="0" cy="1392238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98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Main Idea: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Approach to Data Lying in Complicated Space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(PCA Makes No Sense In Nonlinear Spaces)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However, Often Have Notion of “Distance”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/>
              <a:t>I.e. </a:t>
            </a:r>
            <a:r>
              <a:rPr lang="en-US" i="1" dirty="0"/>
              <a:t>Metric </a:t>
            </a:r>
            <a:r>
              <a:rPr lang="en-US" dirty="0"/>
              <a:t>on Metric Space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So Base Analysis on </a:t>
            </a:r>
            <a:r>
              <a:rPr lang="en-US" u="sng" dirty="0"/>
              <a:t>Distances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DCFC45-83B0-4AE8-91C3-38D3A786DABC}"/>
              </a:ext>
            </a:extLst>
          </p:cNvPr>
          <p:cNvSpPr txBox="1"/>
          <p:nvPr/>
        </p:nvSpPr>
        <p:spPr>
          <a:xfrm>
            <a:off x="6629400" y="990600"/>
            <a:ext cx="1825693" cy="46166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7</a:t>
            </a:r>
          </a:p>
        </p:txBody>
      </p:sp>
    </p:spTree>
    <p:extLst>
      <p:ext uri="{BB962C8B-B14F-4D97-AF65-F5344CB8AC3E}">
        <p14:creationId xmlns:p14="http://schemas.microsoft.com/office/powerpoint/2010/main" val="2060440765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Important Mappings: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Plane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Surface: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𝑒𝑥𝑝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Surface 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  <a:sym typeface="Wingdings" pitchFamily="2" charset="2"/>
                  </a:rPr>
                  <a:t> Plane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cs typeface="Arial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(matrix versions)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1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53453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Natural Choice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For Data Analysis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 “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”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Hard To Use: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u="sng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Compute: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Anyway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And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Project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Back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To Manifold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8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u="sng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Work “Really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Inside” The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Manifold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37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Recall Useful Center in Metric Spaces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Mean 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(1948)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Works in Any Metric Space (e.g. Manifolds)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8120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Mean of Numbers: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𝑋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in Euclidean Space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𝑐𝑜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2400" b="1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𝑎𝑟𝑔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itchFamily="34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1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(Intrinsic)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 on a Manifold: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Replace Euclidean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by 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Geodesic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2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99622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/>
          <a:srcRect l="10620" t="22137" r="8850" b="9488"/>
          <a:stretch>
            <a:fillRect/>
          </a:stretch>
        </p:blipFill>
        <p:spPr bwMode="auto">
          <a:xfrm>
            <a:off x="5739841" y="3618578"/>
            <a:ext cx="3327959" cy="316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Planes)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0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Geodesics: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Idea:   </a:t>
            </a:r>
          </a:p>
          <a:p>
            <a:pPr marL="533400" indent="-533400" algn="ctr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March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Along</a:t>
            </a: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Manifold </a:t>
            </a:r>
            <a:r>
              <a:rPr lang="en-US" u="sng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Without Turning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(Defined in Tangent Planes)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E.g. Surface of the Earth:   Great Circle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	E.g. Lines of Longitude (Not Latitude…)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350419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221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Geodesic Distance: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Given Points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, define</a:t>
                </a:r>
              </a:p>
              <a:p>
                <a:pPr marL="533400" indent="-533400" algn="ctr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: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𝑔𝑒𝑜𝑑𝑒𝑠𝑖𝑐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𝑓𝑟𝑜𝑚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𝑡𝑜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𝑙𝑒𝑛𝑔𝑡h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 Show:</a:t>
                </a:r>
              </a:p>
              <a:p>
                <a:pPr marL="0" indent="0" algn="ctr" eaLnBrk="1" hangingPunct="1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 is a metric (distance)</a:t>
                </a: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76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Extrinsic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vs. </a:t>
                </a:r>
                <a:r>
                  <a:rPr lang="en-US" i="1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Intrinsic</a:t>
                </a: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 </a:t>
                </a:r>
                <a:r>
                  <a:rPr lang="en-US" dirty="0" err="1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Centerpoints</a:t>
                </a: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Compare on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cs typeface="Arial" charset="0"/>
                  </a:rPr>
                  <a:t>Unit Circle,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𝕊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1</m:t>
                        </m:r>
                      </m:sup>
                    </m:sSup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b="-6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/>
          <a:srcRect l="10620" t="22137" r="8850" b="9488"/>
          <a:stretch>
            <a:fillRect/>
          </a:stretch>
        </p:blipFill>
        <p:spPr bwMode="auto">
          <a:xfrm>
            <a:off x="4135437" y="1752600"/>
            <a:ext cx="4932363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" y="1676400"/>
            <a:ext cx="4183966" cy="1524000"/>
            <a:chOff x="76200" y="1676400"/>
            <a:chExt cx="4183966" cy="15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Ambient Space 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acc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𝑋</m:t>
                          </m:r>
                        </m:e>
                      </m:acc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charset="0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Arial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&amp; Project Back to Manifold</a:t>
                  </a: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2215194"/>
                  <a:ext cx="4183966" cy="985206"/>
                </a:xfrm>
                <a:prstGeom prst="rect">
                  <a:avLst/>
                </a:prstGeom>
                <a:blipFill>
                  <a:blip r:embed="rId5"/>
                  <a:stretch>
                    <a:fillRect l="-2332" b="-1358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/>
            <p:cNvCxnSpPr/>
            <p:nvPr/>
          </p:nvCxnSpPr>
          <p:spPr>
            <a:xfrm flipH="1" flipV="1">
              <a:off x="1219200" y="1676400"/>
              <a:ext cx="304800" cy="1093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170392" y="1676400"/>
            <a:ext cx="2715808" cy="2743200"/>
            <a:chOff x="1170392" y="1676400"/>
            <a:chExt cx="2715808" cy="2743200"/>
          </a:xfrm>
        </p:grpSpPr>
        <p:sp>
          <p:nvSpPr>
            <p:cNvPr id="26" name="TextBox 25"/>
            <p:cNvSpPr txBox="1"/>
            <p:nvPr/>
          </p:nvSpPr>
          <p:spPr>
            <a:xfrm>
              <a:off x="1170392" y="3957935"/>
              <a:ext cx="27158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E.g.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Fr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échet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Arial Unicode MS" pitchFamily="34" charset="-128"/>
                  <a:cs typeface="Arial" pitchFamily="34" charset="0"/>
                </a:rPr>
                <a:t>Mean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29" name="Straight Arrow Connector 28"/>
            <p:cNvCxnSpPr>
              <a:stCxn id="26" idx="0"/>
            </p:cNvCxnSpPr>
            <p:nvPr/>
          </p:nvCxnSpPr>
          <p:spPr>
            <a:xfrm flipV="1">
              <a:off x="2528296" y="1676400"/>
              <a:ext cx="672104" cy="2281535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30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Given a metric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 on the Object Space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And Data Objects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Define </a:t>
                </a:r>
                <a:r>
                  <a:rPr lang="en-US" u="sng" dirty="0"/>
                  <a:t>Distance Matrix</a:t>
                </a:r>
                <a:r>
                  <a:rPr lang="en-US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𝓧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476D8A61-3038-469E-8FC3-7735E0E2764C}"/>
              </a:ext>
            </a:extLst>
          </p:cNvPr>
          <p:cNvGrpSpPr/>
          <p:nvPr/>
        </p:nvGrpSpPr>
        <p:grpSpPr>
          <a:xfrm>
            <a:off x="5105400" y="2286000"/>
            <a:ext cx="3212739" cy="1447800"/>
            <a:chOff x="5105400" y="2286000"/>
            <a:chExt cx="3212739" cy="1447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/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Script  </a:t>
                  </a: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𝓧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 Denotes</a:t>
                  </a: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Arbitrary Data Objects</a:t>
                  </a: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2941E6C-DFA6-4959-B560-3BCAB13B37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5400" y="2902803"/>
                  <a:ext cx="3212739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2467" t="-5109" r="-2277" b="-160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3930052-4C75-49B1-A36B-1FAF452774A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562600" y="2286000"/>
              <a:ext cx="11430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8952650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Often Similar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Note Big Difference!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600200" y="1676400"/>
            <a:ext cx="6019800" cy="2057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352800" y="1600200"/>
            <a:ext cx="4876800" cy="304800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9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1175" t="65151" r="24505" b="10607"/>
          <a:stretch/>
        </p:blipFill>
        <p:spPr>
          <a:xfrm>
            <a:off x="4953000" y="3026229"/>
            <a:ext cx="4191000" cy="3831771"/>
          </a:xfrm>
          <a:prstGeom prst="rect">
            <a:avLst/>
          </a:prstGeom>
        </p:spPr>
      </p:pic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Intrinsic “More Like Mean”?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Intrinsic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Shifting a Green Down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Extrinsic More Stable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Shifting Greens Left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13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419600" y="4876800"/>
            <a:ext cx="941283" cy="685800"/>
            <a:chOff x="4419600" y="4876800"/>
            <a:chExt cx="941283" cy="685800"/>
          </a:xfrm>
        </p:grpSpPr>
        <p:sp>
          <p:nvSpPr>
            <p:cNvPr id="3" name="TextBox 2"/>
            <p:cNvSpPr txBox="1"/>
            <p:nvPr/>
          </p:nvSpPr>
          <p:spPr>
            <a:xfrm>
              <a:off x="4419600" y="4876800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Median</a:t>
              </a:r>
            </a:p>
          </p:txBody>
        </p:sp>
        <p:cxnSp>
          <p:nvCxnSpPr>
            <p:cNvPr id="5" name="Straight Arrow Connector 4"/>
            <p:cNvCxnSpPr>
              <a:stCxn id="3" idx="2"/>
            </p:cNvCxnSpPr>
            <p:nvPr/>
          </p:nvCxnSpPr>
          <p:spPr>
            <a:xfrm>
              <a:off x="4890242" y="5246132"/>
              <a:ext cx="470641" cy="31646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>
            <a:off x="6553200" y="4876800"/>
            <a:ext cx="990599" cy="647700"/>
            <a:chOff x="4419600" y="4876800"/>
            <a:chExt cx="941283" cy="685800"/>
          </a:xfrm>
        </p:grpSpPr>
        <p:sp>
          <p:nvSpPr>
            <p:cNvPr id="31" name="TextBox 30"/>
            <p:cNvSpPr txBox="1"/>
            <p:nvPr/>
          </p:nvSpPr>
          <p:spPr>
            <a:xfrm>
              <a:off x="4419600" y="4876800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32" name="Straight Arrow Connector 31"/>
            <p:cNvCxnSpPr>
              <a:stCxn id="31" idx="2"/>
            </p:cNvCxnSpPr>
            <p:nvPr/>
          </p:nvCxnSpPr>
          <p:spPr>
            <a:xfrm>
              <a:off x="4800474" y="5246132"/>
              <a:ext cx="560409" cy="316468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8076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6638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Extrinsic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vs. </a:t>
            </a:r>
            <a:r>
              <a:rPr lang="en-US" i="1" dirty="0">
                <a:solidFill>
                  <a:schemeClr val="bg2"/>
                </a:solidFill>
                <a:latin typeface="Arial" charset="0"/>
                <a:cs typeface="Arial" charset="0"/>
              </a:rPr>
              <a:t>Intrinsic</a:t>
            </a: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dirty="0" err="1">
                <a:solidFill>
                  <a:schemeClr val="bg2"/>
                </a:solidFill>
                <a:latin typeface="Arial" charset="0"/>
                <a:cs typeface="Arial" charset="0"/>
              </a:rPr>
              <a:t>Centerpoints</a:t>
            </a: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sz="120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Which is Better?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endParaRPr lang="en-US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Problem as Hard as 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“Center” of Bimodal</a:t>
            </a:r>
          </a:p>
          <a:p>
            <a:pPr marL="533400" indent="-533400" eaLnBrk="1" hangingPunct="1">
              <a:lnSpc>
                <a:spcPct val="140000"/>
              </a:lnSpc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    Distribution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3"/>
          <a:stretch>
            <a:fillRect/>
          </a:stretch>
        </p:blipFill>
        <p:spPr bwMode="auto">
          <a:xfrm>
            <a:off x="4076700" y="2324100"/>
            <a:ext cx="5067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26787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Directional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easily interpretable</a:t>
            </a: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EGGeodMean2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22860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2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easily interpretable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Think about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distances along arc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about  “points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" pitchFamily="34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”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Sum of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squared distances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</a:t>
                </a:r>
              </a:p>
              <a:p>
                <a:pPr marL="400050" lvl="1" indent="0" algn="ctr" eaLnBrk="1" hangingPunct="1"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strongly feels the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largest</a:t>
                </a:r>
              </a:p>
              <a:p>
                <a:pPr marL="609600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 always </a:t>
                </a:r>
                <a:r>
                  <a:rPr lang="en-US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unique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unique with probability one 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Non-unique requires strong symmetry</a:t>
                </a:r>
              </a:p>
              <a:p>
                <a:pPr marL="1009650" lvl="1" indent="-609600" eaLnBrk="1" hangingPunct="1"/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But possible to have </a:t>
                </a:r>
                <a:r>
                  <a:rPr lang="en-US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many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means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 rotWithShape="0">
                <a:blip r:embed="rId3"/>
                <a:stretch>
                  <a:fillRect l="-1891" t="-1508" b="-4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64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95550"/>
            <a:ext cx="54864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5007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charset="0"/>
                <a:cs typeface="Arial" charset="0"/>
              </a:rPr>
              <a:t>Dir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ectional Data Examples of 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Fr</a:t>
            </a: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échet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Mean: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always </a:t>
            </a:r>
            <a:r>
              <a:rPr lang="en-US" u="sng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sensible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notion of center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Sometimes prefer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top &amp; bottom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?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At end: </a:t>
            </a:r>
            <a:r>
              <a:rPr lang="en-US" i="1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farthest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points from data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Not continuous Function of Data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1 – 2</a:t>
            </a:r>
          </a:p>
          <a:p>
            <a:pPr marL="1009650" lvl="1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Jump from 2 – 8 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All False for Euclidean Mean</a:t>
            </a:r>
          </a:p>
          <a:p>
            <a:pPr marL="609600" indent="-609600" eaLnBrk="1" hangingPunct="1"/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But all happen generally for Manifold Data</a:t>
            </a:r>
          </a:p>
          <a:p>
            <a:pPr marL="0" indent="0" algn="ctr" eaLnBrk="1" hangingPunct="1"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(for positively curved space)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90600"/>
            <a:ext cx="83820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Notions of Center on Manifolds: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“Extrinsic”  vs.  “Intrinsic”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“Every Dog has Its Day”</a:t>
            </a:r>
          </a:p>
          <a:p>
            <a:pPr marL="609600" indent="-609600" eaLnBrk="1" hangingPunct="1">
              <a:buFontTx/>
              <a:buNone/>
            </a:pPr>
            <a:endParaRPr lang="en-US" dirty="0">
              <a:solidFill>
                <a:schemeClr val="bg2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609600" indent="-6096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 Further Discussion, See: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err="1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Patrangenaru</a:t>
            </a:r>
            <a:r>
              <a:rPr lang="en-US" dirty="0">
                <a:solidFill>
                  <a:schemeClr val="bg2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&amp; Ellingson (2016)</a:t>
            </a:r>
          </a:p>
          <a:p>
            <a:pPr marL="533400" indent="-533400" eaLnBrk="1" hangingPunct="1">
              <a:lnSpc>
                <a:spcPct val="140000"/>
              </a:lnSpc>
              <a:buFont typeface="Wingdings" pitchFamily="2" charset="2"/>
              <a:buNone/>
            </a:pPr>
            <a:endParaRPr lang="en-US" dirty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1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50000">
              <a:schemeClr val="bg1"/>
            </a:gs>
            <a:gs pos="100000">
              <a:srgbClr val="FF00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/>
              <a:t>Last Class: Distance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Approach:  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:r>
                  <a:rPr lang="en-US" dirty="0"/>
                  <a:t>Replace Linear Op’s with Optimization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 err="1"/>
                  <a:t>Fréchet</a:t>
                </a:r>
                <a:r>
                  <a:rPr lang="en-US" dirty="0"/>
                  <a:t> (1948) Mean:</a:t>
                </a: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𝓧</m:t>
                          </m:r>
                        </m:sub>
                      </m:sSub>
                      <m:box>
                        <m:box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𝓧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𝓧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box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838200"/>
                <a:ext cx="8534400" cy="5135563"/>
              </a:xfrm>
              <a:blipFill>
                <a:blip r:embed="rId2"/>
                <a:stretch>
                  <a:fillRect l="-1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38200" y="4038599"/>
            <a:ext cx="3507462" cy="1524001"/>
            <a:chOff x="304800" y="3084648"/>
            <a:chExt cx="3812262" cy="1568017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191000"/>
              <a:ext cx="38122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Start With Candidate Point</a:t>
              </a:r>
            </a:p>
          </p:txBody>
        </p:sp>
        <p:cxnSp>
          <p:nvCxnSpPr>
            <p:cNvPr id="7" name="Straight Arrow Connector 6"/>
            <p:cNvCxnSpPr>
              <a:stCxn id="6" idx="0"/>
            </p:cNvCxnSpPr>
            <p:nvPr/>
          </p:nvCxnSpPr>
          <p:spPr>
            <a:xfrm flipV="1">
              <a:off x="2210931" y="3084648"/>
              <a:ext cx="1489563" cy="1106352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72974" y="4107597"/>
            <a:ext cx="3242426" cy="2140803"/>
            <a:chOff x="304800" y="2881194"/>
            <a:chExt cx="3242426" cy="2140803"/>
          </a:xfrm>
        </p:grpSpPr>
        <p:sp>
          <p:nvSpPr>
            <p:cNvPr id="11" name="TextBox 10"/>
            <p:cNvSpPr txBox="1"/>
            <p:nvPr/>
          </p:nvSpPr>
          <p:spPr>
            <a:xfrm>
              <a:off x="304800" y="4191000"/>
              <a:ext cx="324242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Move Around to Min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Sum of </a:t>
              </a:r>
              <a:r>
                <a:rPr kumimoji="0" 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Squared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Dist’s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651626" y="2881194"/>
              <a:ext cx="1274387" cy="1378803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442344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Directional Data Examples of 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cs typeface="Arial" pitchFamily="34" charset="0"/>
                  </a:rPr>
                  <a:t>Fr</a:t>
                </a:r>
                <a:r>
                  <a:rPr lang="en-US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échet</a:t>
                </a:r>
                <a:r>
                  <a:rPr lang="en-US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Mean: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Also of interest is </a:t>
                </a:r>
                <a:r>
                  <a:rPr lang="en-US" sz="2800" dirty="0" err="1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Fréchet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Variance:</a:t>
                </a:r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itchFamily="34" charset="0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8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𝑑</m:t>
                                  </m:r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bar>
                                            <m:barPr>
                                              <m:ctrlP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</m:ctrlPr>
                                            </m:barPr>
                                            <m:e>
                                              <m:r>
                                                <a:rPr lang="en-US" sz="2800" b="0" i="1" smtClean="0">
                                                  <a:solidFill>
                                                    <a:schemeClr val="bg2"/>
                                                  </a:solidFill>
                                                  <a:latin typeface="Cambria Math" panose="02040503050406030204" pitchFamily="18" charset="0"/>
                                                  <a:ea typeface="Arial Unicode MS" pitchFamily="34" charset="-128"/>
                                                  <a:cs typeface="Arial" pitchFamily="34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bar>
                                        </m:e>
                                        <m:sub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" pitchFamily="34" charset="0"/>
                                        </a:rPr>
                                        <m:t>,</m:t>
                                      </m:r>
                                      <m:bar>
                                        <m:bar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" pitchFamily="34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Works like Euclidean </a:t>
                </a:r>
                <a:r>
                  <a:rPr lang="en-US" sz="2800" i="1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sample variance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values in movie, reflecting </a:t>
                </a:r>
                <a:r>
                  <a:rPr lang="en-US" sz="2800" u="sng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spread</a:t>
                </a:r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 in data</a:t>
                </a: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Note theoretical version: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itchFamily="34" charset="0"/>
                            </a:rPr>
                            <m:t>𝜎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min</m:t>
                              </m:r>
                            </m:e>
                            <m:lim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𝐸</m:t>
                              </m:r>
                            </m:e>
                            <m:sub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</m:sub>
                          </m:sSub>
                        </m:e>
                      </m:func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𝑋</m:t>
                                  </m:r>
                                </m:e>
                              </m:bar>
                              <m: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" pitchFamily="34" charset="0"/>
                                </a:rPr>
                                <m:t>,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" pitchFamily="34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200" dirty="0">
                  <a:solidFill>
                    <a:schemeClr val="bg2"/>
                  </a:solidFill>
                  <a:latin typeface="Arial" pitchFamily="34" charset="0"/>
                  <a:ea typeface="Arial Unicode MS" pitchFamily="34" charset="-128"/>
                  <a:cs typeface="Arial" pitchFamily="34" charset="0"/>
                </a:endParaRPr>
              </a:p>
              <a:p>
                <a:pPr marL="609600" indent="-609600" eaLnBrk="1" hangingPunct="1"/>
                <a:r>
                  <a:rPr lang="en-US" sz="2800" dirty="0">
                    <a:solidFill>
                      <a:schemeClr val="bg2"/>
                    </a:solidFill>
                    <a:latin typeface="Arial" pitchFamily="34" charset="0"/>
                    <a:ea typeface="Arial Unicode MS" pitchFamily="34" charset="-128"/>
                    <a:cs typeface="Arial" pitchFamily="34" charset="0"/>
                  </a:rPr>
                  <a:t>Useful for Laws of Large Numbers, etc.</a:t>
                </a:r>
              </a:p>
              <a:p>
                <a:pPr marL="533400" indent="-533400"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8600" y="990600"/>
                <a:ext cx="8382000" cy="5257800"/>
              </a:xfrm>
              <a:blipFill>
                <a:blip r:embed="rId3"/>
                <a:stretch>
                  <a:fillRect l="-1891" t="-1508" b="-1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9" name="Rectangle 4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1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2"/>
          <p:cNvSpPr>
            <a:spLocks noChangeArrowheads="1"/>
          </p:cNvSpPr>
          <p:nvPr/>
        </p:nvSpPr>
        <p:spPr bwMode="auto">
          <a:xfrm>
            <a:off x="-7620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4" name="Rectangle 19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5" name="Rectangle 20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6" name="Rectangle 2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7" name="Rectangle 2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8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492125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chemeClr val="bg2"/>
                </a:solidFill>
                <a:latin typeface="Arial" charset="0"/>
                <a:cs typeface="Arial" charset="0"/>
              </a:rPr>
              <a:t>Manifold Feature Spaces</a:t>
            </a:r>
            <a:endParaRPr lang="en-US" sz="3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6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 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(2004 UNC CS PhD Dissertation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&amp;  Fletcher et al. (2004))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619D5-B12F-4878-A302-9BAD96554D4D}"/>
              </a:ext>
            </a:extLst>
          </p:cNvPr>
          <p:cNvSpPr txBox="1"/>
          <p:nvPr/>
        </p:nvSpPr>
        <p:spPr>
          <a:xfrm>
            <a:off x="6781800" y="1154668"/>
            <a:ext cx="1582549" cy="369332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Text: Sec. 8.3</a:t>
            </a:r>
          </a:p>
        </p:txBody>
      </p:sp>
    </p:spTree>
    <p:extLst>
      <p:ext uri="{BB962C8B-B14F-4D97-AF65-F5344CB8AC3E}">
        <p14:creationId xmlns:p14="http://schemas.microsoft.com/office/powerpoint/2010/main" val="14040711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PCA for s-reps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PCA on manifold spaces?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(e.g. on Lie Groups / Symmetric Spaces)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T. Fletcher:   Principal Geodesic Analysis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Idea:  replace “linear summary of data”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/>
              <a:t>With “geodesic summary of data”…</a:t>
            </a:r>
          </a:p>
        </p:txBody>
      </p:sp>
    </p:spTree>
    <p:extLst>
      <p:ext uri="{BB962C8B-B14F-4D97-AF65-F5344CB8AC3E}">
        <p14:creationId xmlns:p14="http://schemas.microsoft.com/office/powerpoint/2010/main" val="27576125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marL="0" indent="0"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28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2885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288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887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3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959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39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3909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179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148513" cy="492125"/>
          </a:xfrm>
        </p:spPr>
        <p:txBody>
          <a:bodyPr/>
          <a:lstStyle/>
          <a:p>
            <a:pPr eaLnBrk="1" hangingPunct="1"/>
            <a:r>
              <a:rPr lang="en-US" dirty="0"/>
              <a:t>PGA for s-reps, Bladder-Prostate-Rectum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825" y="1479550"/>
            <a:ext cx="8054975" cy="1797050"/>
          </a:xfrm>
        </p:spPr>
        <p:txBody>
          <a:bodyPr/>
          <a:lstStyle/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Bladder – Prostate – Rectum,  1 person, 17 days</a:t>
            </a:r>
          </a:p>
          <a:p>
            <a:pPr algn="l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dirty="0"/>
              <a:t>      PG 1                   PG 2                  PG 3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/>
              <a:t>(analysis by Ja Yeon </a:t>
            </a:r>
            <a:r>
              <a:rPr lang="en-US" sz="2400" dirty="0" err="1"/>
              <a:t>Jeong</a:t>
            </a:r>
            <a:r>
              <a:rPr lang="en-US" sz="2400" dirty="0"/>
              <a:t>)</a:t>
            </a:r>
          </a:p>
        </p:txBody>
      </p:sp>
      <p:pic>
        <p:nvPicPr>
          <p:cNvPr id="1249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3352800"/>
            <a:ext cx="2747963" cy="3070225"/>
          </a:xfrm>
          <a:noFill/>
        </p:spPr>
      </p:pic>
      <p:pic>
        <p:nvPicPr>
          <p:cNvPr id="1249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3352800"/>
            <a:ext cx="2747963" cy="3070225"/>
          </a:xfrm>
          <a:noFill/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352800"/>
            <a:ext cx="2716213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09923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</p:txBody>
      </p:sp>
      <p:pic>
        <p:nvPicPr>
          <p:cNvPr id="1698818" name="Picture 2" descr="http://www.cs.utah.edu/people/faculty/fletcher/images/fletc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701143"/>
            <a:ext cx="2209800" cy="3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428856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</p:txBody>
      </p:sp>
    </p:spTree>
    <p:extLst>
      <p:ext uri="{BB962C8B-B14F-4D97-AF65-F5344CB8AC3E}">
        <p14:creationId xmlns:p14="http://schemas.microsoft.com/office/powerpoint/2010/main" val="139203385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95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</p:spPr>
            <p:txBody>
              <a:bodyPr/>
              <a:lstStyle/>
              <a:p>
                <a:pPr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Fletcher (Principal Geodesic Anal.)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dirty="0"/>
                  <a:t>Best fit of geodesic to data</a:t>
                </a:r>
              </a:p>
              <a:p>
                <a:pPr lvl="1" algn="l" eaLnBrk="1" hangingPunct="1">
                  <a:lnSpc>
                    <a:spcPct val="110000"/>
                  </a:lnSpc>
                  <a:buClrTx/>
                  <a:buSzPct val="100000"/>
                  <a:buFont typeface="Arial" charset="0"/>
                  <a:buChar char="•"/>
                </a:pPr>
                <a:r>
                  <a:rPr lang="en-US" u="sng" dirty="0"/>
                  <a:t>Constrained to go through geodesic mean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endParaRPr lang="en-US" dirty="0"/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Happens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Naturally</a:t>
                </a:r>
              </a:p>
              <a:p>
                <a:pPr marL="0" indent="0" algn="l" eaLnBrk="1" hangingPunct="1">
                  <a:lnSpc>
                    <a:spcPct val="110000"/>
                  </a:lnSpc>
                  <a:buClrTx/>
                  <a:buSzPct val="100000"/>
                  <a:buNone/>
                </a:pPr>
                <a:r>
                  <a:rPr lang="en-US" dirty="0"/>
                  <a:t> 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59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825" y="1371600"/>
                <a:ext cx="8094663" cy="5181600"/>
              </a:xfrm>
              <a:blipFill>
                <a:blip r:embed="rId3"/>
                <a:stretch>
                  <a:fillRect l="-1958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3862" t="74608" r="27662" b="1693"/>
          <a:stretch/>
        </p:blipFill>
        <p:spPr>
          <a:xfrm>
            <a:off x="5791200" y="3247292"/>
            <a:ext cx="3352800" cy="361070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91615" y="3758625"/>
            <a:ext cx="4485585" cy="965775"/>
            <a:chOff x="3591615" y="3758625"/>
            <a:chExt cx="4485585" cy="965775"/>
          </a:xfrm>
        </p:grpSpPr>
        <p:sp>
          <p:nvSpPr>
            <p:cNvPr id="2" name="TextBox 1"/>
            <p:cNvSpPr txBox="1"/>
            <p:nvPr/>
          </p:nvSpPr>
          <p:spPr>
            <a:xfrm>
              <a:off x="3591615" y="3758625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Mean</a:t>
              </a:r>
            </a:p>
          </p:txBody>
        </p:sp>
        <p:cxnSp>
          <p:nvCxnSpPr>
            <p:cNvPr id="5" name="Straight Arrow Connector 4"/>
            <p:cNvCxnSpPr>
              <a:stCxn id="2" idx="3"/>
            </p:cNvCxnSpPr>
            <p:nvPr/>
          </p:nvCxnSpPr>
          <p:spPr>
            <a:xfrm>
              <a:off x="4800600" y="4051013"/>
              <a:ext cx="3276600" cy="67338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320422" y="4373940"/>
            <a:ext cx="4909178" cy="1569660"/>
            <a:chOff x="3320422" y="4373940"/>
            <a:chExt cx="4909178" cy="1569660"/>
          </a:xfrm>
        </p:grpSpPr>
        <p:sp>
          <p:nvSpPr>
            <p:cNvPr id="6" name="TextBox 5"/>
            <p:cNvSpPr txBox="1"/>
            <p:nvPr/>
          </p:nvSpPr>
          <p:spPr>
            <a:xfrm>
              <a:off x="3320422" y="4373940"/>
              <a:ext cx="216597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Contained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Best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Fit Line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724400" y="5029200"/>
              <a:ext cx="3505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874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PCA Extensions for Data on Manifolds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371600"/>
            <a:ext cx="8094663" cy="51816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Fletcher (Principal Geodesic Anal.)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Best fit of geodesic to data</a:t>
            </a:r>
          </a:p>
          <a:p>
            <a:pPr lvl="1" algn="l" eaLnBrk="1" hangingPunct="1">
              <a:lnSpc>
                <a:spcPct val="110000"/>
              </a:lnSpc>
              <a:buClrTx/>
              <a:buSzPct val="100000"/>
              <a:buFont typeface="Arial" charset="0"/>
              <a:buChar char="•"/>
            </a:pPr>
            <a:r>
              <a:rPr lang="en-US" dirty="0"/>
              <a:t>Constrained to go through geodesic mean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endParaRPr lang="en-US" dirty="0"/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Extreme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FF0000"/>
                </a:solidFill>
              </a:rPr>
              <a:t>3 Point</a:t>
            </a:r>
          </a:p>
          <a:p>
            <a:pPr algn="l" eaLnBrk="1" hangingPunct="1">
              <a:lnSpc>
                <a:spcPct val="110000"/>
              </a:lnSpc>
              <a:buClrTx/>
              <a:buSzPct val="100000"/>
              <a:buFont typeface="Wingdings" pitchFamily="2" charset="2"/>
              <a:buNone/>
            </a:pPr>
            <a:r>
              <a:rPr lang="en-US" dirty="0"/>
              <a:t>Examples</a:t>
            </a:r>
          </a:p>
        </p:txBody>
      </p:sp>
      <p:pic>
        <p:nvPicPr>
          <p:cNvPr id="2" name="SSgeoddist3D-3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40000" y="1905001"/>
            <a:ext cx="66040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2277" y="1981200"/>
            <a:ext cx="487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Equator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is Best Fitting Geodesic in All Frames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2286000"/>
            <a:ext cx="391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Yet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Fréchet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Mean(s)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Often Far Away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7277CF-6F58-4A84-8A3B-35573A86C15F}"/>
              </a:ext>
            </a:extLst>
          </p:cNvPr>
          <p:cNvSpPr txBox="1"/>
          <p:nvPr/>
        </p:nvSpPr>
        <p:spPr>
          <a:xfrm>
            <a:off x="152400" y="6400800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By Sungkyu Jung</a:t>
            </a:r>
          </a:p>
        </p:txBody>
      </p:sp>
    </p:spTree>
    <p:extLst>
      <p:ext uri="{BB962C8B-B14F-4D97-AF65-F5344CB8AC3E}">
        <p14:creationId xmlns:p14="http://schemas.microsoft.com/office/powerpoint/2010/main" val="242362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 smtClean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15816</TotalTime>
  <Words>3730</Words>
  <Application>Microsoft Office PowerPoint</Application>
  <PresentationFormat>On-screen Show (4:3)</PresentationFormat>
  <Paragraphs>1020</Paragraphs>
  <Slides>112</Slides>
  <Notes>105</Notes>
  <HiddenSlides>0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112</vt:i4>
      </vt:variant>
    </vt:vector>
  </HeadingPairs>
  <TitlesOfParts>
    <vt:vector size="125" baseType="lpstr">
      <vt:lpstr>Gulim</vt:lpstr>
      <vt:lpstr>Arial</vt:lpstr>
      <vt:lpstr>Arial Unicode MS</vt:lpstr>
      <vt:lpstr>Cambria Math</vt:lpstr>
      <vt:lpstr>Tahoma</vt:lpstr>
      <vt:lpstr>Times New Roman</vt:lpstr>
      <vt:lpstr>Wingdings</vt:lpstr>
      <vt:lpstr>2_Default Design</vt:lpstr>
      <vt:lpstr>3_Default Design</vt:lpstr>
      <vt:lpstr>Default Design</vt:lpstr>
      <vt:lpstr>12_Default Design</vt:lpstr>
      <vt:lpstr>1_Default Design</vt:lpstr>
      <vt:lpstr>Equation</vt:lpstr>
      <vt:lpstr>Statistics – O. R. 881 Object Oriented Data Analysis</vt:lpstr>
      <vt:lpstr>Current Sections in Textbook</vt:lpstr>
      <vt:lpstr>Last Class PCA vs. SVD</vt:lpstr>
      <vt:lpstr>Last Class: PCA Simulation</vt:lpstr>
      <vt:lpstr>Last Class PCA &amp; Displays</vt:lpstr>
      <vt:lpstr>Last Class PCA &amp; Displays</vt:lpstr>
      <vt:lpstr>Last Class: Distance Methods</vt:lpstr>
      <vt:lpstr>Last Class: Distance Methods</vt:lpstr>
      <vt:lpstr>Last Class: Distance Methods</vt:lpstr>
      <vt:lpstr>Last Class: Distance Methods</vt:lpstr>
      <vt:lpstr>Last Class: Distance Methods</vt:lpstr>
      <vt:lpstr>Last Class: Distance Methods</vt:lpstr>
      <vt:lpstr>Last Class: Shapes As Data Objects</vt:lpstr>
      <vt:lpstr>Last Class: Landmark Shape</vt:lpstr>
      <vt:lpstr>Last Class: Landmark Shape</vt:lpstr>
      <vt:lpstr>Last Class: Equivalence Relations</vt:lpstr>
      <vt:lpstr>Last Class: Landmark Shape</vt:lpstr>
      <vt:lpstr>Last Class: Image Analysis</vt:lpstr>
      <vt:lpstr>Last Class: Image Analysis</vt:lpstr>
      <vt:lpstr>Last Class: Image Analysis</vt:lpstr>
      <vt:lpstr>Last Class: Shape Repr’ns</vt:lpstr>
      <vt:lpstr>Last Class: Landmark Repr’ns</vt:lpstr>
      <vt:lpstr>Last Class: Shape Rep’ns</vt:lpstr>
      <vt:lpstr>Last Class: Boundary Rep’ns</vt:lpstr>
      <vt:lpstr>Last Class: Shape Repr’ns</vt:lpstr>
      <vt:lpstr>Skeletal Representations</vt:lpstr>
      <vt:lpstr>A Challenging Example</vt:lpstr>
      <vt:lpstr>A Challenging Example</vt:lpstr>
      <vt:lpstr>A Challenging Example</vt:lpstr>
      <vt:lpstr>A Challenging Example</vt:lpstr>
      <vt:lpstr>A Challenging Example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Male Pelvis – Raw Data</vt:lpstr>
      <vt:lpstr>Object Representation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Skeletal Representations</vt:lpstr>
      <vt:lpstr>3-d s-reps</vt:lpstr>
      <vt:lpstr>3-d s-reps</vt:lpstr>
      <vt:lpstr>3-d s-reps</vt:lpstr>
      <vt:lpstr>3-d s-reps</vt:lpstr>
      <vt:lpstr>3-d s-reps</vt:lpstr>
      <vt:lpstr>Data Lying On a Manifold</vt:lpstr>
      <vt:lpstr>Data Lying On a Manifold</vt:lpstr>
      <vt:lpstr>Data Lying On a Manifold</vt:lpstr>
      <vt:lpstr>Manifold Learning</vt:lpstr>
      <vt:lpstr>Manifold Learning</vt:lpstr>
      <vt:lpstr>PowerPoint Presentation</vt:lpstr>
      <vt:lpstr>Data Lying On a Manifold</vt:lpstr>
      <vt:lpstr>Data Lying On a Manifold</vt:lpstr>
      <vt:lpstr>PowerPoint Presentation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Manifold Feature Spaces</vt:lpstr>
      <vt:lpstr>PCA for s-reps </vt:lpstr>
      <vt:lpstr>PCA for s-reps</vt:lpstr>
      <vt:lpstr>PGA for s-reps, Bladder-Prostate-Rectum</vt:lpstr>
      <vt:lpstr>PGA for s-reps, Bladder-Prostate-Rectum</vt:lpstr>
      <vt:lpstr>PGA for s-reps, Bladder-Prostate-Rectum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Challenge for Principal Geodesic Analysis</vt:lpstr>
      <vt:lpstr>Challenge for Principal Geodesic Analysis</vt:lpstr>
      <vt:lpstr>Challenge for Principal Geodesic Analysis</vt:lpstr>
      <vt:lpstr>Challenge for Principal Geodesic Analysis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PCA Extensions for Data on Manifolds</vt:lpstr>
      <vt:lpstr>Principal Arc Analysis</vt:lpstr>
      <vt:lpstr>Principal Arc Analysis</vt:lpstr>
      <vt:lpstr>Participant Presentation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613</cp:revision>
  <dcterms:created xsi:type="dcterms:W3CDTF">2001-06-08T01:38:43Z</dcterms:created>
  <dcterms:modified xsi:type="dcterms:W3CDTF">2024-02-07T02:19:15Z</dcterms:modified>
</cp:coreProperties>
</file>