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3" r:id="rId2"/>
    <p:sldMasterId id="2147483717" r:id="rId3"/>
  </p:sldMasterIdLst>
  <p:notesMasterIdLst>
    <p:notesMasterId r:id="rId133"/>
  </p:notesMasterIdLst>
  <p:sldIdLst>
    <p:sldId id="262" r:id="rId4"/>
    <p:sldId id="714" r:id="rId5"/>
    <p:sldId id="1091" r:id="rId6"/>
    <p:sldId id="1207" r:id="rId7"/>
    <p:sldId id="1273" r:id="rId8"/>
    <p:sldId id="1274" r:id="rId9"/>
    <p:sldId id="1275" r:id="rId10"/>
    <p:sldId id="1211" r:id="rId11"/>
    <p:sldId id="1231" r:id="rId12"/>
    <p:sldId id="1234" r:id="rId13"/>
    <p:sldId id="1258" r:id="rId14"/>
    <p:sldId id="1268" r:id="rId15"/>
    <p:sldId id="1280" r:id="rId16"/>
    <p:sldId id="1281" r:id="rId17"/>
    <p:sldId id="1282" r:id="rId18"/>
    <p:sldId id="841" r:id="rId19"/>
    <p:sldId id="843" r:id="rId20"/>
    <p:sldId id="844" r:id="rId21"/>
    <p:sldId id="845" r:id="rId22"/>
    <p:sldId id="848" r:id="rId23"/>
    <p:sldId id="1156" r:id="rId24"/>
    <p:sldId id="842" r:id="rId25"/>
    <p:sldId id="1158" r:id="rId26"/>
    <p:sldId id="1159" r:id="rId27"/>
    <p:sldId id="1160" r:id="rId28"/>
    <p:sldId id="1299" r:id="rId29"/>
    <p:sldId id="1161" r:id="rId30"/>
    <p:sldId id="1305" r:id="rId31"/>
    <p:sldId id="1162" r:id="rId32"/>
    <p:sldId id="1163" r:id="rId33"/>
    <p:sldId id="1295" r:id="rId34"/>
    <p:sldId id="1165" r:id="rId35"/>
    <p:sldId id="1166" r:id="rId36"/>
    <p:sldId id="1167" r:id="rId37"/>
    <p:sldId id="1168" r:id="rId38"/>
    <p:sldId id="1169" r:id="rId39"/>
    <p:sldId id="1170" r:id="rId40"/>
    <p:sldId id="1171" r:id="rId41"/>
    <p:sldId id="1172" r:id="rId42"/>
    <p:sldId id="1173" r:id="rId43"/>
    <p:sldId id="1174" r:id="rId44"/>
    <p:sldId id="1175" r:id="rId45"/>
    <p:sldId id="1176" r:id="rId46"/>
    <p:sldId id="1177" r:id="rId47"/>
    <p:sldId id="1178" r:id="rId48"/>
    <p:sldId id="1179" r:id="rId49"/>
    <p:sldId id="1180" r:id="rId50"/>
    <p:sldId id="1181" r:id="rId51"/>
    <p:sldId id="1182" r:id="rId52"/>
    <p:sldId id="1183" r:id="rId53"/>
    <p:sldId id="1184" r:id="rId54"/>
    <p:sldId id="1185" r:id="rId55"/>
    <p:sldId id="1040" r:id="rId56"/>
    <p:sldId id="1041" r:id="rId57"/>
    <p:sldId id="1042" r:id="rId58"/>
    <p:sldId id="1044" r:id="rId59"/>
    <p:sldId id="1058" r:id="rId60"/>
    <p:sldId id="1046" r:id="rId61"/>
    <p:sldId id="1060" r:id="rId62"/>
    <p:sldId id="1059" r:id="rId63"/>
    <p:sldId id="1047" r:id="rId64"/>
    <p:sldId id="1049" r:id="rId65"/>
    <p:sldId id="1050" r:id="rId66"/>
    <p:sldId id="1051" r:id="rId67"/>
    <p:sldId id="1302" r:id="rId68"/>
    <p:sldId id="1052" r:id="rId69"/>
    <p:sldId id="1053" r:id="rId70"/>
    <p:sldId id="1054" r:id="rId71"/>
    <p:sldId id="1055" r:id="rId72"/>
    <p:sldId id="1056" r:id="rId73"/>
    <p:sldId id="1061" r:id="rId74"/>
    <p:sldId id="1064" r:id="rId75"/>
    <p:sldId id="1065" r:id="rId76"/>
    <p:sldId id="1066" r:id="rId77"/>
    <p:sldId id="1067" r:id="rId78"/>
    <p:sldId id="1062" r:id="rId79"/>
    <p:sldId id="1068" r:id="rId80"/>
    <p:sldId id="1069" r:id="rId81"/>
    <p:sldId id="1070" r:id="rId82"/>
    <p:sldId id="1071" r:id="rId83"/>
    <p:sldId id="1072" r:id="rId84"/>
    <p:sldId id="1073" r:id="rId85"/>
    <p:sldId id="1074" r:id="rId86"/>
    <p:sldId id="1075" r:id="rId87"/>
    <p:sldId id="1076" r:id="rId88"/>
    <p:sldId id="1077" r:id="rId89"/>
    <p:sldId id="1078" r:id="rId90"/>
    <p:sldId id="1079" r:id="rId91"/>
    <p:sldId id="1303" r:id="rId92"/>
    <p:sldId id="1080" r:id="rId93"/>
    <p:sldId id="1081" r:id="rId94"/>
    <p:sldId id="1082" r:id="rId95"/>
    <p:sldId id="1083" r:id="rId96"/>
    <p:sldId id="1084" r:id="rId97"/>
    <p:sldId id="1085" r:id="rId98"/>
    <p:sldId id="1086" r:id="rId99"/>
    <p:sldId id="1087" r:id="rId100"/>
    <p:sldId id="1088" r:id="rId101"/>
    <p:sldId id="1089" r:id="rId102"/>
    <p:sldId id="1090" r:id="rId103"/>
    <p:sldId id="1283" r:id="rId104"/>
    <p:sldId id="1092" r:id="rId105"/>
    <p:sldId id="1094" r:id="rId106"/>
    <p:sldId id="1096" r:id="rId107"/>
    <p:sldId id="1098" r:id="rId108"/>
    <p:sldId id="1097" r:id="rId109"/>
    <p:sldId id="1099" r:id="rId110"/>
    <p:sldId id="1100" r:id="rId111"/>
    <p:sldId id="1101" r:id="rId112"/>
    <p:sldId id="1112" r:id="rId113"/>
    <p:sldId id="1113" r:id="rId114"/>
    <p:sldId id="1115" r:id="rId115"/>
    <p:sldId id="1114" r:id="rId116"/>
    <p:sldId id="634" r:id="rId117"/>
    <p:sldId id="636" r:id="rId118"/>
    <p:sldId id="691" r:id="rId119"/>
    <p:sldId id="570" r:id="rId120"/>
    <p:sldId id="571" r:id="rId121"/>
    <p:sldId id="572" r:id="rId122"/>
    <p:sldId id="1095" r:id="rId123"/>
    <p:sldId id="1102" r:id="rId124"/>
    <p:sldId id="1103" r:id="rId125"/>
    <p:sldId id="1120" r:id="rId126"/>
    <p:sldId id="1121" r:id="rId127"/>
    <p:sldId id="1104" r:id="rId128"/>
    <p:sldId id="1116" r:id="rId129"/>
    <p:sldId id="1119" r:id="rId130"/>
    <p:sldId id="1117" r:id="rId131"/>
    <p:sldId id="1118" r:id="rId1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C00FF"/>
    <a:srgbClr val="00FFFF"/>
    <a:srgbClr val="0000FF"/>
    <a:srgbClr val="FFEB00"/>
    <a:srgbClr val="A700D5"/>
    <a:srgbClr val="D1CC00"/>
    <a:srgbClr val="2DC8FF"/>
    <a:srgbClr val="D00000"/>
    <a:srgbClr val="B4A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93792" autoAdjust="0"/>
  </p:normalViewPr>
  <p:slideViewPr>
    <p:cSldViewPr>
      <p:cViewPr>
        <p:scale>
          <a:sx n="67" d="100"/>
          <a:sy n="67" d="100"/>
        </p:scale>
        <p:origin x="50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presProps" Target="pres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viewProps" Target="view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952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A4C0FB1F-073C-49F3-B714-73CBCAB95ADE}" type="slidenum">
              <a:rPr lang="en-US"/>
              <a:pPr>
                <a:defRPr/>
              </a:pPr>
              <a:t>‹#›</a:t>
            </a:fld>
            <a:endParaRPr lang="en-US"/>
          </a:p>
        </p:txBody>
      </p:sp>
    </p:spTree>
    <p:extLst>
      <p:ext uri="{BB962C8B-B14F-4D97-AF65-F5344CB8AC3E}">
        <p14:creationId xmlns:p14="http://schemas.microsoft.com/office/powerpoint/2010/main" val="40130987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8D27CA-2D5D-489C-9D1E-0057729DA34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13542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270835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2331633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1453933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1551909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549093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7E3675-66D7-4A49-AA1A-9798B4712922}"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89587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7E3675-66D7-4A49-AA1A-9798B4712922}"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09754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4532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35333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38620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5BC217-645B-46AD-B3F6-B3394EE33435}"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77929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52409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40794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91077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71621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17154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34489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34376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57634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63679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46868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8D27CA-2D5D-489C-9D1E-0057729DA34A}"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96424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74605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70152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64515"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2003143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65539"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1965145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70659"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869069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71683"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3394586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72707"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1399649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73731"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18888290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74755"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370100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75779"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1590310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2685069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76803"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21332950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77827"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2359061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78851"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15800280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56727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420465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087169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010483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548024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070095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00153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9817873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92155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514186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For a high dimensional</a:t>
            </a:r>
            <a:r>
              <a:rPr lang="en-US" altLang="zh-CN" baseline="0" dirty="0"/>
              <a:t> data set, automation is important!</a:t>
            </a:r>
          </a:p>
          <a:p>
            <a:r>
              <a:rPr lang="en-US" altLang="zh-CN" baseline="0" dirty="0"/>
              <a:t>The parameterizations of the shift parameter strongly depend on knowledge of the data e.g. data range, data distribution, so user intervention is usually required. However, modern high-output data sets usually have a very large number of variables, i.e. features, so there is a strong need to automate the selection of shift parameter</a:t>
            </a:r>
          </a:p>
          <a:p>
            <a:r>
              <a:rPr lang="en-US" altLang="zh-CN" baseline="0" dirty="0"/>
              <a:t>What is the challenge here?</a:t>
            </a:r>
          </a:p>
          <a:p>
            <a:pPr marL="228600" indent="-228600">
              <a:buAutoNum type="arabicPeriod"/>
            </a:pPr>
            <a:r>
              <a:rPr lang="en-US" altLang="zh-CN" baseline="0" dirty="0"/>
              <a:t>First challenge comes from tuning the shift parameter value </a:t>
            </a:r>
          </a:p>
          <a:p>
            <a:pPr marL="0" indent="0">
              <a:buNone/>
            </a:pPr>
            <a:r>
              <a:rPr lang="en-US" altLang="zh-CN" baseline="0" dirty="0"/>
              <a:t>   variables may range from different magnitude </a:t>
            </a:r>
          </a:p>
          <a:p>
            <a:pPr marL="0" indent="0">
              <a:buNone/>
            </a:pPr>
            <a:r>
              <a:rPr lang="en-US" altLang="zh-CN" baseline="0" dirty="0"/>
              <a:t>   It depends on the data magnitude (to make valid log function)</a:t>
            </a:r>
          </a:p>
          <a:p>
            <a:pPr marL="0" indent="0">
              <a:buNone/>
            </a:pPr>
            <a:r>
              <a:rPr lang="en-US" altLang="zh-CN" baseline="0" dirty="0"/>
              <a:t>   You have different optimal shift parameter value for different variables given a target</a:t>
            </a:r>
          </a:p>
          <a:p>
            <a:pPr marL="0" indent="0">
              <a:buNone/>
            </a:pPr>
            <a:r>
              <a:rPr lang="en-US" altLang="zh-CN" baseline="0" dirty="0"/>
              <a:t>   How to handle positive and negative skewness at same time </a:t>
            </a:r>
          </a:p>
          <a:p>
            <a:pPr marL="0" indent="0">
              <a:buNone/>
            </a:pPr>
            <a:r>
              <a:rPr lang="en-US" altLang="zh-CN" baseline="0" dirty="0"/>
              <a:t>2. Address outliers which are also quite different from variable to variable  </a:t>
            </a:r>
          </a:p>
          <a:p>
            <a:pPr marL="0" indent="0">
              <a:buNone/>
            </a:pPr>
            <a:r>
              <a:rPr lang="en-US" altLang="zh-CN" baseline="0" dirty="0"/>
              <a:t>   </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18918195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For a high dimensional</a:t>
            </a:r>
            <a:r>
              <a:rPr lang="en-US" altLang="zh-CN" baseline="0" dirty="0"/>
              <a:t> data set, automation is important!</a:t>
            </a:r>
          </a:p>
          <a:p>
            <a:r>
              <a:rPr lang="en-US" altLang="zh-CN" baseline="0" dirty="0"/>
              <a:t>The parameterizations of the shift parameter strongly depend on knowledge of the data e.g. data range, data distribution, so user intervention is usually required. However, modern high-output data sets usually have a very large number of variables, i.e. features, so there is a strong need to automate the selection of shift parameter</a:t>
            </a:r>
          </a:p>
          <a:p>
            <a:r>
              <a:rPr lang="en-US" altLang="zh-CN" baseline="0" dirty="0"/>
              <a:t>What is the challenge here?</a:t>
            </a:r>
          </a:p>
          <a:p>
            <a:pPr marL="228600" indent="-228600">
              <a:buAutoNum type="arabicPeriod"/>
            </a:pPr>
            <a:r>
              <a:rPr lang="en-US" altLang="zh-CN" baseline="0" dirty="0"/>
              <a:t>First challenge comes from tuning the shift parameter value </a:t>
            </a:r>
          </a:p>
          <a:p>
            <a:pPr marL="0" indent="0">
              <a:buNone/>
            </a:pPr>
            <a:r>
              <a:rPr lang="en-US" altLang="zh-CN" baseline="0" dirty="0"/>
              <a:t>   variables may range from different magnitude </a:t>
            </a:r>
          </a:p>
          <a:p>
            <a:pPr marL="0" indent="0">
              <a:buNone/>
            </a:pPr>
            <a:r>
              <a:rPr lang="en-US" altLang="zh-CN" baseline="0" dirty="0"/>
              <a:t>   It depends on the data magnitude (to make valid log function)</a:t>
            </a:r>
          </a:p>
          <a:p>
            <a:pPr marL="0" indent="0">
              <a:buNone/>
            </a:pPr>
            <a:r>
              <a:rPr lang="en-US" altLang="zh-CN" baseline="0" dirty="0"/>
              <a:t>   You have different optimal shift parameter value for different variables given a target</a:t>
            </a:r>
          </a:p>
          <a:p>
            <a:pPr marL="0" indent="0">
              <a:buNone/>
            </a:pPr>
            <a:r>
              <a:rPr lang="en-US" altLang="zh-CN" baseline="0" dirty="0"/>
              <a:t>   How to handle positive and negative skewness at same time </a:t>
            </a:r>
          </a:p>
          <a:p>
            <a:pPr marL="0" indent="0">
              <a:buNone/>
            </a:pPr>
            <a:r>
              <a:rPr lang="en-US" altLang="zh-CN" baseline="0" dirty="0"/>
              <a:t>2. Address outliers which are also quite different from variable to variable  </a:t>
            </a:r>
          </a:p>
          <a:p>
            <a:pPr marL="0" indent="0">
              <a:buNone/>
            </a:pPr>
            <a:r>
              <a:rPr lang="en-US" altLang="zh-CN" baseline="0" dirty="0"/>
              <a:t>   </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23568352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Based on the</a:t>
            </a:r>
            <a:r>
              <a:rPr lang="en-US" altLang="zh-CN" baseline="0" dirty="0"/>
              <a:t>se challenges we propose an automatic transformation scheme</a:t>
            </a:r>
          </a:p>
          <a:p>
            <a:r>
              <a:rPr lang="en-US" altLang="zh-CN" baseline="0" dirty="0"/>
              <a:t>The new scheme consists of three parts </a:t>
            </a:r>
          </a:p>
          <a:p>
            <a:r>
              <a:rPr lang="en-US" altLang="zh-CN" baseline="0" dirty="0"/>
              <a:t>1. A new parametrized family of transformation functions </a:t>
            </a:r>
          </a:p>
          <a:p>
            <a:r>
              <a:rPr lang="en-US" altLang="zh-CN" baseline="0" dirty="0"/>
              <a:t>This re-parametrization facilitate the automation by making  the selection of shift tuning parameter independent of data magnitude.</a:t>
            </a:r>
          </a:p>
          <a:p>
            <a:r>
              <a:rPr lang="en-US" altLang="zh-CN" baseline="0" dirty="0"/>
              <a:t>Beside, it put transformation function for handling both positive and negative skewness in the same family</a:t>
            </a:r>
          </a:p>
          <a:p>
            <a:r>
              <a:rPr lang="en-US" altLang="zh-CN" baseline="0" dirty="0"/>
              <a:t>2. A robust way for standardization and also an option for </a:t>
            </a:r>
            <a:r>
              <a:rPr lang="en-US" altLang="zh-CN" baseline="0" dirty="0" err="1"/>
              <a:t>winsorizing</a:t>
            </a:r>
            <a:r>
              <a:rPr lang="en-US" altLang="zh-CN" baseline="0" dirty="0"/>
              <a:t> the influential points (</a:t>
            </a:r>
            <a:r>
              <a:rPr lang="en-US" altLang="zh-CN" baseline="0" dirty="0" err="1"/>
              <a:t>winsorization</a:t>
            </a:r>
            <a:r>
              <a:rPr lang="en-US" altLang="zh-CN" baseline="0" dirty="0"/>
              <a:t> means that given a vector of data values and a threshold, when the absolute data values are larger than the threshold, you will pull these values back to the threshold) </a:t>
            </a:r>
          </a:p>
          <a:p>
            <a:r>
              <a:rPr lang="en-US" altLang="zh-CN" baseline="0" dirty="0"/>
              <a:t>3. The parameter value selection </a:t>
            </a:r>
          </a:p>
          <a:p>
            <a:r>
              <a:rPr lang="en-US" altLang="zh-CN" baseline="0" dirty="0"/>
              <a:t>How to use an algorithm for optimal value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21180501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start with the new re-parametrized</a:t>
            </a:r>
            <a:r>
              <a:rPr lang="en-US" altLang="zh-CN" baseline="0" dirty="0"/>
              <a:t> function and we will start from the very basic </a:t>
            </a:r>
            <a:endParaRPr lang="en-US" altLang="zh-CN" dirty="0"/>
          </a:p>
          <a:p>
            <a:r>
              <a:rPr lang="en-US" altLang="zh-CN" dirty="0"/>
              <a:t>Deal both</a:t>
            </a:r>
            <a:r>
              <a:rPr lang="en-US" altLang="zh-CN" baseline="0" dirty="0"/>
              <a:t> positive and negative skewness + maintain the order of data values</a:t>
            </a:r>
          </a:p>
          <a:p>
            <a:r>
              <a:rPr lang="en-US" altLang="zh-CN" baseline="0" dirty="0"/>
              <a:t>Given a feature vector in the data set, we need to first calculate its skewness  </a:t>
            </a:r>
          </a:p>
          <a:p>
            <a:r>
              <a:rPr lang="en-US" altLang="zh-CN" baseline="0" dirty="0"/>
              <a:t>Based on the sign of the skewness we will have different log transformation (applying convex transformation function will increase the skewness and concave will decrease)</a:t>
            </a:r>
          </a:p>
          <a:p>
            <a:r>
              <a:rPr lang="en-US" altLang="zh-CN" baseline="0" dirty="0"/>
              <a:t>For negative one, we add negative sign to keep the same order of the data values</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3981968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One big</a:t>
            </a:r>
            <a:r>
              <a:rPr lang="en-US" altLang="zh-CN" baseline="0" dirty="0"/>
              <a:t> concern is that logarithm functions require positive inputs </a:t>
            </a:r>
          </a:p>
          <a:p>
            <a:r>
              <a:rPr lang="en-US" altLang="zh-CN" dirty="0"/>
              <a:t>Therefore</a:t>
            </a:r>
            <a:r>
              <a:rPr lang="en-US" altLang="zh-CN" baseline="0" dirty="0"/>
              <a:t> </a:t>
            </a:r>
            <a:r>
              <a:rPr lang="en-US" altLang="zh-CN" dirty="0"/>
              <a:t>it is important to modify the functions for both</a:t>
            </a:r>
            <a:r>
              <a:rPr lang="en-US" altLang="zh-CN" baseline="0" dirty="0"/>
              <a:t> positive and negative cases</a:t>
            </a:r>
            <a:r>
              <a:rPr lang="en-US" altLang="zh-CN" dirty="0"/>
              <a:t> to be valid for any element value.</a:t>
            </a:r>
          </a:p>
          <a:p>
            <a:pPr marL="228600" indent="-228600">
              <a:buAutoNum type="arabicPeriod"/>
            </a:pPr>
            <a:r>
              <a:rPr lang="en-US" altLang="zh-CN" dirty="0" err="1"/>
              <a:t>Substract</a:t>
            </a:r>
            <a:r>
              <a:rPr lang="en-US" altLang="zh-CN" baseline="0" dirty="0"/>
              <a:t> the minimal value and add a positive shift parameter </a:t>
            </a:r>
          </a:p>
          <a:p>
            <a:pPr marL="228600" indent="-228600">
              <a:buAutoNum type="arabicPeriod"/>
            </a:pPr>
            <a:r>
              <a:rPr lang="en-US" altLang="zh-CN" baseline="0" dirty="0"/>
              <a:t>use max value to minus each data value and add with a positive shift parameter</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10708132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One big</a:t>
            </a:r>
            <a:r>
              <a:rPr lang="en-US" altLang="zh-CN" baseline="0" dirty="0"/>
              <a:t> concern is that logarithm functions require positive inputs </a:t>
            </a:r>
          </a:p>
          <a:p>
            <a:r>
              <a:rPr lang="en-US" altLang="zh-CN" dirty="0"/>
              <a:t>Therefore</a:t>
            </a:r>
            <a:r>
              <a:rPr lang="en-US" altLang="zh-CN" baseline="0" dirty="0"/>
              <a:t> </a:t>
            </a:r>
            <a:r>
              <a:rPr lang="en-US" altLang="zh-CN" dirty="0"/>
              <a:t>it is important to modify the functions for both</a:t>
            </a:r>
            <a:r>
              <a:rPr lang="en-US" altLang="zh-CN" baseline="0" dirty="0"/>
              <a:t> positive and negative cases</a:t>
            </a:r>
            <a:r>
              <a:rPr lang="en-US" altLang="zh-CN" dirty="0"/>
              <a:t> to be valid for any element value.</a:t>
            </a:r>
          </a:p>
          <a:p>
            <a:pPr marL="228600" indent="-228600">
              <a:buAutoNum type="arabicPeriod"/>
            </a:pPr>
            <a:r>
              <a:rPr lang="en-US" altLang="zh-CN" dirty="0" err="1"/>
              <a:t>Substract</a:t>
            </a:r>
            <a:r>
              <a:rPr lang="en-US" altLang="zh-CN" baseline="0" dirty="0"/>
              <a:t> the minimal value and add a positive shift parameter </a:t>
            </a:r>
          </a:p>
          <a:p>
            <a:pPr marL="228600" indent="-228600">
              <a:buAutoNum type="arabicPeriod"/>
            </a:pPr>
            <a:r>
              <a:rPr lang="en-US" altLang="zh-CN" baseline="0" dirty="0"/>
              <a:t>use max value to minus each data value and add with a positive shift parameter</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7389161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Thus,</a:t>
            </a:r>
            <a:r>
              <a:rPr lang="en-US" altLang="zh-CN" baseline="0" dirty="0"/>
              <a:t> we further parametrize the parameter eta in terms of the multiples of the range</a:t>
            </a:r>
          </a:p>
          <a:p>
            <a:r>
              <a:rPr lang="en-US" altLang="zh-CN" baseline="0" dirty="0"/>
              <a:t>of the feature vectors </a:t>
            </a:r>
          </a:p>
          <a:p>
            <a:r>
              <a:rPr lang="en-US" altLang="zh-CN" baseline="0" dirty="0"/>
              <a:t>This makes the selection of parameter values beta independent of the data magnitude </a:t>
            </a:r>
          </a:p>
          <a:p>
            <a:r>
              <a:rPr lang="en-US" altLang="zh-CN" baseline="0" dirty="0"/>
              <a:t>The beta ranges from negative </a:t>
            </a:r>
            <a:r>
              <a:rPr lang="en-US" altLang="zh-CN" baseline="0" dirty="0" err="1"/>
              <a:t>inf</a:t>
            </a:r>
            <a:r>
              <a:rPr lang="en-US" altLang="zh-CN" baseline="0" dirty="0"/>
              <a:t> to positive </a:t>
            </a:r>
            <a:r>
              <a:rPr lang="en-US" altLang="zh-CN" baseline="0" dirty="0" err="1"/>
              <a:t>inf</a:t>
            </a:r>
            <a:r>
              <a:rPr lang="en-US" altLang="zh-CN" baseline="0" dirty="0"/>
              <a:t> </a:t>
            </a:r>
          </a:p>
          <a:p>
            <a:r>
              <a:rPr lang="en-US" altLang="zh-CN" baseline="0" dirty="0"/>
              <a:t>Now we note that the functions for </a:t>
            </a:r>
            <a:r>
              <a:rPr lang="en-US" altLang="zh-CN" baseline="0" dirty="0" err="1"/>
              <a:t>pos</a:t>
            </a:r>
            <a:r>
              <a:rPr lang="en-US" altLang="zh-CN" baseline="0" dirty="0"/>
              <a:t> and negative are both symmetric around zero </a:t>
            </a:r>
          </a:p>
          <a:p>
            <a:r>
              <a:rPr lang="en-US" altLang="zh-CN" baseline="0" dirty="0"/>
              <a:t>Thus we can take advantage of it and combine them into one family of functions. </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27156317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Thus,</a:t>
            </a:r>
            <a:r>
              <a:rPr lang="en-US" altLang="zh-CN" baseline="0" dirty="0"/>
              <a:t> we further parametrize the parameter eta in terms of the multiples of the range</a:t>
            </a:r>
          </a:p>
          <a:p>
            <a:r>
              <a:rPr lang="en-US" altLang="zh-CN" baseline="0" dirty="0"/>
              <a:t>of the feature vectors </a:t>
            </a:r>
          </a:p>
          <a:p>
            <a:r>
              <a:rPr lang="en-US" altLang="zh-CN" baseline="0" dirty="0"/>
              <a:t>This makes the selection of parameter values beta independent of the data magnitude </a:t>
            </a:r>
          </a:p>
          <a:p>
            <a:r>
              <a:rPr lang="en-US" altLang="zh-CN" baseline="0" dirty="0"/>
              <a:t>The beta ranges from negative </a:t>
            </a:r>
            <a:r>
              <a:rPr lang="en-US" altLang="zh-CN" baseline="0" dirty="0" err="1"/>
              <a:t>inf</a:t>
            </a:r>
            <a:r>
              <a:rPr lang="en-US" altLang="zh-CN" baseline="0" dirty="0"/>
              <a:t> to positive </a:t>
            </a:r>
            <a:r>
              <a:rPr lang="en-US" altLang="zh-CN" baseline="0" dirty="0" err="1"/>
              <a:t>inf</a:t>
            </a:r>
            <a:r>
              <a:rPr lang="en-US" altLang="zh-CN" baseline="0" dirty="0"/>
              <a:t> </a:t>
            </a:r>
          </a:p>
          <a:p>
            <a:r>
              <a:rPr lang="en-US" altLang="zh-CN" baseline="0" dirty="0"/>
              <a:t>Now we note that the functions for </a:t>
            </a:r>
            <a:r>
              <a:rPr lang="en-US" altLang="zh-CN" baseline="0" dirty="0" err="1"/>
              <a:t>pos</a:t>
            </a:r>
            <a:r>
              <a:rPr lang="en-US" altLang="zh-CN" baseline="0" dirty="0"/>
              <a:t> and negative are both symmetric around zero </a:t>
            </a:r>
          </a:p>
          <a:p>
            <a:r>
              <a:rPr lang="en-US" altLang="zh-CN" baseline="0" dirty="0"/>
              <a:t>Thus we can take advantage of it and combine them into one family of functions. </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257331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5468776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Thus,</a:t>
            </a:r>
            <a:r>
              <a:rPr lang="en-US" altLang="zh-CN" baseline="0" dirty="0"/>
              <a:t> we further parametrize the parameter eta in terms of the multiples of the range</a:t>
            </a:r>
          </a:p>
          <a:p>
            <a:r>
              <a:rPr lang="en-US" altLang="zh-CN" baseline="0" dirty="0"/>
              <a:t>of the feature vectors </a:t>
            </a:r>
          </a:p>
          <a:p>
            <a:r>
              <a:rPr lang="en-US" altLang="zh-CN" baseline="0" dirty="0"/>
              <a:t>This makes the selection of parameter values beta independent of the data magnitude </a:t>
            </a:r>
          </a:p>
          <a:p>
            <a:r>
              <a:rPr lang="en-US" altLang="zh-CN" baseline="0" dirty="0"/>
              <a:t>The beta ranges from negative </a:t>
            </a:r>
            <a:r>
              <a:rPr lang="en-US" altLang="zh-CN" baseline="0" dirty="0" err="1"/>
              <a:t>inf</a:t>
            </a:r>
            <a:r>
              <a:rPr lang="en-US" altLang="zh-CN" baseline="0" dirty="0"/>
              <a:t> to positive </a:t>
            </a:r>
            <a:r>
              <a:rPr lang="en-US" altLang="zh-CN" baseline="0" dirty="0" err="1"/>
              <a:t>inf</a:t>
            </a:r>
            <a:r>
              <a:rPr lang="en-US" altLang="zh-CN" baseline="0" dirty="0"/>
              <a:t> </a:t>
            </a:r>
          </a:p>
          <a:p>
            <a:r>
              <a:rPr lang="en-US" altLang="zh-CN" baseline="0" dirty="0"/>
              <a:t>Now we note that the functions for </a:t>
            </a:r>
            <a:r>
              <a:rPr lang="en-US" altLang="zh-CN" baseline="0" dirty="0" err="1"/>
              <a:t>pos</a:t>
            </a:r>
            <a:r>
              <a:rPr lang="en-US" altLang="zh-CN" baseline="0" dirty="0"/>
              <a:t> and negative are both symmetric around zero </a:t>
            </a:r>
          </a:p>
          <a:p>
            <a:r>
              <a:rPr lang="en-US" altLang="zh-CN" baseline="0" dirty="0"/>
              <a:t>Thus we can take advantage of it and combine them into one family of functions. </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28373391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Finally</a:t>
            </a:r>
            <a:r>
              <a:rPr lang="en-US" altLang="zh-CN" baseline="0" dirty="0"/>
              <a:t> incorporating all the elements we have discussed the new parameterized family of transformation functions </a:t>
            </a:r>
          </a:p>
          <a:p>
            <a:r>
              <a:rPr lang="en-US" altLang="zh-CN" dirty="0"/>
              <a:t>For beta is positive, transformation for positive skewness</a:t>
            </a:r>
          </a:p>
          <a:p>
            <a:r>
              <a:rPr lang="en-US" altLang="zh-CN" dirty="0"/>
              <a:t>For</a:t>
            </a:r>
            <a:r>
              <a:rPr lang="en-US" altLang="zh-CN" baseline="0" dirty="0"/>
              <a:t> beta is negative, transformation for negative skewness</a:t>
            </a:r>
            <a:endParaRPr lang="zh-CN" altLang="en-US" dirty="0"/>
          </a:p>
          <a:p>
            <a:r>
              <a:rPr lang="en-US" altLang="zh-CN" dirty="0"/>
              <a:t>And the parameter value selection is independent of data</a:t>
            </a:r>
            <a:r>
              <a:rPr lang="en-US" altLang="zh-CN" baseline="0" dirty="0"/>
              <a:t> magnitude</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35535105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After</a:t>
            </a:r>
            <a:r>
              <a:rPr lang="en-US" altLang="zh-CN" baseline="0" dirty="0"/>
              <a:t> the shift log transformation, we need to deal with potential influential values by </a:t>
            </a:r>
            <a:r>
              <a:rPr lang="en-US" altLang="zh-CN" baseline="0" dirty="0" err="1"/>
              <a:t>winsorization</a:t>
            </a:r>
            <a:r>
              <a:rPr lang="en-US" altLang="zh-CN" baseline="0" dirty="0"/>
              <a:t>, </a:t>
            </a:r>
          </a:p>
          <a:p>
            <a:r>
              <a:rPr lang="en-US" altLang="zh-CN" baseline="0" dirty="0"/>
              <a:t>Before that we need a robust standardization ( and I will talk about it later)</a:t>
            </a:r>
          </a:p>
          <a:p>
            <a:endParaRPr lang="en-US" altLang="zh-CN" baseline="0" dirty="0"/>
          </a:p>
          <a:p>
            <a:r>
              <a:rPr lang="en-US" altLang="zh-CN" baseline="0" dirty="0"/>
              <a:t>To make standardization robust, we will use some robust statistics that is subtracting the median and divide based on the mean absolute deviation from median (not MAD which might be 0)</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24204740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Here we a process for transformation which is</a:t>
            </a:r>
            <a:r>
              <a:rPr lang="en-US" altLang="zh-CN" baseline="0" dirty="0"/>
              <a:t> controlled by the parameter beta</a:t>
            </a:r>
          </a:p>
          <a:p>
            <a:r>
              <a:rPr lang="en-US" altLang="zh-CN" dirty="0"/>
              <a:t>The last step is to</a:t>
            </a:r>
            <a:r>
              <a:rPr lang="en-US" altLang="zh-CN" baseline="0" dirty="0"/>
              <a:t> deicide the optimal value of beta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a:t>To do that, we first need a criteria </a:t>
            </a:r>
            <a:endParaRPr lang="zh-CN" altLang="en-US" dirty="0"/>
          </a:p>
          <a:p>
            <a:r>
              <a:rPr lang="en-US" altLang="zh-CN" baseline="0" dirty="0"/>
              <a:t>A-D test stat is used which measures the distance between the empirical distribution function (EDF) of the transformed data and the cumulative distribution function (CDF) of the standard normal. </a:t>
            </a:r>
          </a:p>
          <a:p>
            <a:r>
              <a:rPr lang="en-US" altLang="zh-CN" dirty="0"/>
              <a:t>It</a:t>
            </a:r>
            <a:r>
              <a:rPr lang="en-US" altLang="zh-CN" baseline="0" dirty="0"/>
              <a:t> </a:t>
            </a:r>
            <a:r>
              <a:rPr lang="en-US" altLang="zh-CN" dirty="0"/>
              <a:t>give appropriate weight to the tails using a</a:t>
            </a:r>
            <a:r>
              <a:rPr lang="en-US" altLang="zh-CN" baseline="0" dirty="0"/>
              <a:t> </a:t>
            </a:r>
            <a:r>
              <a:rPr lang="en-US" altLang="zh-CN" dirty="0"/>
              <a:t>weighted L2 metric. It is more powerfu</a:t>
            </a:r>
            <a:r>
              <a:rPr lang="en-US" altLang="zh-CN" baseline="0" dirty="0"/>
              <a:t>l for detecting </a:t>
            </a:r>
          </a:p>
          <a:p>
            <a:endParaRPr lang="en-US" altLang="zh-CN" baseline="0" dirty="0"/>
          </a:p>
          <a:p>
            <a:r>
              <a:rPr lang="en-US" altLang="zh-CN" baseline="0" dirty="0"/>
              <a:t>Given the evaluation, we adopt the grid search algorithm for minimizing the A-D test stat. </a:t>
            </a:r>
          </a:p>
          <a:p>
            <a:r>
              <a:rPr lang="en-US" altLang="zh-CN" dirty="0"/>
              <a:t>One major</a:t>
            </a:r>
            <a:r>
              <a:rPr lang="en-US" altLang="zh-CN" baseline="0" dirty="0"/>
              <a:t> reason for using it is due to the simplicity of computing the stat and complexity of optimizing it. Besides, grid search is useful if the number of parameter to optimize is not large. Another advantage is that the computation of A-D test stat is independent with each other and thus is easy to be computed in parallel.</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32066587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We</a:t>
            </a:r>
            <a:r>
              <a:rPr lang="en-US" baseline="0" dirty="0"/>
              <a:t> ap</a:t>
            </a:r>
            <a:r>
              <a:rPr lang="en-US" dirty="0"/>
              <a:t>plied our</a:t>
            </a:r>
            <a:r>
              <a:rPr lang="en-US" baseline="0" dirty="0"/>
              <a:t> automatic transformation on the same melanoma data </a:t>
            </a:r>
            <a:endParaRPr lang="en-US" dirty="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253608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We</a:t>
            </a:r>
            <a:r>
              <a:rPr lang="en-US" baseline="0" dirty="0"/>
              <a:t> ap</a:t>
            </a:r>
            <a:r>
              <a:rPr lang="en-US" dirty="0"/>
              <a:t>plied our</a:t>
            </a:r>
            <a:r>
              <a:rPr lang="en-US" baseline="0" dirty="0"/>
              <a:t> automatic transformation on the same melanoma data </a:t>
            </a:r>
            <a:endParaRPr lang="en-US" dirty="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474315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Use QQ</a:t>
            </a:r>
            <a:r>
              <a:rPr lang="zh-CN" altLang="en-US" baseline="0" dirty="0"/>
              <a:t> </a:t>
            </a:r>
            <a:r>
              <a:rPr lang="en-US" altLang="zh-CN" baseline="0" dirty="0"/>
              <a:t>Plot to compare normality</a:t>
            </a:r>
            <a:endParaRPr lang="en-US" dirty="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002728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Besides, although</a:t>
            </a:r>
            <a:r>
              <a:rPr lang="en-US" baseline="0" dirty="0"/>
              <a:t> the transformation targets at marginal </a:t>
            </a:r>
            <a:r>
              <a:rPr lang="en-US" baseline="0" dirty="0" err="1"/>
              <a:t>dist</a:t>
            </a:r>
            <a:r>
              <a:rPr lang="en-US" baseline="0" dirty="0"/>
              <a:t> </a:t>
            </a:r>
          </a:p>
          <a:p>
            <a:pPr eaLnBrk="1" hangingPunct="1"/>
            <a:r>
              <a:rPr lang="en-US" baseline="0" dirty="0"/>
              <a:t>We see improvement of bivariate normality in many real data sets for example here.  </a:t>
            </a:r>
            <a:endParaRPr lang="en-US" dirty="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445343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No benefit for binary variables. </a:t>
            </a:r>
          </a:p>
          <a:p>
            <a:pPr eaLnBrk="1" hangingPunct="1"/>
            <a:r>
              <a:rPr lang="en-US" dirty="0"/>
              <a:t>not useful in modifying a</a:t>
            </a:r>
            <a:r>
              <a:rPr lang="en-US" baseline="0" dirty="0"/>
              <a:t> </a:t>
            </a:r>
            <a:r>
              <a:rPr lang="en-US" dirty="0"/>
              <a:t>symmetric, but highly </a:t>
            </a:r>
            <a:r>
              <a:rPr lang="en-US" dirty="0" err="1"/>
              <a:t>kurtotic</a:t>
            </a:r>
            <a:r>
              <a:rPr lang="en-US" dirty="0"/>
              <a:t> distribution. </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677443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3317284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10027209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20402752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19739193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28741302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33251076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10599498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896341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20894079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dirty="0">
              <a:ea typeface="Gulim" pitchFamily="34" charset="-127"/>
            </a:endParaRPr>
          </a:p>
        </p:txBody>
      </p:sp>
    </p:spTree>
    <p:extLst>
      <p:ext uri="{BB962C8B-B14F-4D97-AF65-F5344CB8AC3E}">
        <p14:creationId xmlns:p14="http://schemas.microsoft.com/office/powerpoint/2010/main" val="7810879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a:latin typeface="굴림" pitchFamily="34" charset="-127"/>
              <a:ea typeface="굴림" pitchFamily="34" charset="-127"/>
            </a:endParaRPr>
          </a:p>
        </p:txBody>
      </p:sp>
      <p:sp>
        <p:nvSpPr>
          <p:cNvPr id="9728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E7C34D-683C-49C7-9F2D-83F7A6669236}" type="slidenum">
              <a:rPr kumimoji="0" lang="ko-KR" altLang="en-US" sz="1200" b="0" i="0" u="none" strike="noStrike" kern="1200" cap="none" spc="0" normalizeH="0" baseline="0" noProof="0" smtClean="0">
                <a:ln>
                  <a:noFill/>
                </a:ln>
                <a:solidFill>
                  <a:prstClr val="black"/>
                </a:solidFill>
                <a:effectLst/>
                <a:uLnTx/>
                <a:uFillTx/>
                <a:latin typeface="Times New Roman" pitchFamily="18" charset="0"/>
                <a:ea typeface="맑은 고딕" panose="020B0503020000020004" pitchFamily="34" charset="-127"/>
                <a:cs typeface="+mn-cs"/>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en-US" altLang="ko-KR" sz="1200" b="0" i="0" u="none" strike="noStrike" kern="1200" cap="none" spc="0" normalizeH="0" baseline="0" noProof="0">
              <a:ln>
                <a:noFill/>
              </a:ln>
              <a:solidFill>
                <a:prstClr val="black"/>
              </a:solidFill>
              <a:effectLst/>
              <a:uLnTx/>
              <a:uFillTx/>
              <a:latin typeface="Times New Roman" pitchFamily="18" charset="0"/>
              <a:ea typeface="맑은 고딕" panose="020B0503020000020004" pitchFamily="34" charset="-127"/>
              <a:cs typeface="+mn-cs"/>
            </a:endParaRPr>
          </a:p>
        </p:txBody>
      </p:sp>
    </p:spTree>
    <p:extLst>
      <p:ext uri="{BB962C8B-B14F-4D97-AF65-F5344CB8AC3E}">
        <p14:creationId xmlns:p14="http://schemas.microsoft.com/office/powerpoint/2010/main" val="9580208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a:latin typeface="굴림" pitchFamily="34" charset="-127"/>
              <a:ea typeface="굴림" pitchFamily="34" charset="-127"/>
            </a:endParaRPr>
          </a:p>
        </p:txBody>
      </p:sp>
      <p:sp>
        <p:nvSpPr>
          <p:cNvPr id="9728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E7C34D-683C-49C7-9F2D-83F7A6669236}" type="slidenum">
              <a:rPr kumimoji="0" lang="ko-KR" altLang="en-US" sz="1200" b="0" i="0" u="none" strike="noStrike" kern="1200" cap="none" spc="0" normalizeH="0" baseline="0" noProof="0" smtClean="0">
                <a:ln>
                  <a:noFill/>
                </a:ln>
                <a:solidFill>
                  <a:prstClr val="black"/>
                </a:solidFill>
                <a:effectLst/>
                <a:uLnTx/>
                <a:uFillTx/>
                <a:latin typeface="Times New Roman" pitchFamily="18" charset="0"/>
                <a:ea typeface="맑은 고딕" panose="020B0503020000020004" pitchFamily="34" charset="-127"/>
                <a:cs typeface="+mn-cs"/>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en-US" altLang="ko-KR" sz="1200" b="0" i="0" u="none" strike="noStrike" kern="1200" cap="none" spc="0" normalizeH="0" baseline="0" noProof="0">
              <a:ln>
                <a:noFill/>
              </a:ln>
              <a:solidFill>
                <a:prstClr val="black"/>
              </a:solidFill>
              <a:effectLst/>
              <a:uLnTx/>
              <a:uFillTx/>
              <a:latin typeface="Times New Roman" pitchFamily="18" charset="0"/>
              <a:ea typeface="맑은 고딕" panose="020B0503020000020004" pitchFamily="34" charset="-127"/>
              <a:cs typeface="+mn-cs"/>
            </a:endParaRPr>
          </a:p>
        </p:txBody>
      </p:sp>
    </p:spTree>
    <p:extLst>
      <p:ext uri="{BB962C8B-B14F-4D97-AF65-F5344CB8AC3E}">
        <p14:creationId xmlns:p14="http://schemas.microsoft.com/office/powerpoint/2010/main" val="1539615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15957524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a:latin typeface="굴림" pitchFamily="34" charset="-127"/>
              <a:ea typeface="굴림" pitchFamily="34" charset="-127"/>
            </a:endParaRPr>
          </a:p>
        </p:txBody>
      </p:sp>
      <p:sp>
        <p:nvSpPr>
          <p:cNvPr id="9728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E7C34D-683C-49C7-9F2D-83F7A6669236}" type="slidenum">
              <a:rPr kumimoji="0" lang="ko-KR" altLang="en-US" sz="1200" b="0" i="0" u="none" strike="noStrike" kern="1200" cap="none" spc="0" normalizeH="0" baseline="0" noProof="0" smtClean="0">
                <a:ln>
                  <a:noFill/>
                </a:ln>
                <a:solidFill>
                  <a:prstClr val="black"/>
                </a:solidFill>
                <a:effectLst/>
                <a:uLnTx/>
                <a:uFillTx/>
                <a:latin typeface="Times New Roman" pitchFamily="18" charset="0"/>
                <a:ea typeface="맑은 고딕" panose="020B0503020000020004" pitchFamily="34" charset="-127"/>
                <a:cs typeface="+mn-cs"/>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en-US" altLang="ko-KR" sz="1200" b="0" i="0" u="none" strike="noStrike" kern="1200" cap="none" spc="0" normalizeH="0" baseline="0" noProof="0">
              <a:ln>
                <a:noFill/>
              </a:ln>
              <a:solidFill>
                <a:prstClr val="black"/>
              </a:solidFill>
              <a:effectLst/>
              <a:uLnTx/>
              <a:uFillTx/>
              <a:latin typeface="Times New Roman" pitchFamily="18" charset="0"/>
              <a:ea typeface="맑은 고딕" panose="020B0503020000020004" pitchFamily="34" charset="-127"/>
              <a:cs typeface="+mn-cs"/>
            </a:endParaRPr>
          </a:p>
        </p:txBody>
      </p:sp>
    </p:spTree>
    <p:extLst>
      <p:ext uri="{BB962C8B-B14F-4D97-AF65-F5344CB8AC3E}">
        <p14:creationId xmlns:p14="http://schemas.microsoft.com/office/powerpoint/2010/main" val="19955497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a:latin typeface="굴림" pitchFamily="34" charset="-127"/>
              <a:ea typeface="굴림" pitchFamily="34" charset="-127"/>
            </a:endParaRPr>
          </a:p>
        </p:txBody>
      </p:sp>
      <p:sp>
        <p:nvSpPr>
          <p:cNvPr id="9728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E7C34D-683C-49C7-9F2D-83F7A6669236}" type="slidenum">
              <a:rPr kumimoji="0" lang="ko-KR" altLang="en-US" sz="1200" b="0" i="0" u="none" strike="noStrike" kern="1200" cap="none" spc="0" normalizeH="0" baseline="0" noProof="0" smtClean="0">
                <a:ln>
                  <a:noFill/>
                </a:ln>
                <a:solidFill>
                  <a:prstClr val="black"/>
                </a:solidFill>
                <a:effectLst/>
                <a:uLnTx/>
                <a:uFillTx/>
                <a:latin typeface="Times New Roman" pitchFamily="18" charset="0"/>
                <a:ea typeface="맑은 고딕" panose="020B0503020000020004" pitchFamily="34" charset="-127"/>
                <a:cs typeface="+mn-cs"/>
              </a:rPr>
              <a:pPr marL="0" marR="0" lvl="0" indent="0" algn="r" defTabSz="914400" rtl="0" eaLnBrk="1" fontAlgn="base" latinLnBrk="0" hangingPunct="1">
                <a:lnSpc>
                  <a:spcPct val="100000"/>
                </a:lnSpc>
                <a:spcBef>
                  <a:spcPct val="0"/>
                </a:spcBef>
                <a:spcAft>
                  <a:spcPct val="0"/>
                </a:spcAft>
                <a:buClrTx/>
                <a:buSzTx/>
                <a:buFontTx/>
                <a:buNone/>
                <a:tabLst/>
                <a:defRPr/>
              </a:pPr>
              <a:t>117</a:t>
            </a:fld>
            <a:endParaRPr kumimoji="0" lang="en-US" altLang="ko-KR" sz="1200" b="0" i="0" u="none" strike="noStrike" kern="1200" cap="none" spc="0" normalizeH="0" baseline="0" noProof="0">
              <a:ln>
                <a:noFill/>
              </a:ln>
              <a:solidFill>
                <a:prstClr val="black"/>
              </a:solidFill>
              <a:effectLst/>
              <a:uLnTx/>
              <a:uFillTx/>
              <a:latin typeface="Times New Roman" pitchFamily="18" charset="0"/>
              <a:ea typeface="맑은 고딕" panose="020B0503020000020004" pitchFamily="34" charset="-127"/>
              <a:cs typeface="+mn-cs"/>
            </a:endParaRPr>
          </a:p>
        </p:txBody>
      </p:sp>
    </p:spTree>
    <p:extLst>
      <p:ext uri="{BB962C8B-B14F-4D97-AF65-F5344CB8AC3E}">
        <p14:creationId xmlns:p14="http://schemas.microsoft.com/office/powerpoint/2010/main" val="21983166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a:latin typeface="굴림" pitchFamily="34" charset="-127"/>
              <a:ea typeface="굴림" pitchFamily="34" charset="-127"/>
            </a:endParaRPr>
          </a:p>
        </p:txBody>
      </p:sp>
      <p:sp>
        <p:nvSpPr>
          <p:cNvPr id="9728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E7C34D-683C-49C7-9F2D-83F7A6669236}" type="slidenum">
              <a:rPr kumimoji="0" lang="ko-KR" altLang="en-US" sz="1200" b="0" i="0" u="none" strike="noStrike" kern="1200" cap="none" spc="0" normalizeH="0" baseline="0" noProof="0" smtClean="0">
                <a:ln>
                  <a:noFill/>
                </a:ln>
                <a:solidFill>
                  <a:prstClr val="black"/>
                </a:solidFill>
                <a:effectLst/>
                <a:uLnTx/>
                <a:uFillTx/>
                <a:latin typeface="Times New Roman" pitchFamily="18" charset="0"/>
                <a:ea typeface="맑은 고딕" panose="020B0503020000020004" pitchFamily="34" charset="-127"/>
                <a:cs typeface="+mn-cs"/>
              </a:rPr>
              <a:pPr marL="0" marR="0" lvl="0" indent="0" algn="r" defTabSz="914400" rtl="0" eaLnBrk="1" fontAlgn="base" latinLnBrk="0" hangingPunct="1">
                <a:lnSpc>
                  <a:spcPct val="100000"/>
                </a:lnSpc>
                <a:spcBef>
                  <a:spcPct val="0"/>
                </a:spcBef>
                <a:spcAft>
                  <a:spcPct val="0"/>
                </a:spcAft>
                <a:buClrTx/>
                <a:buSzTx/>
                <a:buFontTx/>
                <a:buNone/>
                <a:tabLst/>
                <a:defRPr/>
              </a:pPr>
              <a:t>118</a:t>
            </a:fld>
            <a:endParaRPr kumimoji="0" lang="en-US" altLang="ko-KR" sz="1200" b="0" i="0" u="none" strike="noStrike" kern="1200" cap="none" spc="0" normalizeH="0" baseline="0" noProof="0">
              <a:ln>
                <a:noFill/>
              </a:ln>
              <a:solidFill>
                <a:prstClr val="black"/>
              </a:solidFill>
              <a:effectLst/>
              <a:uLnTx/>
              <a:uFillTx/>
              <a:latin typeface="Times New Roman" pitchFamily="18" charset="0"/>
              <a:ea typeface="맑은 고딕" panose="020B0503020000020004" pitchFamily="34" charset="-127"/>
              <a:cs typeface="+mn-cs"/>
            </a:endParaRPr>
          </a:p>
        </p:txBody>
      </p:sp>
    </p:spTree>
    <p:extLst>
      <p:ext uri="{BB962C8B-B14F-4D97-AF65-F5344CB8AC3E}">
        <p14:creationId xmlns:p14="http://schemas.microsoft.com/office/powerpoint/2010/main" val="3771326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a:latin typeface="굴림" pitchFamily="34" charset="-127"/>
              <a:ea typeface="굴림" pitchFamily="34" charset="-127"/>
            </a:endParaRPr>
          </a:p>
        </p:txBody>
      </p:sp>
      <p:sp>
        <p:nvSpPr>
          <p:cNvPr id="9728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E7C34D-683C-49C7-9F2D-83F7A6669236}" type="slidenum">
              <a:rPr kumimoji="0" lang="ko-KR" altLang="en-US" sz="1200" b="0" i="0" u="none" strike="noStrike" kern="1200" cap="none" spc="0" normalizeH="0" baseline="0" noProof="0" smtClean="0">
                <a:ln>
                  <a:noFill/>
                </a:ln>
                <a:solidFill>
                  <a:prstClr val="black"/>
                </a:solidFill>
                <a:effectLst/>
                <a:uLnTx/>
                <a:uFillTx/>
                <a:latin typeface="Times New Roman" pitchFamily="18" charset="0"/>
                <a:ea typeface="맑은 고딕" panose="020B0503020000020004" pitchFamily="34" charset="-127"/>
                <a:cs typeface="+mn-cs"/>
              </a:rPr>
              <a:pPr marL="0" marR="0" lvl="0" indent="0" algn="r" defTabSz="914400" rtl="0" eaLnBrk="1" fontAlgn="base" latinLnBrk="0" hangingPunct="1">
                <a:lnSpc>
                  <a:spcPct val="100000"/>
                </a:lnSpc>
                <a:spcBef>
                  <a:spcPct val="0"/>
                </a:spcBef>
                <a:spcAft>
                  <a:spcPct val="0"/>
                </a:spcAft>
                <a:buClrTx/>
                <a:buSzTx/>
                <a:buFontTx/>
                <a:buNone/>
                <a:tabLst/>
                <a:defRPr/>
              </a:pPr>
              <a:t>119</a:t>
            </a:fld>
            <a:endParaRPr kumimoji="0" lang="en-US" altLang="ko-KR" sz="1200" b="0" i="0" u="none" strike="noStrike" kern="1200" cap="none" spc="0" normalizeH="0" baseline="0" noProof="0">
              <a:ln>
                <a:noFill/>
              </a:ln>
              <a:solidFill>
                <a:prstClr val="black"/>
              </a:solidFill>
              <a:effectLst/>
              <a:uLnTx/>
              <a:uFillTx/>
              <a:latin typeface="Times New Roman" pitchFamily="18" charset="0"/>
              <a:ea typeface="맑은 고딕" panose="020B0503020000020004" pitchFamily="34" charset="-127"/>
              <a:cs typeface="+mn-cs"/>
            </a:endParaRPr>
          </a:p>
        </p:txBody>
      </p:sp>
    </p:spTree>
    <p:extLst>
      <p:ext uri="{BB962C8B-B14F-4D97-AF65-F5344CB8AC3E}">
        <p14:creationId xmlns:p14="http://schemas.microsoft.com/office/powerpoint/2010/main" val="538371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3374886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F186F7-960F-4135-90B5-3F97C2F3433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3447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218456-74D4-4D36-B995-1D08E5D0B31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0743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43C58D-F81C-4D04-924D-69930519BEF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45699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B42C35-16AD-4D78-86E9-913C292B48C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37628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B2E4E8-4C69-404E-8CF9-D632E365F16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55823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6C204E-063C-4EE9-8940-A7589E04F2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037964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60BAD0-2FA2-4CD5-B3B7-96138F8457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488867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CDFD86-2316-4429-979D-65D2B0A67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252435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DA27-54EA-406E-8F3B-047F3EFFE6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966300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393B65-3342-4BD7-938C-7072CF849C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086633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0782B4-4705-4118-A8E7-BBDC464592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24594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FD2E03-395D-43B7-B781-CF5F8DE1CF4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17507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5BFB4EA-E92A-474E-BDBF-C2E2AFD6F9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527205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7D0C67-A3F0-4447-9F7B-7055110FD4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573678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CB2B04-B64A-4DBA-8E18-8D181EDE59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10731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8B6C2-0BE7-40B0-8C6E-D878A5C0BD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983924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7A010-AE76-4916-A07B-A7AF71F5F7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721410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8533EB-74C5-4C7C-A078-E2FDABED3A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816032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1C331E-F313-4595-9770-5193DCA43F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0505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C8763F8-1AF8-4A50-94AB-C6DB3565596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92635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717FD7DF-3C4B-4AB9-BD86-3CEB0F83254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4466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8C6B893-EDFC-48B3-AAC7-D85D94CFFE4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1200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151814-6E9D-4ED3-B1A9-87061FD155A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47974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491235A-FA81-44C3-B16A-C18731E2A40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8749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2A80E01D-495C-441E-9DBE-99433E53377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07869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601B80FE-7FC6-4986-8F8B-52FBBB045E5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71603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156BF5F9-363E-4B49-AA84-EBBFCD0CE29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37851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13750FB0-9C15-48DA-BBC2-E55DF1DA6F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480958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B984297-08A1-4B3D-92C1-A437EE787A8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172374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0440FEB8-BFDB-456E-AD97-7FF23E54E49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75176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716E7FA3-1C3A-42CC-95E3-8B1E64E95C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21180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B88033AF-A7F3-40D2-A18A-FBAB61AEF58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71199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DF5857A-263B-479B-BF83-230F437A480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9891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891AE4-F641-4CFA-98AB-BE9EA5E1477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30639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148513" cy="492125"/>
          </a:xfrm>
        </p:spPr>
        <p:txBody>
          <a:bodyPr/>
          <a:lstStyle/>
          <a:p>
            <a:r>
              <a:rPr lang="en-US"/>
              <a:t>Click to edit Master title style</a:t>
            </a:r>
          </a:p>
        </p:txBody>
      </p:sp>
      <p:sp>
        <p:nvSpPr>
          <p:cNvPr id="3" name="Text Placeholder 2"/>
          <p:cNvSpPr>
            <a:spLocks noGrp="1"/>
          </p:cNvSpPr>
          <p:nvPr>
            <p:ph type="body" sz="half" idx="1"/>
          </p:nvPr>
        </p:nvSpPr>
        <p:spPr>
          <a:xfrm>
            <a:off x="631825" y="1479550"/>
            <a:ext cx="3970338"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54563" y="1479550"/>
            <a:ext cx="3971925" cy="2308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54563" y="3940175"/>
            <a:ext cx="3971925" cy="2308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3514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E482D6C-E386-42C8-9FF2-875C32CDF1E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2183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8A4FD3-08B6-4B18-9685-B19F90A7D27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5123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05A624A-5666-4AF5-AF31-316774A39A9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87748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D7E860-5585-421F-8ED6-C3DBE48BAC8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5415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838342-7A8A-4DB8-8743-E9B75FE0F60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7264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CF5FF"/>
            </a:gs>
            <a:gs pos="50000">
              <a:schemeClr val="tx1"/>
            </a:gs>
            <a:gs pos="100000">
              <a:srgbClr val="DCF5FF"/>
            </a:gs>
          </a:gsLst>
          <a:lin ang="189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dirty="0">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dirty="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707A0F7-4FFF-4748-A9B7-E82C91A1925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09770130"/>
      </p:ext>
    </p:extLst>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8C8FF"/>
            </a:gs>
            <a:gs pos="50000">
              <a:schemeClr val="bg1"/>
            </a:gs>
            <a:gs pos="100000">
              <a:srgbClr val="C8C8FF"/>
            </a:gs>
          </a:gsLst>
          <a:lin ang="189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3DAB159-1BC5-4B00-8396-DFE35EB83A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690587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CF5FF"/>
            </a:gs>
            <a:gs pos="50000">
              <a:schemeClr val="tx1"/>
            </a:gs>
            <a:gs pos="100000">
              <a:srgbClr val="DCF5FF"/>
            </a:gs>
          </a:gsLst>
          <a:lin ang="189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85D47981-B4EA-4968-94AA-A0E452280ED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51871164"/>
      </p:ext>
    </p:extLst>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arron.web.unc.edu/"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300.png"/><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81.png"/><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91.png"/><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11.png"/><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20.png"/><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41.png"/><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351.png"/><Relationship Id="rId1" Type="http://schemas.openxmlformats.org/officeDocument/2006/relationships/slideLayout" Target="../slideLayouts/slideLayout15.xml"/><Relationship Id="rId4" Type="http://schemas.openxmlformats.org/officeDocument/2006/relationships/image" Target="../media/image3700.png"/></Relationships>
</file>

<file path=ppt/slides/_rels/slide1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380.png"/><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60.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70.png"/></Relationships>
</file>

<file path=ppt/slides/_rels/slide29.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5.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5.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5.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50.pn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57.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5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00.png"/></Relationships>
</file>

<file path=ppt/slides/_rels/slide6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9.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90.png"/></Relationships>
</file>

<file path=ppt/slides/_rels/slide8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706562"/>
          </a:xfrm>
        </p:spPr>
        <p:txBody>
          <a:bodyPr/>
          <a:lstStyle/>
          <a:p>
            <a:pPr eaLnBrk="1" hangingPunct="1"/>
            <a:r>
              <a:rPr lang="en-US" dirty="0"/>
              <a:t>Statistics – O. R. 881</a:t>
            </a:r>
            <a:br>
              <a:rPr lang="en-US" dirty="0"/>
            </a:br>
            <a:r>
              <a:rPr lang="en-US" dirty="0"/>
              <a:t>Object Oriented Data Analysis</a:t>
            </a:r>
          </a:p>
        </p:txBody>
      </p:sp>
      <p:sp>
        <p:nvSpPr>
          <p:cNvPr id="7171" name="Rectangle 3"/>
          <p:cNvSpPr>
            <a:spLocks noGrp="1" noChangeArrowheads="1"/>
          </p:cNvSpPr>
          <p:nvPr>
            <p:ph type="body" idx="1"/>
          </p:nvPr>
        </p:nvSpPr>
        <p:spPr>
          <a:xfrm>
            <a:off x="381000" y="2362200"/>
            <a:ext cx="8229600" cy="4114800"/>
          </a:xfrm>
        </p:spPr>
        <p:txBody>
          <a:bodyPr/>
          <a:lstStyle/>
          <a:p>
            <a:pPr algn="ctr" eaLnBrk="1" hangingPunct="1">
              <a:buFontTx/>
              <a:buNone/>
            </a:pPr>
            <a:r>
              <a:rPr lang="en-US" dirty="0">
                <a:hlinkClick r:id="rId3"/>
              </a:rPr>
              <a:t>Steve Marron</a:t>
            </a:r>
            <a:endParaRPr lang="en-US" dirty="0"/>
          </a:p>
          <a:p>
            <a:pPr algn="ctr" eaLnBrk="1" hangingPunct="1">
              <a:buFontTx/>
              <a:buNone/>
            </a:pPr>
            <a:endParaRPr lang="en-US" dirty="0"/>
          </a:p>
          <a:p>
            <a:pPr algn="ctr" eaLnBrk="1" hangingPunct="1">
              <a:buFontTx/>
              <a:buNone/>
            </a:pPr>
            <a:r>
              <a:rPr lang="en-US" dirty="0"/>
              <a:t>Dept. of Statistics and Operations Research</a:t>
            </a:r>
          </a:p>
          <a:p>
            <a:pPr algn="ctr" eaLnBrk="1" hangingPunct="1">
              <a:buFontTx/>
              <a:buNone/>
            </a:pPr>
            <a:r>
              <a:rPr lang="en-US" dirty="0"/>
              <a:t>University of North Carolina</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sz="4000" dirty="0">
                <a:solidFill>
                  <a:schemeClr val="bg2"/>
                </a:solidFill>
                <a:latin typeface="Arial Unicode MS" pitchFamily="34" charset="-128"/>
                <a:ea typeface="Arial Unicode MS" pitchFamily="34" charset="-128"/>
                <a:cs typeface="Arial Unicode MS" pitchFamily="34" charset="-128"/>
              </a:rPr>
              <a:t>Last Class: </a:t>
            </a:r>
            <a:r>
              <a:rPr lang="en-US" altLang="ko-KR" sz="4000" dirty="0">
                <a:solidFill>
                  <a:schemeClr val="bg2"/>
                </a:solidFill>
                <a:latin typeface="Arial Unicode MS" pitchFamily="34" charset="-128"/>
                <a:ea typeface="Arial Unicode MS" pitchFamily="34" charset="-128"/>
                <a:cs typeface="Arial Unicode MS" pitchFamily="34" charset="-128"/>
              </a:rPr>
              <a:t>Marg. Dist. Plot</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Drug Discovery – Sort on Means</a:t>
            </a: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Note: Many </a:t>
            </a:r>
          </a:p>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With No</a:t>
            </a:r>
          </a:p>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Variation???</a:t>
            </a: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sz="1800" dirty="0">
              <a:solidFill>
                <a:schemeClr val="bg2"/>
              </a:solidFill>
              <a:latin typeface="Arial Unicode MS" pitchFamily="34" charset="-128"/>
              <a:ea typeface="Arial Unicode MS" pitchFamily="34" charset="-128"/>
              <a:cs typeface="Arial Unicode MS" pitchFamily="34" charset="-128"/>
            </a:endParaRPr>
          </a:p>
        </p:txBody>
      </p:sp>
      <p:cxnSp>
        <p:nvCxnSpPr>
          <p:cNvPr id="5" name="Straight Arrow Connector 4"/>
          <p:cNvCxnSpPr/>
          <p:nvPr/>
        </p:nvCxnSpPr>
        <p:spPr bwMode="auto">
          <a:xfrm>
            <a:off x="1905000" y="3505200"/>
            <a:ext cx="2819400" cy="304800"/>
          </a:xfrm>
          <a:prstGeom prst="straightConnector1">
            <a:avLst/>
          </a:prstGeom>
          <a:noFill/>
          <a:ln w="38100"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438741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ROC Curve</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Much Better</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For Log</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Transformations</a:t>
            </a:r>
          </a:p>
        </p:txBody>
      </p:sp>
      <p:pic>
        <p:nvPicPr>
          <p:cNvPr id="2" name="Picture 1"/>
          <p:cNvPicPr>
            <a:picLocks noChangeAspect="1"/>
          </p:cNvPicPr>
          <p:nvPr/>
        </p:nvPicPr>
        <p:blipFill rotWithShape="1">
          <a:blip r:embed="rId3"/>
          <a:srcRect l="7843" t="40152" r="24511" b="4546"/>
          <a:stretch/>
        </p:blipFill>
        <p:spPr>
          <a:xfrm>
            <a:off x="3454052" y="838200"/>
            <a:ext cx="5689948" cy="6019800"/>
          </a:xfrm>
          <a:prstGeom prst="rect">
            <a:avLst/>
          </a:prstGeom>
        </p:spPr>
      </p:pic>
      <p:cxnSp>
        <p:nvCxnSpPr>
          <p:cNvPr id="5" name="Straight Arrow Connector 4"/>
          <p:cNvCxnSpPr/>
          <p:nvPr/>
        </p:nvCxnSpPr>
        <p:spPr>
          <a:xfrm>
            <a:off x="2667000" y="2133600"/>
            <a:ext cx="5410200" cy="3429000"/>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4800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50000">
              <a:schemeClr val="accent1">
                <a:tint val="44500"/>
                <a:satMod val="160000"/>
              </a:schemeClr>
            </a:gs>
            <a:gs pos="100000">
              <a:srgbClr val="92D05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Data Visualization</a:t>
            </a:r>
          </a:p>
        </p:txBody>
      </p:sp>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Overview of Visualization Methods:</a:t>
            </a:r>
          </a:p>
          <a:p>
            <a:pPr>
              <a:lnSpc>
                <a:spcPct val="150000"/>
              </a:lnSpc>
              <a:buFont typeface="Wingdings" panose="05000000000000000000" pitchFamily="2" charset="2"/>
              <a:buChar char="v"/>
            </a:pPr>
            <a:r>
              <a:rPr lang="en-US" dirty="0"/>
              <a:t>  Curve Views (Modes of Variation)</a:t>
            </a:r>
          </a:p>
          <a:p>
            <a:pPr>
              <a:lnSpc>
                <a:spcPct val="150000"/>
              </a:lnSpc>
              <a:buFont typeface="Wingdings" panose="05000000000000000000" pitchFamily="2" charset="2"/>
              <a:buChar char="v"/>
            </a:pPr>
            <a:r>
              <a:rPr lang="en-US" dirty="0"/>
              <a:t>  Scatterplot Matrices (Shows Relationships)</a:t>
            </a:r>
          </a:p>
          <a:p>
            <a:pPr>
              <a:lnSpc>
                <a:spcPct val="150000"/>
              </a:lnSpc>
              <a:buFont typeface="Wingdings" panose="05000000000000000000" pitchFamily="2" charset="2"/>
              <a:buChar char="v"/>
            </a:pPr>
            <a:r>
              <a:rPr lang="en-US" dirty="0"/>
              <a:t>  Marginal Distributions</a:t>
            </a:r>
          </a:p>
          <a:p>
            <a:pPr>
              <a:lnSpc>
                <a:spcPct val="150000"/>
              </a:lnSpc>
              <a:buFont typeface="Wingdings" panose="05000000000000000000" pitchFamily="2" charset="2"/>
              <a:buChar char="v"/>
            </a:pPr>
            <a:r>
              <a:rPr lang="en-US" dirty="0"/>
              <a:t>  Heat-Map Views </a:t>
            </a:r>
          </a:p>
        </p:txBody>
      </p:sp>
      <p:sp>
        <p:nvSpPr>
          <p:cNvPr id="4" name="Rounded Rectangle 3"/>
          <p:cNvSpPr/>
          <p:nvPr/>
        </p:nvSpPr>
        <p:spPr>
          <a:xfrm>
            <a:off x="609600" y="4419600"/>
            <a:ext cx="3429000" cy="762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668322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1027886"/>
            <a:ext cx="8534400" cy="5135563"/>
          </a:xfrm>
        </p:spPr>
        <p:txBody>
          <a:bodyPr/>
          <a:lstStyle/>
          <a:p>
            <a:pPr marL="0" indent="0">
              <a:lnSpc>
                <a:spcPct val="200000"/>
              </a:lnSpc>
              <a:buNone/>
            </a:pPr>
            <a:r>
              <a:rPr lang="en-US" dirty="0"/>
              <a:t>Main Idea:  </a:t>
            </a:r>
          </a:p>
          <a:p>
            <a:pPr>
              <a:lnSpc>
                <a:spcPct val="200000"/>
              </a:lnSpc>
            </a:pPr>
            <a:r>
              <a:rPr lang="en-US" dirty="0"/>
              <a:t> Look at Full </a:t>
            </a:r>
            <a:r>
              <a:rPr lang="en-US" u="sng" dirty="0"/>
              <a:t>Data Matrix</a:t>
            </a:r>
            <a:r>
              <a:rPr lang="en-US" dirty="0"/>
              <a:t> </a:t>
            </a:r>
          </a:p>
          <a:p>
            <a:pPr>
              <a:lnSpc>
                <a:spcPct val="200000"/>
              </a:lnSpc>
            </a:pPr>
            <a:r>
              <a:rPr lang="en-US" dirty="0"/>
              <a:t> As an </a:t>
            </a:r>
            <a:r>
              <a:rPr lang="en-US" i="1" dirty="0"/>
              <a:t>Image</a:t>
            </a:r>
            <a:r>
              <a:rPr lang="en-US" dirty="0"/>
              <a:t> (Rectangular Array of “Pixels”)</a:t>
            </a:r>
          </a:p>
          <a:p>
            <a:pPr>
              <a:lnSpc>
                <a:spcPct val="200000"/>
              </a:lnSpc>
            </a:pPr>
            <a:r>
              <a:rPr lang="en-US" dirty="0"/>
              <a:t> Coding Values with Colors (Gray Levels)</a:t>
            </a:r>
          </a:p>
        </p:txBody>
      </p:sp>
      <p:sp>
        <p:nvSpPr>
          <p:cNvPr id="4" name="TextBox 3">
            <a:extLst>
              <a:ext uri="{FF2B5EF4-FFF2-40B4-BE49-F238E27FC236}">
                <a16:creationId xmlns:a16="http://schemas.microsoft.com/office/drawing/2014/main" id="{1F4AC3E5-DE4E-490D-9C9D-87CA49995EEF}"/>
              </a:ext>
            </a:extLst>
          </p:cNvPr>
          <p:cNvSpPr txBox="1"/>
          <p:nvPr/>
        </p:nvSpPr>
        <p:spPr>
          <a:xfrm>
            <a:off x="6096000" y="1219200"/>
            <a:ext cx="2131866" cy="461665"/>
          </a:xfrm>
          <a:prstGeom prst="rect">
            <a:avLst/>
          </a:prstGeom>
          <a:noFill/>
          <a:ln w="25400">
            <a:solidFill>
              <a:srgbClr val="DC00FF"/>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DC00FF"/>
                </a:solidFill>
                <a:effectLst/>
                <a:uLnTx/>
                <a:uFillTx/>
                <a:latin typeface="Arial" charset="0"/>
                <a:ea typeface="+mn-ea"/>
                <a:cs typeface="+mn-cs"/>
              </a:rPr>
              <a:t>Text:  Sec. 6.1</a:t>
            </a:r>
          </a:p>
        </p:txBody>
      </p:sp>
    </p:spTree>
    <p:extLst>
      <p:ext uri="{BB962C8B-B14F-4D97-AF65-F5344CB8AC3E}">
        <p14:creationId xmlns:p14="http://schemas.microsoft.com/office/powerpoint/2010/main" val="277774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84237"/>
                <a:ext cx="8534400" cy="5135563"/>
              </a:xfrm>
            </p:spPr>
            <p:txBody>
              <a:bodyPr/>
              <a:lstStyle/>
              <a:p>
                <a:pPr marL="0" indent="0">
                  <a:lnSpc>
                    <a:spcPct val="150000"/>
                  </a:lnSpc>
                  <a:buNone/>
                </a:pPr>
                <a:r>
                  <a:rPr lang="en-US" dirty="0"/>
                  <a:t>Some Principles:</a:t>
                </a:r>
              </a:p>
              <a:p>
                <a:pPr marL="0" indent="0">
                  <a:lnSpc>
                    <a:spcPct val="150000"/>
                  </a:lnSpc>
                  <a:buNone/>
                </a:pPr>
                <a:r>
                  <a:rPr lang="en-US" dirty="0"/>
                  <a:t>For Nonnegative Data (</a:t>
                </a:r>
                <a:r>
                  <a:rPr lang="en-US" dirty="0" err="1"/>
                  <a:t>i</a:t>
                </a:r>
                <a:r>
                  <a:rPr lang="en-US" dirty="0"/>
                  <a:t>. e. all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r>
                  <a:rPr lang="en-US" dirty="0"/>
                  <a:t>)</a:t>
                </a:r>
              </a:p>
              <a:p>
                <a:pPr marL="0" indent="0">
                  <a:lnSpc>
                    <a:spcPct val="150000"/>
                  </a:lnSpc>
                  <a:buNone/>
                </a:pPr>
                <a:r>
                  <a:rPr lang="en-US" dirty="0"/>
                  <a:t>Gray Level is Informative (&amp; Not Distracting)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84237"/>
                <a:ext cx="8534400" cy="5135563"/>
              </a:xfrm>
              <a:blipFill>
                <a:blip r:embed="rId2"/>
                <a:stretch>
                  <a:fillRect l="-1786"/>
                </a:stretch>
              </a:blipFill>
            </p:spPr>
            <p:txBody>
              <a:bodyPr/>
              <a:lstStyle/>
              <a:p>
                <a:r>
                  <a:rPr lang="en-US">
                    <a:noFill/>
                  </a:rPr>
                  <a:t> </a:t>
                </a:r>
              </a:p>
            </p:txBody>
          </p:sp>
        </mc:Fallback>
      </mc:AlternateContent>
      <p:pic>
        <p:nvPicPr>
          <p:cNvPr id="5" name="Picture 4"/>
          <p:cNvPicPr>
            <a:picLocks noChangeAspect="1"/>
          </p:cNvPicPr>
          <p:nvPr/>
        </p:nvPicPr>
        <p:blipFill rotWithShape="1">
          <a:blip r:embed="rId3"/>
          <a:srcRect l="8824" t="77273" r="68353" b="5304"/>
          <a:stretch/>
        </p:blipFill>
        <p:spPr>
          <a:xfrm>
            <a:off x="76200" y="3771331"/>
            <a:ext cx="3124200" cy="3086669"/>
          </a:xfrm>
          <a:prstGeom prst="rect">
            <a:avLst/>
          </a:prstGeom>
        </p:spPr>
      </p:pic>
      <p:sp>
        <p:nvSpPr>
          <p:cNvPr id="4" name="TextBox 3"/>
          <p:cNvSpPr txBox="1"/>
          <p:nvPr/>
        </p:nvSpPr>
        <p:spPr>
          <a:xfrm>
            <a:off x="3962400" y="3733800"/>
            <a:ext cx="415274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Some Advocate a </a:t>
            </a:r>
            <a:r>
              <a:rPr kumimoji="0" lang="en-US" sz="2400" b="0" i="0" u="none" strike="noStrike" kern="1200" cap="none" spc="0" normalizeH="0" baseline="0" noProof="0" dirty="0">
                <a:ln>
                  <a:noFill/>
                </a:ln>
                <a:solidFill>
                  <a:srgbClr val="A700D5"/>
                </a:solidFill>
                <a:effectLst/>
                <a:uLnTx/>
                <a:uFillTx/>
                <a:latin typeface="Arial" charset="0"/>
                <a:ea typeface="+mn-ea"/>
                <a:cs typeface="+mn-cs"/>
              </a:rPr>
              <a:t>R</a:t>
            </a:r>
            <a:r>
              <a:rPr kumimoji="0" lang="en-US" sz="2400" b="0" i="0" u="none" strike="noStrike" kern="1200" cap="none" spc="0" normalizeH="0" baseline="0" noProof="0" dirty="0">
                <a:ln>
                  <a:noFill/>
                </a:ln>
                <a:solidFill>
                  <a:srgbClr val="0000FF"/>
                </a:solidFill>
                <a:effectLst/>
                <a:uLnTx/>
                <a:uFillTx/>
                <a:latin typeface="Arial" charset="0"/>
                <a:ea typeface="+mn-ea"/>
                <a:cs typeface="+mn-cs"/>
              </a:rPr>
              <a:t>A</a:t>
            </a:r>
            <a:r>
              <a:rPr kumimoji="0" lang="en-US" sz="2400" b="0" i="0" u="none" strike="noStrike" kern="1200" cap="none" spc="0" normalizeH="0" baseline="0" noProof="0" dirty="0">
                <a:ln>
                  <a:noFill/>
                </a:ln>
                <a:solidFill>
                  <a:srgbClr val="00FFFF"/>
                </a:solidFill>
                <a:effectLst/>
                <a:uLnTx/>
                <a:uFillTx/>
                <a:latin typeface="Arial" charset="0"/>
                <a:ea typeface="+mn-ea"/>
                <a:cs typeface="+mn-cs"/>
              </a:rPr>
              <a:t>IN</a:t>
            </a:r>
            <a:r>
              <a:rPr kumimoji="0" lang="en-US" sz="2400" b="0" i="0" u="none" strike="noStrike" kern="1200" cap="none" spc="0" normalizeH="0" baseline="0" noProof="0" dirty="0">
                <a:ln>
                  <a:noFill/>
                </a:ln>
                <a:solidFill>
                  <a:srgbClr val="00B050"/>
                </a:solidFill>
                <a:effectLst/>
                <a:uLnTx/>
                <a:uFillTx/>
                <a:latin typeface="Arial" charset="0"/>
                <a:ea typeface="+mn-ea"/>
                <a:cs typeface="+mn-cs"/>
              </a:rPr>
              <a:t>B</a:t>
            </a:r>
            <a:r>
              <a:rPr kumimoji="0" lang="en-US" sz="2400" b="0" i="0" u="none" strike="noStrike" kern="1200" cap="none" spc="0" normalizeH="0" baseline="0" noProof="0" dirty="0">
                <a:ln>
                  <a:noFill/>
                </a:ln>
                <a:solidFill>
                  <a:srgbClr val="FFFF00"/>
                </a:solidFill>
                <a:effectLst/>
                <a:uLnTx/>
                <a:uFillTx/>
                <a:latin typeface="Arial" charset="0"/>
                <a:ea typeface="+mn-ea"/>
                <a:cs typeface="+mn-cs"/>
              </a:rPr>
              <a:t>O</a:t>
            </a:r>
            <a:r>
              <a:rPr kumimoji="0" lang="en-US" sz="2400" b="0" i="0" u="none" strike="noStrike" kern="1200" cap="none" spc="0" normalizeH="0" baseline="0" noProof="0" dirty="0">
                <a:ln>
                  <a:noFill/>
                </a:ln>
                <a:solidFill>
                  <a:srgbClr val="FF0000"/>
                </a:solidFill>
                <a:effectLst/>
                <a:uLnTx/>
                <a:uFillTx/>
                <a:latin typeface="Arial" charset="0"/>
                <a:ea typeface="+mn-ea"/>
                <a:cs typeface="+mn-cs"/>
              </a:rPr>
              <a:t>W</a:t>
            </a:r>
          </a:p>
        </p:txBody>
      </p:sp>
      <p:sp>
        <p:nvSpPr>
          <p:cNvPr id="6" name="TextBox 5"/>
          <p:cNvSpPr txBox="1"/>
          <p:nvPr/>
        </p:nvSpPr>
        <p:spPr>
          <a:xfrm>
            <a:off x="3962400" y="5257800"/>
            <a:ext cx="4819333"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Borland &amp; Taylor (2007)  Disagree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Over Perceptual Interpretation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(What Is Equally Spaced ???)</a:t>
            </a:r>
          </a:p>
        </p:txBody>
      </p:sp>
      <p:sp>
        <p:nvSpPr>
          <p:cNvPr id="7" name="TextBox 6"/>
          <p:cNvSpPr txBox="1"/>
          <p:nvPr/>
        </p:nvSpPr>
        <p:spPr>
          <a:xfrm>
            <a:off x="3962400" y="4495800"/>
            <a:ext cx="3813865"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Gives “Greater Range”???</a:t>
            </a:r>
            <a:endParaRPr kumimoji="0" lang="en-US" sz="2400" b="0" i="0" u="none" strike="noStrike" kern="1200" cap="none" spc="0" normalizeH="0" baseline="0" noProof="0" dirty="0">
              <a:ln>
                <a:noFill/>
              </a:ln>
              <a:solidFill>
                <a:srgbClr val="FF0000"/>
              </a:solidFill>
              <a:effectLst/>
              <a:uLnTx/>
              <a:uFillTx/>
              <a:latin typeface="Arial" charset="0"/>
              <a:ea typeface="+mn-ea"/>
              <a:cs typeface="+mn-cs"/>
            </a:endParaRPr>
          </a:p>
        </p:txBody>
      </p:sp>
      <p:grpSp>
        <p:nvGrpSpPr>
          <p:cNvPr id="12" name="Group 11"/>
          <p:cNvGrpSpPr/>
          <p:nvPr/>
        </p:nvGrpSpPr>
        <p:grpSpPr>
          <a:xfrm>
            <a:off x="914400" y="914400"/>
            <a:ext cx="8102989" cy="1600200"/>
            <a:chOff x="914400" y="914400"/>
            <a:chExt cx="8102989" cy="1600200"/>
          </a:xfrm>
        </p:grpSpPr>
        <p:sp>
          <p:nvSpPr>
            <p:cNvPr id="8" name="TextBox 7"/>
            <p:cNvSpPr txBox="1"/>
            <p:nvPr/>
          </p:nvSpPr>
          <p:spPr>
            <a:xfrm>
              <a:off x="3429000" y="914400"/>
              <a:ext cx="5588389"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Actually Gray Level Is Also Good For: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“No Pivotal Value (e.g. 0) To </a:t>
              </a:r>
              <a:r>
                <a:rPr kumimoji="0" lang="en-US" sz="2400" b="0" i="0" u="none" strike="noStrike" kern="1200" cap="none" spc="0" normalizeH="0" baseline="0" noProof="0" dirty="0" err="1">
                  <a:ln>
                    <a:noFill/>
                  </a:ln>
                  <a:solidFill>
                    <a:srgbClr val="7030A0"/>
                  </a:solidFill>
                  <a:effectLst/>
                  <a:uLnTx/>
                  <a:uFillTx/>
                  <a:latin typeface="Arial" charset="0"/>
                  <a:ea typeface="+mn-ea"/>
                  <a:cs typeface="+mn-cs"/>
                </a:rPr>
                <a:t>HighLight</a:t>
              </a:r>
              <a:r>
                <a:rPr kumimoji="0" lang="en-US" sz="2400" b="0" i="0" u="none" strike="noStrike" kern="1200" cap="none" spc="0" normalizeH="0" baseline="0" noProof="0" dirty="0">
                  <a:ln>
                    <a:noFill/>
                  </a:ln>
                  <a:solidFill>
                    <a:srgbClr val="7030A0"/>
                  </a:solidFill>
                  <a:effectLst/>
                  <a:uLnTx/>
                  <a:uFillTx/>
                  <a:latin typeface="Arial" charset="0"/>
                  <a:ea typeface="+mn-ea"/>
                  <a:cs typeface="+mn-cs"/>
                </a:rPr>
                <a:t>” </a:t>
              </a:r>
            </a:p>
          </p:txBody>
        </p:sp>
        <p:sp>
          <p:nvSpPr>
            <p:cNvPr id="9" name="Rectangle 8"/>
            <p:cNvSpPr/>
            <p:nvPr/>
          </p:nvSpPr>
          <p:spPr>
            <a:xfrm>
              <a:off x="914400" y="1905000"/>
              <a:ext cx="3352800" cy="6096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1" name="Straight Connector 10"/>
            <p:cNvCxnSpPr>
              <a:stCxn id="9" idx="0"/>
            </p:cNvCxnSpPr>
            <p:nvPr/>
          </p:nvCxnSpPr>
          <p:spPr>
            <a:xfrm flipV="1">
              <a:off x="2590800" y="1676400"/>
              <a:ext cx="914400" cy="2286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0702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884237"/>
            <a:ext cx="8534400" cy="5135563"/>
          </a:xfrm>
        </p:spPr>
        <p:txBody>
          <a:bodyPr/>
          <a:lstStyle/>
          <a:p>
            <a:pPr marL="0" indent="0">
              <a:lnSpc>
                <a:spcPct val="150000"/>
              </a:lnSpc>
              <a:buNone/>
            </a:pPr>
            <a:r>
              <a:rPr lang="en-US" dirty="0"/>
              <a:t>Some Principles:</a:t>
            </a:r>
          </a:p>
          <a:p>
            <a:pPr marL="0" indent="0">
              <a:lnSpc>
                <a:spcPct val="150000"/>
              </a:lnSpc>
              <a:buNone/>
            </a:pPr>
            <a:r>
              <a:rPr lang="en-US" i="1" dirty="0"/>
              <a:t>Ordering</a:t>
            </a:r>
            <a:r>
              <a:rPr lang="en-US" dirty="0"/>
              <a:t> Rows and Columns Really Matters</a:t>
            </a:r>
          </a:p>
          <a:p>
            <a:pPr marL="0" indent="0">
              <a:lnSpc>
                <a:spcPct val="150000"/>
              </a:lnSpc>
              <a:buNone/>
            </a:pPr>
            <a:r>
              <a:rPr lang="en-US" u="sng" dirty="0"/>
              <a:t>Clustering</a:t>
            </a:r>
            <a:r>
              <a:rPr lang="en-US" dirty="0"/>
              <a:t> Columns Highlights Relationships</a:t>
            </a:r>
          </a:p>
        </p:txBody>
      </p:sp>
      <p:pic>
        <p:nvPicPr>
          <p:cNvPr id="5" name="Picture 4"/>
          <p:cNvPicPr>
            <a:picLocks noChangeAspect="1"/>
          </p:cNvPicPr>
          <p:nvPr/>
        </p:nvPicPr>
        <p:blipFill rotWithShape="1">
          <a:blip r:embed="rId2"/>
          <a:srcRect l="8824" t="77273" r="46644" b="5304"/>
          <a:stretch/>
        </p:blipFill>
        <p:spPr>
          <a:xfrm>
            <a:off x="76200" y="3771331"/>
            <a:ext cx="6096000" cy="3086669"/>
          </a:xfrm>
          <a:prstGeom prst="rect">
            <a:avLst/>
          </a:prstGeom>
        </p:spPr>
      </p:pic>
      <p:grpSp>
        <p:nvGrpSpPr>
          <p:cNvPr id="8" name="Group 7"/>
          <p:cNvGrpSpPr/>
          <p:nvPr/>
        </p:nvGrpSpPr>
        <p:grpSpPr>
          <a:xfrm>
            <a:off x="2133600" y="3200400"/>
            <a:ext cx="6858000" cy="1645860"/>
            <a:chOff x="2133600" y="3200400"/>
            <a:chExt cx="6858000" cy="1645860"/>
          </a:xfrm>
        </p:grpSpPr>
        <p:sp>
          <p:nvSpPr>
            <p:cNvPr id="4" name="TextBox 3"/>
            <p:cNvSpPr txBox="1"/>
            <p:nvPr/>
          </p:nvSpPr>
          <p:spPr>
            <a:xfrm>
              <a:off x="6000075" y="3276600"/>
              <a:ext cx="2991525" cy="156966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Clustering “Knobs”: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Hierarchical 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Euclidean Distance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&amp; Average Linkage</a:t>
              </a:r>
            </a:p>
          </p:txBody>
        </p:sp>
        <p:cxnSp>
          <p:nvCxnSpPr>
            <p:cNvPr id="7" name="Straight Arrow Connector 6"/>
            <p:cNvCxnSpPr/>
            <p:nvPr/>
          </p:nvCxnSpPr>
          <p:spPr>
            <a:xfrm flipH="1" flipV="1">
              <a:off x="2133600" y="3200400"/>
              <a:ext cx="3800138" cy="8382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5998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884237"/>
            <a:ext cx="8534400" cy="5135563"/>
          </a:xfrm>
        </p:spPr>
        <p:txBody>
          <a:bodyPr/>
          <a:lstStyle/>
          <a:p>
            <a:pPr marL="0" indent="0">
              <a:lnSpc>
                <a:spcPct val="150000"/>
              </a:lnSpc>
              <a:buNone/>
            </a:pPr>
            <a:r>
              <a:rPr lang="en-US" dirty="0"/>
              <a:t>Some Principles:</a:t>
            </a:r>
          </a:p>
          <a:p>
            <a:pPr marL="0" indent="0">
              <a:lnSpc>
                <a:spcPct val="150000"/>
              </a:lnSpc>
              <a:buNone/>
            </a:pPr>
            <a:r>
              <a:rPr lang="en-US" i="1" dirty="0"/>
              <a:t>Ordering</a:t>
            </a:r>
            <a:r>
              <a:rPr lang="en-US" dirty="0"/>
              <a:t> Rows and Columns Really Matters</a:t>
            </a:r>
          </a:p>
          <a:p>
            <a:pPr marL="0" indent="0">
              <a:lnSpc>
                <a:spcPct val="150000"/>
              </a:lnSpc>
              <a:buNone/>
            </a:pPr>
            <a:r>
              <a:rPr lang="en-US" dirty="0"/>
              <a:t>Clustering Columns &amp; Rows is Crucial</a:t>
            </a:r>
          </a:p>
        </p:txBody>
      </p:sp>
      <p:pic>
        <p:nvPicPr>
          <p:cNvPr id="5" name="Picture 4"/>
          <p:cNvPicPr>
            <a:picLocks noChangeAspect="1"/>
          </p:cNvPicPr>
          <p:nvPr/>
        </p:nvPicPr>
        <p:blipFill rotWithShape="1">
          <a:blip r:embed="rId2"/>
          <a:srcRect l="8824" t="77273" r="25491" b="5304"/>
          <a:stretch/>
        </p:blipFill>
        <p:spPr>
          <a:xfrm>
            <a:off x="76200" y="3771331"/>
            <a:ext cx="8991600" cy="3086669"/>
          </a:xfrm>
          <a:prstGeom prst="rect">
            <a:avLst/>
          </a:prstGeom>
        </p:spPr>
      </p:pic>
      <p:grpSp>
        <p:nvGrpSpPr>
          <p:cNvPr id="11" name="Group 10"/>
          <p:cNvGrpSpPr/>
          <p:nvPr/>
        </p:nvGrpSpPr>
        <p:grpSpPr>
          <a:xfrm>
            <a:off x="1828800" y="914400"/>
            <a:ext cx="6176065" cy="3733800"/>
            <a:chOff x="1828800" y="914400"/>
            <a:chExt cx="6176065" cy="3733800"/>
          </a:xfrm>
        </p:grpSpPr>
        <p:sp>
          <p:nvSpPr>
            <p:cNvPr id="4" name="TextBox 3"/>
            <p:cNvSpPr txBox="1"/>
            <p:nvPr/>
          </p:nvSpPr>
          <p:spPr>
            <a:xfrm>
              <a:off x="4191000" y="914400"/>
              <a:ext cx="3813865"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Population Structure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Invisible w/ Random Order</a:t>
              </a:r>
            </a:p>
          </p:txBody>
        </p:sp>
        <p:cxnSp>
          <p:nvCxnSpPr>
            <p:cNvPr id="7" name="Straight Arrow Connector 6"/>
            <p:cNvCxnSpPr/>
            <p:nvPr/>
          </p:nvCxnSpPr>
          <p:spPr>
            <a:xfrm>
              <a:off x="6400800" y="1295400"/>
              <a:ext cx="1066800" cy="32766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2"/>
            </p:cNvCxnSpPr>
            <p:nvPr/>
          </p:nvCxnSpPr>
          <p:spPr>
            <a:xfrm flipH="1">
              <a:off x="1828800" y="1745397"/>
              <a:ext cx="4269133" cy="290280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00483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884237"/>
            <a:ext cx="8534400" cy="5135563"/>
          </a:xfrm>
        </p:spPr>
        <p:txBody>
          <a:bodyPr/>
          <a:lstStyle/>
          <a:p>
            <a:pPr marL="0" indent="0">
              <a:lnSpc>
                <a:spcPct val="150000"/>
              </a:lnSpc>
              <a:buNone/>
            </a:pPr>
            <a:r>
              <a:rPr lang="en-US" dirty="0"/>
              <a:t>Some Principles:</a:t>
            </a:r>
          </a:p>
          <a:p>
            <a:pPr marL="0" indent="0">
              <a:lnSpc>
                <a:spcPct val="150000"/>
              </a:lnSpc>
              <a:buNone/>
            </a:pPr>
            <a:r>
              <a:rPr lang="en-US" u="sng" dirty="0"/>
              <a:t>Color Scale</a:t>
            </a:r>
            <a:r>
              <a:rPr lang="en-US" dirty="0"/>
              <a:t> is Also Critical</a:t>
            </a:r>
          </a:p>
          <a:p>
            <a:pPr marL="0" indent="0">
              <a:lnSpc>
                <a:spcPct val="150000"/>
              </a:lnSpc>
              <a:buNone/>
            </a:pPr>
            <a:endParaRPr lang="en-US" dirty="0"/>
          </a:p>
        </p:txBody>
      </p:sp>
      <p:grpSp>
        <p:nvGrpSpPr>
          <p:cNvPr id="7" name="Group 6"/>
          <p:cNvGrpSpPr/>
          <p:nvPr/>
        </p:nvGrpSpPr>
        <p:grpSpPr>
          <a:xfrm>
            <a:off x="0" y="2691825"/>
            <a:ext cx="6309400" cy="4166175"/>
            <a:chOff x="0" y="2691825"/>
            <a:chExt cx="6309400" cy="4166175"/>
          </a:xfrm>
        </p:grpSpPr>
        <p:pic>
          <p:nvPicPr>
            <p:cNvPr id="4" name="Picture 3"/>
            <p:cNvPicPr>
              <a:picLocks noChangeAspect="1"/>
            </p:cNvPicPr>
            <p:nvPr/>
          </p:nvPicPr>
          <p:blipFill rotWithShape="1">
            <a:blip r:embed="rId2"/>
            <a:srcRect l="8826" t="71211" r="23531" b="2276"/>
            <a:stretch/>
          </p:blipFill>
          <p:spPr>
            <a:xfrm>
              <a:off x="0" y="3657648"/>
              <a:ext cx="6309400" cy="3200352"/>
            </a:xfrm>
            <a:prstGeom prst="rect">
              <a:avLst/>
            </a:prstGeom>
          </p:spPr>
        </p:pic>
        <p:sp>
          <p:nvSpPr>
            <p:cNvPr id="6" name="TextBox 5"/>
            <p:cNvSpPr txBox="1"/>
            <p:nvPr/>
          </p:nvSpPr>
          <p:spPr>
            <a:xfrm>
              <a:off x="152400" y="2691825"/>
              <a:ext cx="25908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Toy Example</a:t>
              </a:r>
            </a:p>
          </p:txBody>
        </p:sp>
      </p:grpSp>
      <p:grpSp>
        <p:nvGrpSpPr>
          <p:cNvPr id="11" name="Group 10"/>
          <p:cNvGrpSpPr/>
          <p:nvPr/>
        </p:nvGrpSpPr>
        <p:grpSpPr>
          <a:xfrm>
            <a:off x="4572000" y="845403"/>
            <a:ext cx="4427030" cy="3726597"/>
            <a:chOff x="4572000" y="845403"/>
            <a:chExt cx="4427030" cy="3726597"/>
          </a:xfrm>
        </p:grpSpPr>
        <p:sp>
          <p:nvSpPr>
            <p:cNvPr id="8" name="TextBox 7"/>
            <p:cNvSpPr txBox="1"/>
            <p:nvPr/>
          </p:nvSpPr>
          <p:spPr>
            <a:xfrm>
              <a:off x="5105400" y="845403"/>
              <a:ext cx="3893630"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 charset="0"/>
                  <a:ea typeface="+mn-ea"/>
                  <a:cs typeface="+mn-cs"/>
                </a:rPr>
                <a:t>Dist’n</a:t>
              </a:r>
              <a:r>
                <a:rPr kumimoji="0" lang="en-US" sz="2400" b="0" i="0" u="none" strike="noStrike" kern="1200" cap="none" spc="0" normalizeH="0" baseline="0" noProof="0" dirty="0">
                  <a:ln>
                    <a:noFill/>
                  </a:ln>
                  <a:solidFill>
                    <a:srgbClr val="000000"/>
                  </a:solidFill>
                  <a:effectLst/>
                  <a:uLnTx/>
                  <a:uFillTx/>
                  <a:latin typeface="Arial" charset="0"/>
                  <a:ea typeface="+mn-ea"/>
                  <a:cs typeface="+mn-cs"/>
                </a:rPr>
                <a:t> of Values, with Usual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Jitter Plot + Smooth </a:t>
              </a:r>
              <a:r>
                <a:rPr kumimoji="0" lang="en-US" sz="2400" b="0" i="0" u="none" strike="noStrike" kern="1200" cap="none" spc="0" normalizeH="0" baseline="0" noProof="0" dirty="0" err="1">
                  <a:ln>
                    <a:noFill/>
                  </a:ln>
                  <a:solidFill>
                    <a:srgbClr val="000000"/>
                  </a:solidFill>
                  <a:effectLst/>
                  <a:uLnTx/>
                  <a:uFillTx/>
                  <a:latin typeface="Arial" charset="0"/>
                  <a:ea typeface="+mn-ea"/>
                  <a:cs typeface="+mn-cs"/>
                </a:rPr>
                <a:t>Histo</a:t>
              </a: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10" name="Straight Arrow Connector 9"/>
            <p:cNvCxnSpPr>
              <a:stCxn id="8" idx="2"/>
            </p:cNvCxnSpPr>
            <p:nvPr/>
          </p:nvCxnSpPr>
          <p:spPr>
            <a:xfrm flipH="1">
              <a:off x="4572000" y="1676400"/>
              <a:ext cx="2480215" cy="2895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733800" y="3295471"/>
            <a:ext cx="4880798" cy="2068692"/>
            <a:chOff x="3733800" y="3295471"/>
            <a:chExt cx="4880798" cy="2068692"/>
          </a:xfrm>
        </p:grpSpPr>
        <p:sp>
          <p:nvSpPr>
            <p:cNvPr id="12" name="TextBox 11"/>
            <p:cNvSpPr txBox="1"/>
            <p:nvPr/>
          </p:nvSpPr>
          <p:spPr>
            <a:xfrm>
              <a:off x="6553200" y="3295471"/>
              <a:ext cx="2061398"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Many Small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Values &amp; Few</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Large Ones</a:t>
              </a:r>
            </a:p>
          </p:txBody>
        </p:sp>
        <p:cxnSp>
          <p:nvCxnSpPr>
            <p:cNvPr id="14" name="Straight Arrow Connector 13"/>
            <p:cNvCxnSpPr/>
            <p:nvPr/>
          </p:nvCxnSpPr>
          <p:spPr>
            <a:xfrm flipH="1">
              <a:off x="3733800" y="3895635"/>
              <a:ext cx="2841442" cy="146852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2"/>
            </p:cNvCxnSpPr>
            <p:nvPr/>
          </p:nvCxnSpPr>
          <p:spPr>
            <a:xfrm flipH="1">
              <a:off x="5287727" y="4495800"/>
              <a:ext cx="2296172" cy="45724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656285" y="2209800"/>
            <a:ext cx="3523699" cy="1828800"/>
            <a:chOff x="5656285" y="2209800"/>
            <a:chExt cx="3523699" cy="1828800"/>
          </a:xfrm>
        </p:grpSpPr>
        <p:sp>
          <p:nvSpPr>
            <p:cNvPr id="21" name="TextBox 20"/>
            <p:cNvSpPr txBox="1"/>
            <p:nvPr/>
          </p:nvSpPr>
          <p:spPr>
            <a:xfrm>
              <a:off x="6477000" y="2209800"/>
              <a:ext cx="27029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Equal </a:t>
              </a:r>
              <a:r>
                <a:rPr kumimoji="0" lang="en-US" sz="2400" b="0" i="1" u="none" strike="noStrike" kern="1200" cap="none" spc="0" normalizeH="0" baseline="0" noProof="0" dirty="0">
                  <a:ln>
                    <a:noFill/>
                  </a:ln>
                  <a:solidFill>
                    <a:srgbClr val="000000"/>
                  </a:solidFill>
                  <a:effectLst/>
                  <a:uLnTx/>
                  <a:uFillTx/>
                  <a:latin typeface="Arial" charset="0"/>
                  <a:ea typeface="+mn-ea"/>
                  <a:cs typeface="+mn-cs"/>
                </a:rPr>
                <a:t>Bin</a:t>
              </a:r>
              <a:r>
                <a:rPr kumimoji="0" lang="en-US" sz="2400" b="0" i="0" u="none" strike="noStrike" kern="1200" cap="none" spc="0" normalizeH="0" baseline="0" noProof="0" dirty="0">
                  <a:ln>
                    <a:noFill/>
                  </a:ln>
                  <a:solidFill>
                    <a:srgbClr val="000000"/>
                  </a:solidFill>
                  <a:effectLst/>
                  <a:uLnTx/>
                  <a:uFillTx/>
                  <a:latin typeface="Arial" charset="0"/>
                  <a:ea typeface="+mn-ea"/>
                  <a:cs typeface="+mn-cs"/>
                </a:rPr>
                <a:t> Spacing</a:t>
              </a:r>
            </a:p>
          </p:txBody>
        </p:sp>
        <p:cxnSp>
          <p:nvCxnSpPr>
            <p:cNvPr id="22" name="Straight Arrow Connector 21"/>
            <p:cNvCxnSpPr>
              <a:stCxn id="21" idx="2"/>
            </p:cNvCxnSpPr>
            <p:nvPr/>
          </p:nvCxnSpPr>
          <p:spPr>
            <a:xfrm flipH="1">
              <a:off x="5656285" y="2671465"/>
              <a:ext cx="2172207" cy="13671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209800" y="5334096"/>
            <a:ext cx="6658354" cy="1135701"/>
            <a:chOff x="2209800" y="5334096"/>
            <a:chExt cx="6658354" cy="1135701"/>
          </a:xfrm>
        </p:grpSpPr>
        <p:sp>
          <p:nvSpPr>
            <p:cNvPr id="26" name="TextBox 25"/>
            <p:cNvSpPr txBox="1"/>
            <p:nvPr/>
          </p:nvSpPr>
          <p:spPr>
            <a:xfrm>
              <a:off x="6629400" y="5638800"/>
              <a:ext cx="2238754"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Results in Very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Poor </a:t>
              </a:r>
              <a:r>
                <a:rPr kumimoji="0" lang="en-US" sz="2400" b="0" i="1" u="none" strike="noStrike" kern="1200" cap="none" spc="0" normalizeH="0" baseline="0" noProof="0" dirty="0">
                  <a:ln>
                    <a:noFill/>
                  </a:ln>
                  <a:solidFill>
                    <a:srgbClr val="C00000"/>
                  </a:solidFill>
                  <a:effectLst/>
                  <a:uLnTx/>
                  <a:uFillTx/>
                  <a:latin typeface="Arial" charset="0"/>
                  <a:ea typeface="+mn-ea"/>
                  <a:cs typeface="+mn-cs"/>
                </a:rPr>
                <a:t>Contrast</a:t>
              </a:r>
            </a:p>
          </p:txBody>
        </p:sp>
        <p:cxnSp>
          <p:nvCxnSpPr>
            <p:cNvPr id="27" name="Straight Arrow Connector 26"/>
            <p:cNvCxnSpPr/>
            <p:nvPr/>
          </p:nvCxnSpPr>
          <p:spPr>
            <a:xfrm flipH="1" flipV="1">
              <a:off x="2209800" y="5334096"/>
              <a:ext cx="4402314" cy="71155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6734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884237"/>
            <a:ext cx="8534400" cy="5135563"/>
          </a:xfrm>
        </p:spPr>
        <p:txBody>
          <a:bodyPr/>
          <a:lstStyle/>
          <a:p>
            <a:pPr marL="0" indent="0">
              <a:lnSpc>
                <a:spcPct val="150000"/>
              </a:lnSpc>
              <a:buNone/>
            </a:pPr>
            <a:r>
              <a:rPr lang="en-US" dirty="0"/>
              <a:t>Natural Approach (to Skewed </a:t>
            </a:r>
            <a:r>
              <a:rPr lang="en-US" dirty="0" err="1"/>
              <a:t>Dist’n</a:t>
            </a:r>
            <a:r>
              <a:rPr lang="en-US" dirty="0"/>
              <a:t>):</a:t>
            </a:r>
          </a:p>
          <a:p>
            <a:pPr marL="0" indent="0">
              <a:lnSpc>
                <a:spcPct val="150000"/>
              </a:lnSpc>
              <a:buNone/>
            </a:pPr>
            <a:r>
              <a:rPr lang="en-US" dirty="0"/>
              <a:t>Log Transformation</a:t>
            </a:r>
          </a:p>
        </p:txBody>
      </p:sp>
      <p:grpSp>
        <p:nvGrpSpPr>
          <p:cNvPr id="9" name="Group 8"/>
          <p:cNvGrpSpPr/>
          <p:nvPr/>
        </p:nvGrpSpPr>
        <p:grpSpPr>
          <a:xfrm>
            <a:off x="0" y="2654259"/>
            <a:ext cx="6309400" cy="4203741"/>
            <a:chOff x="0" y="2654259"/>
            <a:chExt cx="6309400" cy="4203741"/>
          </a:xfrm>
        </p:grpSpPr>
        <p:sp>
          <p:nvSpPr>
            <p:cNvPr id="6" name="TextBox 5"/>
            <p:cNvSpPr txBox="1"/>
            <p:nvPr/>
          </p:nvSpPr>
          <p:spPr>
            <a:xfrm>
              <a:off x="150031" y="2654259"/>
              <a:ext cx="37338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Same Toy Example</a:t>
              </a:r>
            </a:p>
          </p:txBody>
        </p:sp>
        <p:pic>
          <p:nvPicPr>
            <p:cNvPr id="5" name="Picture 4"/>
            <p:cNvPicPr>
              <a:picLocks noChangeAspect="1"/>
            </p:cNvPicPr>
            <p:nvPr/>
          </p:nvPicPr>
          <p:blipFill rotWithShape="1">
            <a:blip r:embed="rId2"/>
            <a:srcRect l="8826" t="70453" r="23531" b="2276"/>
            <a:stretch/>
          </p:blipFill>
          <p:spPr>
            <a:xfrm>
              <a:off x="0" y="3566150"/>
              <a:ext cx="6309400" cy="3291850"/>
            </a:xfrm>
            <a:prstGeom prst="rect">
              <a:avLst/>
            </a:prstGeom>
          </p:spPr>
        </p:pic>
      </p:grpSp>
      <p:grpSp>
        <p:nvGrpSpPr>
          <p:cNvPr id="18" name="Group 17"/>
          <p:cNvGrpSpPr/>
          <p:nvPr/>
        </p:nvGrpSpPr>
        <p:grpSpPr>
          <a:xfrm>
            <a:off x="4572004" y="1619913"/>
            <a:ext cx="4135953" cy="3028287"/>
            <a:chOff x="4572004" y="3295471"/>
            <a:chExt cx="4135953" cy="3028287"/>
          </a:xfrm>
        </p:grpSpPr>
        <p:sp>
          <p:nvSpPr>
            <p:cNvPr id="12" name="TextBox 11"/>
            <p:cNvSpPr txBox="1"/>
            <p:nvPr/>
          </p:nvSpPr>
          <p:spPr>
            <a:xfrm>
              <a:off x="6553200" y="3295471"/>
              <a:ext cx="2154757" cy="156966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Much Better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Scaling, Using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More of the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Color Range</a:t>
              </a:r>
            </a:p>
          </p:txBody>
        </p:sp>
        <p:cxnSp>
          <p:nvCxnSpPr>
            <p:cNvPr id="15" name="Straight Arrow Connector 14"/>
            <p:cNvCxnSpPr>
              <a:stCxn id="12" idx="2"/>
            </p:cNvCxnSpPr>
            <p:nvPr/>
          </p:nvCxnSpPr>
          <p:spPr>
            <a:xfrm flipH="1">
              <a:off x="4572004" y="4865131"/>
              <a:ext cx="3058575" cy="145862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133600" y="5212075"/>
            <a:ext cx="6716280" cy="1206147"/>
            <a:chOff x="2133600" y="5632982"/>
            <a:chExt cx="6716280" cy="1206147"/>
          </a:xfrm>
        </p:grpSpPr>
        <p:sp>
          <p:nvSpPr>
            <p:cNvPr id="26" name="TextBox 25"/>
            <p:cNvSpPr txBox="1"/>
            <p:nvPr/>
          </p:nvSpPr>
          <p:spPr>
            <a:xfrm>
              <a:off x="6629400" y="5638800"/>
              <a:ext cx="2220480"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Much Better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C00000"/>
                  </a:solidFill>
                  <a:effectLst/>
                  <a:uLnTx/>
                  <a:uFillTx/>
                  <a:latin typeface="Arial" charset="0"/>
                  <a:ea typeface="+mn-ea"/>
                  <a:cs typeface="+mn-cs"/>
                </a:rPr>
                <a:t>Contrast</a:t>
              </a:r>
              <a:r>
                <a:rPr kumimoji="0" lang="en-US" sz="2400" b="0" i="0" u="none" strike="noStrike" kern="1200" cap="none" spc="0" normalizeH="0" baseline="0" noProof="0" dirty="0">
                  <a:ln>
                    <a:noFill/>
                  </a:ln>
                  <a:solidFill>
                    <a:srgbClr val="C00000"/>
                  </a:solidFill>
                  <a:effectLst/>
                  <a:uLnTx/>
                  <a:uFillTx/>
                  <a:latin typeface="Arial" charset="0"/>
                  <a:ea typeface="+mn-ea"/>
                  <a:cs typeface="+mn-cs"/>
                </a:rPr>
                <a:t>, Now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See 4 Peaks</a:t>
              </a:r>
            </a:p>
          </p:txBody>
        </p:sp>
        <p:cxnSp>
          <p:nvCxnSpPr>
            <p:cNvPr id="27" name="Straight Arrow Connector 26"/>
            <p:cNvCxnSpPr/>
            <p:nvPr/>
          </p:nvCxnSpPr>
          <p:spPr>
            <a:xfrm flipH="1" flipV="1">
              <a:off x="2133600" y="5632982"/>
              <a:ext cx="4478514" cy="41267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842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884237"/>
            <a:ext cx="8534400" cy="5135563"/>
          </a:xfrm>
        </p:spPr>
        <p:txBody>
          <a:bodyPr/>
          <a:lstStyle/>
          <a:p>
            <a:pPr marL="0" indent="0">
              <a:lnSpc>
                <a:spcPct val="150000"/>
              </a:lnSpc>
              <a:buNone/>
            </a:pPr>
            <a:r>
              <a:rPr lang="en-US" dirty="0"/>
              <a:t>Natural Approach (to Skewed </a:t>
            </a:r>
            <a:r>
              <a:rPr lang="en-US" dirty="0" err="1"/>
              <a:t>Dist’n</a:t>
            </a:r>
            <a:r>
              <a:rPr lang="en-US" dirty="0"/>
              <a:t>):</a:t>
            </a:r>
          </a:p>
          <a:p>
            <a:pPr marL="0" indent="0">
              <a:lnSpc>
                <a:spcPct val="150000"/>
              </a:lnSpc>
              <a:buNone/>
            </a:pPr>
            <a:r>
              <a:rPr lang="en-US" dirty="0"/>
              <a:t>Quantile Scaling (= #s in Each Bin)</a:t>
            </a:r>
          </a:p>
        </p:txBody>
      </p:sp>
      <p:grpSp>
        <p:nvGrpSpPr>
          <p:cNvPr id="7" name="Group 6"/>
          <p:cNvGrpSpPr/>
          <p:nvPr/>
        </p:nvGrpSpPr>
        <p:grpSpPr>
          <a:xfrm>
            <a:off x="-1652" y="2524653"/>
            <a:ext cx="6309400" cy="4333347"/>
            <a:chOff x="-1652" y="2524653"/>
            <a:chExt cx="6309400" cy="4333347"/>
          </a:xfrm>
        </p:grpSpPr>
        <p:sp>
          <p:nvSpPr>
            <p:cNvPr id="6" name="TextBox 5"/>
            <p:cNvSpPr txBox="1"/>
            <p:nvPr/>
          </p:nvSpPr>
          <p:spPr>
            <a:xfrm>
              <a:off x="137699" y="2524653"/>
              <a:ext cx="37338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Same Toy Example</a:t>
              </a:r>
            </a:p>
          </p:txBody>
        </p:sp>
        <p:pic>
          <p:nvPicPr>
            <p:cNvPr id="4" name="Picture 3"/>
            <p:cNvPicPr>
              <a:picLocks noChangeAspect="1"/>
            </p:cNvPicPr>
            <p:nvPr/>
          </p:nvPicPr>
          <p:blipFill rotWithShape="1">
            <a:blip r:embed="rId2"/>
            <a:srcRect l="8826" t="70453" r="23531" b="2276"/>
            <a:stretch/>
          </p:blipFill>
          <p:spPr>
            <a:xfrm>
              <a:off x="-1652" y="3566150"/>
              <a:ext cx="6309400" cy="3291850"/>
            </a:xfrm>
            <a:prstGeom prst="rect">
              <a:avLst/>
            </a:prstGeom>
          </p:spPr>
        </p:pic>
      </p:grpSp>
      <p:grpSp>
        <p:nvGrpSpPr>
          <p:cNvPr id="18" name="Group 17"/>
          <p:cNvGrpSpPr/>
          <p:nvPr/>
        </p:nvGrpSpPr>
        <p:grpSpPr>
          <a:xfrm>
            <a:off x="4050132" y="2419802"/>
            <a:ext cx="3679212" cy="1737785"/>
            <a:chOff x="4062020" y="4128773"/>
            <a:chExt cx="3679212" cy="1737785"/>
          </a:xfrm>
        </p:grpSpPr>
        <p:sp>
          <p:nvSpPr>
            <p:cNvPr id="12" name="TextBox 11"/>
            <p:cNvSpPr txBox="1"/>
            <p:nvPr/>
          </p:nvSpPr>
          <p:spPr>
            <a:xfrm>
              <a:off x="4062020" y="4128773"/>
              <a:ext cx="367921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Non-Equally Spaced Bins</a:t>
              </a:r>
            </a:p>
          </p:txBody>
        </p:sp>
        <p:cxnSp>
          <p:nvCxnSpPr>
            <p:cNvPr id="15" name="Straight Arrow Connector 14"/>
            <p:cNvCxnSpPr>
              <a:stCxn id="12" idx="2"/>
            </p:cNvCxnSpPr>
            <p:nvPr/>
          </p:nvCxnSpPr>
          <p:spPr>
            <a:xfrm flipH="1">
              <a:off x="4267200" y="4590438"/>
              <a:ext cx="1634426" cy="127612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286000" y="3434818"/>
            <a:ext cx="5861764" cy="872290"/>
            <a:chOff x="2286000" y="5638800"/>
            <a:chExt cx="5861764" cy="872290"/>
          </a:xfrm>
        </p:grpSpPr>
        <p:sp>
          <p:nvSpPr>
            <p:cNvPr id="26" name="TextBox 25"/>
            <p:cNvSpPr txBox="1"/>
            <p:nvPr/>
          </p:nvSpPr>
          <p:spPr>
            <a:xfrm>
              <a:off x="6629400" y="5638800"/>
              <a:ext cx="1518364"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Far More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C00000"/>
                  </a:solidFill>
                  <a:effectLst/>
                  <a:uLnTx/>
                  <a:uFillTx/>
                  <a:latin typeface="Arial" charset="0"/>
                  <a:ea typeface="+mn-ea"/>
                  <a:cs typeface="+mn-cs"/>
                </a:rPr>
                <a:t>Contrast</a:t>
              </a:r>
              <a:endParaRPr kumimoji="0" lang="en-US" sz="2400" b="0" i="0" u="none" strike="noStrike" kern="1200" cap="none" spc="0" normalizeH="0" baseline="0" noProof="0" dirty="0">
                <a:ln>
                  <a:noFill/>
                </a:ln>
                <a:solidFill>
                  <a:srgbClr val="C00000"/>
                </a:solidFill>
                <a:effectLst/>
                <a:uLnTx/>
                <a:uFillTx/>
                <a:latin typeface="Arial" charset="0"/>
                <a:ea typeface="+mn-ea"/>
                <a:cs typeface="+mn-cs"/>
              </a:endParaRPr>
            </a:p>
          </p:txBody>
        </p:sp>
        <p:cxnSp>
          <p:nvCxnSpPr>
            <p:cNvPr id="27" name="Straight Arrow Connector 26"/>
            <p:cNvCxnSpPr>
              <a:stCxn id="26" idx="1"/>
            </p:cNvCxnSpPr>
            <p:nvPr/>
          </p:nvCxnSpPr>
          <p:spPr>
            <a:xfrm flipH="1">
              <a:off x="2286000" y="6054299"/>
              <a:ext cx="4343400" cy="45679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905000" y="5257800"/>
            <a:ext cx="6902457" cy="1200329"/>
            <a:chOff x="1905000" y="5257800"/>
            <a:chExt cx="6902457" cy="1200329"/>
          </a:xfrm>
        </p:grpSpPr>
        <p:sp>
          <p:nvSpPr>
            <p:cNvPr id="14" name="TextBox 13"/>
            <p:cNvSpPr txBox="1"/>
            <p:nvPr/>
          </p:nvSpPr>
          <p:spPr>
            <a:xfrm>
              <a:off x="6705600" y="5257800"/>
              <a:ext cx="2101857"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Good or Bad?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Peaks Less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Prominent</a:t>
              </a:r>
            </a:p>
          </p:txBody>
        </p:sp>
        <p:cxnSp>
          <p:nvCxnSpPr>
            <p:cNvPr id="20" name="Straight Arrow Connector 19"/>
            <p:cNvCxnSpPr>
              <a:stCxn id="14" idx="1"/>
            </p:cNvCxnSpPr>
            <p:nvPr/>
          </p:nvCxnSpPr>
          <p:spPr>
            <a:xfrm flipH="1" flipV="1">
              <a:off x="1905000" y="5588153"/>
              <a:ext cx="4800600" cy="269812"/>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724400" y="472015"/>
            <a:ext cx="4495800" cy="4244773"/>
            <a:chOff x="2587432" y="4128773"/>
            <a:chExt cx="4495800" cy="4244773"/>
          </a:xfrm>
        </p:grpSpPr>
        <p:sp>
          <p:nvSpPr>
            <p:cNvPr id="17" name="TextBox 16"/>
            <p:cNvSpPr txBox="1"/>
            <p:nvPr/>
          </p:nvSpPr>
          <p:spPr>
            <a:xfrm>
              <a:off x="4062020" y="4128773"/>
              <a:ext cx="3021212"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Can Look at </a:t>
              </a:r>
              <a:r>
                <a:rPr kumimoji="0" lang="en-US" sz="2400" b="0" i="0" u="sng" strike="noStrike" kern="1200" cap="none" spc="0" normalizeH="0" baseline="0" noProof="0" dirty="0">
                  <a:ln>
                    <a:noFill/>
                  </a:ln>
                  <a:solidFill>
                    <a:srgbClr val="00B050"/>
                  </a:solidFill>
                  <a:effectLst/>
                  <a:uLnTx/>
                  <a:uFillTx/>
                  <a:latin typeface="Arial" charset="0"/>
                  <a:ea typeface="+mn-ea"/>
                  <a:cs typeface="+mn-cs"/>
                </a:rPr>
                <a:t>Either</a:t>
              </a:r>
              <a:r>
                <a:rPr kumimoji="0" lang="en-US" sz="2400" b="0" i="0" u="none" strike="noStrike" kern="1200" cap="none" spc="0" normalizeH="0" baseline="0" noProof="0" dirty="0">
                  <a:ln>
                    <a:noFill/>
                  </a:ln>
                  <a:solidFill>
                    <a:srgbClr val="00B05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Original Or Log View</a:t>
              </a:r>
            </a:p>
          </p:txBody>
        </p:sp>
        <p:cxnSp>
          <p:nvCxnSpPr>
            <p:cNvPr id="21" name="Straight Arrow Connector 20"/>
            <p:cNvCxnSpPr/>
            <p:nvPr/>
          </p:nvCxnSpPr>
          <p:spPr>
            <a:xfrm flipH="1">
              <a:off x="2587432" y="4959770"/>
              <a:ext cx="2954004" cy="341377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5331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“Best” Choice of Color Scaling:</a:t>
            </a:r>
          </a:p>
          <a:p>
            <a:pPr marL="0" indent="0" algn="ctr">
              <a:lnSpc>
                <a:spcPct val="150000"/>
              </a:lnSpc>
              <a:buNone/>
            </a:pPr>
            <a:r>
              <a:rPr lang="en-US" dirty="0"/>
              <a:t>Context Dependent</a:t>
            </a:r>
          </a:p>
          <a:p>
            <a:pPr>
              <a:lnSpc>
                <a:spcPct val="150000"/>
              </a:lnSpc>
              <a:buFont typeface="Wingdings" panose="05000000000000000000" pitchFamily="2" charset="2"/>
              <a:buChar char="Ø"/>
            </a:pPr>
            <a:r>
              <a:rPr lang="en-US" dirty="0"/>
              <a:t>  Equally Spaced (Most Interpretable?)</a:t>
            </a:r>
          </a:p>
          <a:p>
            <a:pPr>
              <a:lnSpc>
                <a:spcPct val="150000"/>
              </a:lnSpc>
              <a:buFont typeface="Wingdings" panose="05000000000000000000" pitchFamily="2" charset="2"/>
              <a:buChar char="Ø"/>
            </a:pPr>
            <a:r>
              <a:rPr lang="en-US" dirty="0"/>
              <a:t>  Log Spacing (Can Be Very Useful)</a:t>
            </a:r>
          </a:p>
          <a:p>
            <a:pPr>
              <a:lnSpc>
                <a:spcPct val="150000"/>
              </a:lnSpc>
              <a:buFont typeface="Wingdings" panose="05000000000000000000" pitchFamily="2" charset="2"/>
              <a:buChar char="Ø"/>
            </a:pPr>
            <a:r>
              <a:rPr lang="en-US" dirty="0"/>
              <a:t>  Quantile Spacing (Also Useful)</a:t>
            </a:r>
          </a:p>
          <a:p>
            <a:pPr marL="0" indent="0">
              <a:lnSpc>
                <a:spcPct val="150000"/>
              </a:lnSpc>
              <a:buNone/>
            </a:pPr>
            <a:r>
              <a:rPr lang="en-US" dirty="0"/>
              <a:t>Should Look At Several &amp; Decide</a:t>
            </a:r>
          </a:p>
          <a:p>
            <a:pPr marL="0" indent="0">
              <a:lnSpc>
                <a:spcPct val="150000"/>
              </a:lnSpc>
              <a:buNone/>
            </a:pPr>
            <a:endParaRPr lang="en-US" dirty="0"/>
          </a:p>
          <a:p>
            <a:pPr marL="0" indent="0">
              <a:lnSpc>
                <a:spcPct val="150000"/>
              </a:lnSpc>
              <a:buNone/>
            </a:pPr>
            <a:endParaRPr lang="en-US" dirty="0"/>
          </a:p>
        </p:txBody>
      </p:sp>
    </p:spTree>
    <p:extLst>
      <p:ext uri="{BB962C8B-B14F-4D97-AF65-F5344CB8AC3E}">
        <p14:creationId xmlns:p14="http://schemas.microsoft.com/office/powerpoint/2010/main" val="3976927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sz="4000" dirty="0">
                <a:solidFill>
                  <a:schemeClr val="bg2"/>
                </a:solidFill>
                <a:latin typeface="Arial Unicode MS" pitchFamily="34" charset="-128"/>
                <a:ea typeface="Arial Unicode MS" pitchFamily="34" charset="-128"/>
                <a:cs typeface="Arial Unicode MS" pitchFamily="34" charset="-128"/>
              </a:rPr>
              <a:t>Last Class: </a:t>
            </a:r>
            <a:r>
              <a:rPr lang="en-US" altLang="ko-KR" sz="4000" dirty="0">
                <a:solidFill>
                  <a:schemeClr val="bg2"/>
                </a:solidFill>
                <a:latin typeface="Arial Unicode MS" pitchFamily="34" charset="-128"/>
                <a:ea typeface="Arial Unicode MS" pitchFamily="34" charset="-128"/>
                <a:cs typeface="Arial Unicode MS" pitchFamily="34" charset="-128"/>
              </a:rPr>
              <a:t>Marg. Dist. Plot</a:t>
            </a:r>
          </a:p>
        </p:txBody>
      </p:sp>
      <p:sp>
        <p:nvSpPr>
          <p:cNvPr id="236547" name="Rectangle 3"/>
          <p:cNvSpPr>
            <a:spLocks noGrp="1" noChangeArrowheads="1"/>
          </p:cNvSpPr>
          <p:nvPr>
            <p:ph type="body" idx="1"/>
          </p:nvPr>
        </p:nvSpPr>
        <p:spPr>
          <a:xfrm>
            <a:off x="304800" y="838200"/>
            <a:ext cx="8610600" cy="5410200"/>
          </a:xfrm>
        </p:spPr>
        <p:txBody>
          <a:bodyPr/>
          <a:lstStyle/>
          <a:p>
            <a:pPr marL="457200" lvl="0" indent="-457200" eaLnBrk="1" hangingPunct="1">
              <a:buClr>
                <a:srgbClr val="A50021"/>
              </a:buClr>
              <a:buSzPct val="75000"/>
              <a:buNone/>
            </a:pPr>
            <a:r>
              <a:rPr lang="en-US" altLang="ko-KR" dirty="0">
                <a:solidFill>
                  <a:schemeClr val="bg2"/>
                </a:solidFill>
                <a:latin typeface="Arial Unicode MS" pitchFamily="34" charset="-128"/>
                <a:ea typeface="Arial Unicode MS" pitchFamily="34" charset="-128"/>
                <a:cs typeface="Arial Unicode MS" pitchFamily="34" charset="-128"/>
              </a:rPr>
              <a:t>Drug Discovery  -</a:t>
            </a:r>
            <a:r>
              <a:rPr lang="en-US" altLang="en-US" dirty="0">
                <a:solidFill>
                  <a:srgbClr val="000000"/>
                </a:solidFill>
                <a:latin typeface="Tahoma"/>
              </a:rPr>
              <a:t> Sort On Number Unique</a:t>
            </a: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a:solidFill>
                  <a:srgbClr val="000000"/>
                </a:solidFill>
                <a:latin typeface="Tahoma"/>
              </a:rPr>
              <a:t>Shows </a:t>
            </a:r>
          </a:p>
          <a:p>
            <a:pPr marL="457200" lvl="0" indent="-457200" eaLnBrk="1" hangingPunct="1">
              <a:buClr>
                <a:srgbClr val="A50021"/>
              </a:buClr>
              <a:buSzPct val="75000"/>
              <a:buNone/>
            </a:pPr>
            <a:r>
              <a:rPr lang="en-US" altLang="en-US" dirty="0">
                <a:solidFill>
                  <a:srgbClr val="000000"/>
                </a:solidFill>
                <a:latin typeface="Tahoma"/>
              </a:rPr>
              <a:t>Many </a:t>
            </a:r>
          </a:p>
          <a:p>
            <a:pPr marL="457200" lvl="0" indent="-457200" eaLnBrk="1" hangingPunct="1">
              <a:buClr>
                <a:srgbClr val="A50021"/>
              </a:buClr>
              <a:buSzPct val="75000"/>
              <a:buNone/>
            </a:pPr>
            <a:r>
              <a:rPr lang="en-US" altLang="en-US" dirty="0">
                <a:solidFill>
                  <a:srgbClr val="000000"/>
                </a:solidFill>
                <a:latin typeface="Tahoma"/>
              </a:rPr>
              <a:t>Binary</a:t>
            </a: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a:solidFill>
                  <a:srgbClr val="000000"/>
                </a:solidFill>
                <a:latin typeface="Tahoma"/>
              </a:rPr>
              <a:t>Few Truly</a:t>
            </a:r>
          </a:p>
          <a:p>
            <a:pPr marL="457200" lvl="0" indent="-457200" eaLnBrk="1" hangingPunct="1">
              <a:buClr>
                <a:srgbClr val="A50021"/>
              </a:buClr>
              <a:buSzPct val="75000"/>
              <a:buNone/>
            </a:pPr>
            <a:r>
              <a:rPr lang="en-US" altLang="en-US" dirty="0">
                <a:solidFill>
                  <a:srgbClr val="000000"/>
                </a:solidFill>
                <a:latin typeface="Tahoma"/>
              </a:rPr>
              <a:t>Continuous</a:t>
            </a:r>
          </a:p>
          <a:p>
            <a:pPr marL="457200" lvl="0" indent="-457200" eaLnBrk="1" hangingPunct="1">
              <a:buClr>
                <a:srgbClr val="A50021"/>
              </a:buClr>
              <a:buSzPct val="75000"/>
              <a:buNone/>
            </a:pPr>
            <a:endParaRPr lang="en-US" altLang="en-US" dirty="0">
              <a:solidFill>
                <a:srgbClr val="000000"/>
              </a:solidFill>
              <a:latin typeface="Tahoma"/>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sz="1800" dirty="0">
              <a:solidFill>
                <a:schemeClr val="bg2"/>
              </a:solidFill>
              <a:latin typeface="Arial Unicode MS" pitchFamily="34" charset="-128"/>
              <a:ea typeface="Arial Unicode MS" pitchFamily="34" charset="-128"/>
              <a:cs typeface="Arial Unicode MS" pitchFamily="34" charset="-128"/>
            </a:endParaRPr>
          </a:p>
        </p:txBody>
      </p:sp>
      <p:cxnSp>
        <p:nvCxnSpPr>
          <p:cNvPr id="9" name="Straight Arrow Connector 8"/>
          <p:cNvCxnSpPr/>
          <p:nvPr/>
        </p:nvCxnSpPr>
        <p:spPr bwMode="auto">
          <a:xfrm>
            <a:off x="2286000" y="5257800"/>
            <a:ext cx="4876800" cy="457200"/>
          </a:xfrm>
          <a:prstGeom prst="straightConnector1">
            <a:avLst/>
          </a:prstGeom>
          <a:noFill/>
          <a:ln w="38100"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9216230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Important Color Scale Choice:</a:t>
                </a:r>
              </a:p>
              <a:p>
                <a:pPr marL="0" indent="0" algn="ctr">
                  <a:lnSpc>
                    <a:spcPct val="150000"/>
                  </a:lnSpc>
                  <a:buNone/>
                </a:pPr>
                <a:r>
                  <a:rPr lang="en-US" dirty="0"/>
                  <a:t>Endpoints of Color Range</a:t>
                </a:r>
              </a:p>
              <a:p>
                <a:pPr marL="0" indent="0">
                  <a:lnSpc>
                    <a:spcPct val="150000"/>
                  </a:lnSpc>
                  <a:buNone/>
                </a:pPr>
                <a:r>
                  <a:rPr lang="en-US" dirty="0"/>
                  <a:t>Note Ending Color Used Beyond Range</a:t>
                </a:r>
              </a:p>
              <a:p>
                <a:pPr marL="0" indent="0">
                  <a:lnSpc>
                    <a:spcPct val="150000"/>
                  </a:lnSpc>
                  <a:buNone/>
                </a:pPr>
                <a:r>
                  <a:rPr lang="en-US" dirty="0"/>
                  <a:t>Color </a:t>
                </a:r>
                <a:r>
                  <a:rPr lang="en-US" i="1" dirty="0"/>
                  <a:t>Cutoffs</a:t>
                </a:r>
                <a:r>
                  <a:rPr lang="en-US" dirty="0"/>
                  <a:t>?  </a:t>
                </a:r>
              </a:p>
              <a:p>
                <a:pPr marL="0" indent="0">
                  <a:lnSpc>
                    <a:spcPct val="150000"/>
                  </a:lnSpc>
                  <a:buNone/>
                </a:pPr>
                <a:r>
                  <a:rPr lang="en-US" dirty="0"/>
                  <a:t>When </a:t>
                </a:r>
                <a:r>
                  <a:rPr lang="en-US" u="sng" dirty="0"/>
                  <a:t>No</a:t>
                </a:r>
                <a:r>
                  <a:rPr lang="en-US" dirty="0"/>
                  <a:t> Pivotal Value (e.g. 0 Not Important)</a:t>
                </a:r>
              </a:p>
              <a:p>
                <a:pPr marL="0" indent="0">
                  <a:lnSpc>
                    <a:spcPct val="150000"/>
                  </a:lnSpc>
                  <a:buNone/>
                </a:pPr>
                <a:r>
                  <a:rPr lang="en-US" dirty="0"/>
                  <a:t>Recommend Quantiles, e.g.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0.05</m:t>
                        </m:r>
                      </m:sub>
                    </m:sSub>
                  </m:oMath>
                </a14:m>
                <a:r>
                  <a:rPr lang="en-US" dirty="0"/>
                  <a:t>  &amp;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0.95</m:t>
                        </m:r>
                      </m:sub>
                    </m:sSub>
                  </m:oMath>
                </a14:m>
                <a:endParaRPr lang="en-US" dirty="0"/>
              </a:p>
              <a:p>
                <a:pPr marL="0" indent="0">
                  <a:lnSpc>
                    <a:spcPct val="150000"/>
                  </a:lnSpc>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027886"/>
                <a:ext cx="8534400" cy="5135563"/>
              </a:xfrm>
              <a:blipFill>
                <a:blip r:embed="rId2"/>
                <a:stretch>
                  <a:fillRect l="-1786"/>
                </a:stretch>
              </a:blipFill>
            </p:spPr>
            <p:txBody>
              <a:bodyPr/>
              <a:lstStyle/>
              <a:p>
                <a:r>
                  <a:rPr lang="en-US">
                    <a:noFill/>
                  </a:rPr>
                  <a:t> </a:t>
                </a:r>
              </a:p>
            </p:txBody>
          </p:sp>
        </mc:Fallback>
      </mc:AlternateContent>
      <p:grpSp>
        <p:nvGrpSpPr>
          <p:cNvPr id="13" name="Group 12"/>
          <p:cNvGrpSpPr/>
          <p:nvPr/>
        </p:nvGrpSpPr>
        <p:grpSpPr>
          <a:xfrm>
            <a:off x="5769150" y="3595667"/>
            <a:ext cx="2406300" cy="2043133"/>
            <a:chOff x="5769150" y="3595667"/>
            <a:chExt cx="2406300" cy="2043133"/>
          </a:xfrm>
        </p:grpSpPr>
        <p:grpSp>
          <p:nvGrpSpPr>
            <p:cNvPr id="4" name="Group 3"/>
            <p:cNvGrpSpPr/>
            <p:nvPr/>
          </p:nvGrpSpPr>
          <p:grpSpPr>
            <a:xfrm>
              <a:off x="5769150" y="3595667"/>
              <a:ext cx="2406300" cy="2043133"/>
              <a:chOff x="6705600" y="5257800"/>
              <a:chExt cx="2406300" cy="2043133"/>
            </a:xfrm>
          </p:grpSpPr>
          <p:sp>
            <p:nvSpPr>
              <p:cNvPr id="5" name="TextBox 4"/>
              <p:cNvSpPr txBox="1"/>
              <p:nvPr/>
            </p:nvSpPr>
            <p:spPr>
              <a:xfrm>
                <a:off x="6705600" y="5257800"/>
                <a:ext cx="2406300"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Often Worth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Twiddling These</a:t>
                </a:r>
              </a:p>
            </p:txBody>
          </p:sp>
          <p:cxnSp>
            <p:nvCxnSpPr>
              <p:cNvPr id="6" name="Straight Arrow Connector 5"/>
              <p:cNvCxnSpPr>
                <a:stCxn id="5" idx="2"/>
              </p:cNvCxnSpPr>
              <p:nvPr/>
            </p:nvCxnSpPr>
            <p:spPr>
              <a:xfrm flipH="1">
                <a:off x="6880050" y="6088797"/>
                <a:ext cx="1028700" cy="121213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 name="Straight Arrow Connector 8"/>
            <p:cNvCxnSpPr/>
            <p:nvPr/>
          </p:nvCxnSpPr>
          <p:spPr>
            <a:xfrm>
              <a:off x="6972300" y="4426664"/>
              <a:ext cx="417600" cy="121213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4767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Color Choice </a:t>
                </a:r>
                <a:r>
                  <a:rPr lang="en-US" u="sng" dirty="0"/>
                  <a:t>When 0 Needs Highlighting</a:t>
                </a:r>
              </a:p>
              <a:p>
                <a:pPr marL="0" indent="0">
                  <a:lnSpc>
                    <a:spcPct val="150000"/>
                  </a:lnSpc>
                  <a:buNone/>
                </a:pPr>
                <a:r>
                  <a:rPr lang="en-US" dirty="0"/>
                  <a:t>A Recommendation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Many):</a:t>
                </a:r>
              </a:p>
              <a:p>
                <a:pPr marL="0" indent="0">
                  <a:lnSpc>
                    <a:spcPct val="150000"/>
                  </a:lnSpc>
                  <a:buNone/>
                </a:pPr>
                <a:endParaRPr lang="en-US" dirty="0"/>
              </a:p>
              <a:p>
                <a:pPr marL="0" indent="0">
                  <a:lnSpc>
                    <a:spcPct val="150000"/>
                  </a:lnSpc>
                  <a:buNone/>
                </a:pPr>
                <a:r>
                  <a:rPr lang="en-US" dirty="0"/>
                  <a:t>Important:      Middle White Highlights 0</a:t>
                </a:r>
              </a:p>
              <a:p>
                <a:pPr marL="0" indent="0">
                  <a:lnSpc>
                    <a:spcPct val="150000"/>
                  </a:lnSpc>
                  <a:buNone/>
                </a:pPr>
                <a:r>
                  <a:rPr lang="en-US" dirty="0"/>
                  <a:t>Shade Indicates </a:t>
                </a:r>
                <a:r>
                  <a:rPr lang="en-US" i="1" dirty="0"/>
                  <a:t>Magnitude</a:t>
                </a:r>
              </a:p>
              <a:p>
                <a:pPr marL="0" indent="0">
                  <a:lnSpc>
                    <a:spcPct val="150000"/>
                  </a:lnSpc>
                  <a:buNone/>
                </a:pPr>
                <a:r>
                  <a:rPr lang="en-US" dirty="0"/>
                  <a:t>Red for &lt;0?  (Econ.)      for &gt;0?  (Climatology)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027886"/>
                <a:ext cx="8534400" cy="5135563"/>
              </a:xfrm>
              <a:blipFill>
                <a:blip r:embed="rId2"/>
                <a:stretch>
                  <a:fillRect l="-1786" r="-500"/>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l="67035" t="43222" r="32055" b="9190"/>
          <a:stretch/>
        </p:blipFill>
        <p:spPr>
          <a:xfrm rot="5400000">
            <a:off x="4297680" y="1181100"/>
            <a:ext cx="609600" cy="3733800"/>
          </a:xfrm>
          <a:prstGeom prst="rect">
            <a:avLst/>
          </a:prstGeom>
        </p:spPr>
      </p:pic>
      <p:cxnSp>
        <p:nvCxnSpPr>
          <p:cNvPr id="7" name="Straight Arrow Connector 6"/>
          <p:cNvCxnSpPr/>
          <p:nvPr/>
        </p:nvCxnSpPr>
        <p:spPr>
          <a:xfrm flipV="1">
            <a:off x="4599432" y="3352800"/>
            <a:ext cx="0" cy="4572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240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Color Choice </a:t>
                </a:r>
                <a:r>
                  <a:rPr lang="en-US" u="sng" dirty="0"/>
                  <a:t>When 0 Needs Highlighting</a:t>
                </a:r>
              </a:p>
              <a:p>
                <a:pPr marL="0" indent="0">
                  <a:lnSpc>
                    <a:spcPct val="150000"/>
                  </a:lnSpc>
                  <a:buNone/>
                </a:pPr>
                <a:r>
                  <a:rPr lang="en-US" dirty="0"/>
                  <a:t>A Recommendation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Many):</a:t>
                </a:r>
              </a:p>
              <a:p>
                <a:pPr marL="0" indent="0">
                  <a:lnSpc>
                    <a:spcPct val="150000"/>
                  </a:lnSpc>
                  <a:buNone/>
                </a:pPr>
                <a:endParaRPr lang="en-US" dirty="0"/>
              </a:p>
              <a:p>
                <a:pPr marL="0" indent="0">
                  <a:lnSpc>
                    <a:spcPct val="150000"/>
                  </a:lnSpc>
                  <a:buNone/>
                </a:pPr>
                <a:r>
                  <a:rPr lang="en-US" dirty="0"/>
                  <a:t>Why Not </a:t>
                </a:r>
                <a:r>
                  <a:rPr lang="en-US" dirty="0">
                    <a:solidFill>
                      <a:srgbClr val="FF0000"/>
                    </a:solidFill>
                  </a:rPr>
                  <a:t>Red</a:t>
                </a:r>
                <a:r>
                  <a:rPr lang="en-US" dirty="0"/>
                  <a:t>-</a:t>
                </a:r>
                <a:r>
                  <a:rPr lang="en-US" dirty="0">
                    <a:solidFill>
                      <a:srgbClr val="00B050"/>
                    </a:solidFill>
                  </a:rPr>
                  <a:t>Green</a:t>
                </a:r>
                <a:r>
                  <a:rPr lang="en-US" dirty="0"/>
                  <a:t>???   (Common in </a:t>
                </a:r>
                <a:r>
                  <a:rPr lang="en-US" dirty="0" err="1"/>
                  <a:t>Bioinf</a:t>
                </a:r>
                <a:r>
                  <a:rPr lang="en-US" dirty="0"/>
                  <a:t>.)</a:t>
                </a:r>
              </a:p>
              <a:p>
                <a:pPr marL="0" indent="0">
                  <a:lnSpc>
                    <a:spcPct val="150000"/>
                  </a:lnSpc>
                  <a:buNone/>
                </a:pPr>
                <a:r>
                  <a:rPr lang="en-US" dirty="0"/>
                  <a:t>~10% of European (Ancestry) Males are </a:t>
                </a:r>
                <a:r>
                  <a:rPr lang="en-US" dirty="0">
                    <a:solidFill>
                      <a:srgbClr val="FF0000"/>
                    </a:solidFill>
                  </a:rPr>
                  <a:t>Red</a:t>
                </a:r>
                <a:r>
                  <a:rPr lang="en-US" dirty="0"/>
                  <a:t>-</a:t>
                </a:r>
                <a:r>
                  <a:rPr lang="en-US" dirty="0">
                    <a:solidFill>
                      <a:srgbClr val="00B050"/>
                    </a:solidFill>
                  </a:rPr>
                  <a:t>Green</a:t>
                </a:r>
                <a:r>
                  <a:rPr lang="en-US" dirty="0"/>
                  <a:t> Colorblind</a:t>
                </a:r>
              </a:p>
              <a:p>
                <a:pPr marL="0" indent="0">
                  <a:lnSpc>
                    <a:spcPct val="150000"/>
                  </a:lnSpc>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027886"/>
                <a:ext cx="8534400" cy="5135563"/>
              </a:xfrm>
              <a:blipFill>
                <a:blip r:embed="rId2"/>
                <a:stretch>
                  <a:fillRect l="-1786" r="-1071"/>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l="67035" t="43222" r="32055" b="9190"/>
          <a:stretch/>
        </p:blipFill>
        <p:spPr>
          <a:xfrm rot="5400000">
            <a:off x="4297680" y="1181100"/>
            <a:ext cx="609600" cy="3733800"/>
          </a:xfrm>
          <a:prstGeom prst="rect">
            <a:avLst/>
          </a:prstGeom>
        </p:spPr>
      </p:pic>
      <p:grpSp>
        <p:nvGrpSpPr>
          <p:cNvPr id="9" name="Group 8"/>
          <p:cNvGrpSpPr/>
          <p:nvPr/>
        </p:nvGrpSpPr>
        <p:grpSpPr>
          <a:xfrm>
            <a:off x="152400" y="3581400"/>
            <a:ext cx="6895414" cy="3023175"/>
            <a:chOff x="152400" y="3581400"/>
            <a:chExt cx="6895414" cy="3023175"/>
          </a:xfrm>
        </p:grpSpPr>
        <p:sp>
          <p:nvSpPr>
            <p:cNvPr id="5" name="TextBox 4"/>
            <p:cNvSpPr txBox="1"/>
            <p:nvPr/>
          </p:nvSpPr>
          <p:spPr>
            <a:xfrm>
              <a:off x="152400" y="6019800"/>
              <a:ext cx="6895414"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Most Other Choices as Good as This</a:t>
              </a:r>
            </a:p>
          </p:txBody>
        </p:sp>
        <p:cxnSp>
          <p:nvCxnSpPr>
            <p:cNvPr id="8" name="Straight Arrow Connector 7"/>
            <p:cNvCxnSpPr/>
            <p:nvPr/>
          </p:nvCxnSpPr>
          <p:spPr>
            <a:xfrm flipH="1" flipV="1">
              <a:off x="5257800" y="3581400"/>
              <a:ext cx="1211580" cy="25820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9561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7764" y="1066800"/>
                <a:ext cx="8534400" cy="5135563"/>
              </a:xfrm>
            </p:spPr>
            <p:txBody>
              <a:bodyPr/>
              <a:lstStyle/>
              <a:p>
                <a:pPr marL="0" indent="0">
                  <a:lnSpc>
                    <a:spcPct val="150000"/>
                  </a:lnSpc>
                  <a:buNone/>
                </a:pPr>
                <a:r>
                  <a:rPr lang="en-US" dirty="0"/>
                  <a:t>Color Choice </a:t>
                </a:r>
                <a:r>
                  <a:rPr lang="en-US" u="sng" dirty="0"/>
                  <a:t>When 0 Needs Highlighting</a:t>
                </a:r>
              </a:p>
              <a:p>
                <a:pPr marL="0" indent="0">
                  <a:lnSpc>
                    <a:spcPct val="150000"/>
                  </a:lnSpc>
                  <a:buNone/>
                </a:pPr>
                <a:endParaRPr lang="en-US" u="sng" dirty="0"/>
              </a:p>
              <a:p>
                <a:pPr marL="0" indent="0">
                  <a:lnSpc>
                    <a:spcPct val="150000"/>
                  </a:lnSpc>
                  <a:buNone/>
                </a:pPr>
                <a:r>
                  <a:rPr lang="en-US" dirty="0"/>
                  <a:t>Endpoints?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0.05</m:t>
                        </m:r>
                      </m:sub>
                    </m:sSub>
                  </m:oMath>
                </a14:m>
                <a:r>
                  <a:rPr lang="en-US" dirty="0"/>
                  <a:t>  &amp;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0.95</m:t>
                        </m:r>
                      </m:sub>
                    </m:sSub>
                  </m:oMath>
                </a14:m>
                <a:r>
                  <a:rPr lang="en-US" dirty="0"/>
                  <a:t>  Will Re-Center!)</a:t>
                </a:r>
              </a:p>
              <a:p>
                <a:pPr marL="0" indent="0">
                  <a:lnSpc>
                    <a:spcPct val="150000"/>
                  </a:lnSpc>
                  <a:buNone/>
                </a:pPr>
                <a:r>
                  <a:rPr lang="en-US" dirty="0"/>
                  <a:t>Recommend Using </a:t>
                </a:r>
                <a:r>
                  <a:rPr lang="en-US" i="1" dirty="0"/>
                  <a:t>Absolute Quantiles</a:t>
                </a:r>
                <a:r>
                  <a:rPr lang="en-US" dirty="0"/>
                  <a:t>:</a:t>
                </a:r>
              </a:p>
              <a:p>
                <a:pPr marL="0" indent="0" algn="ctr">
                  <a:lnSpc>
                    <a:spcPct val="150000"/>
                  </a:lnSpc>
                  <a:buNone/>
                </a:pP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𝑞</m:t>
                            </m:r>
                          </m:e>
                        </m:d>
                      </m:e>
                      <m:sub>
                        <m:r>
                          <a:rPr lang="en-US" b="0" i="1" smtClean="0">
                            <a:latin typeface="Cambria Math" panose="02040503050406030204" pitchFamily="18" charset="0"/>
                            <a:ea typeface="Cambria Math" panose="02040503050406030204" pitchFamily="18" charset="0"/>
                          </a:rPr>
                          <m:t>0.10</m:t>
                        </m:r>
                      </m:sub>
                    </m:sSub>
                  </m:oMath>
                </a14:m>
                <a:r>
                  <a:rPr lang="en-US" dirty="0"/>
                  <a:t> </a:t>
                </a:r>
              </a:p>
              <a:p>
                <a:pPr marL="0" indent="0">
                  <a:lnSpc>
                    <a:spcPct val="150000"/>
                  </a:lnSpc>
                  <a:buNone/>
                </a:pPr>
                <a:r>
                  <a:rPr lang="en-US" dirty="0"/>
                  <a:t>Where  </a:t>
                </a:r>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𝑞</m:t>
                            </m:r>
                          </m:e>
                        </m:d>
                      </m:e>
                      <m:sub>
                        <m:r>
                          <a:rPr lang="en-US" i="1" smtClean="0">
                            <a:latin typeface="Cambria Math" panose="02040503050406030204" pitchFamily="18" charset="0"/>
                            <a:ea typeface="Cambria Math" panose="02040503050406030204" pitchFamily="18" charset="0"/>
                          </a:rPr>
                          <m:t>𝛼</m:t>
                        </m:r>
                      </m:sub>
                    </m:sSub>
                  </m:oMath>
                </a14:m>
                <a:r>
                  <a:rPr lang="en-US" dirty="0"/>
                  <a:t>  is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a:t>
                </a:r>
                <a:r>
                  <a:rPr lang="en-US" dirty="0" err="1"/>
                  <a:t>th</a:t>
                </a:r>
                <a:r>
                  <a:rPr lang="en-US" dirty="0"/>
                  <a:t>  Quantile of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𝑛</m:t>
                            </m:r>
                          </m:sub>
                        </m:sSub>
                      </m:e>
                    </m:d>
                  </m:oMath>
                </a14:m>
                <a:endParaRPr lang="en-US" dirty="0"/>
              </a:p>
              <a:p>
                <a:pPr marL="0" indent="0">
                  <a:lnSpc>
                    <a:spcPct val="150000"/>
                  </a:lnSpc>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7764" y="1066800"/>
                <a:ext cx="8534400" cy="5135563"/>
              </a:xfrm>
              <a:blipFill>
                <a:blip r:embed="rId2"/>
                <a:stretch>
                  <a:fillRect l="-1786" r="-1143"/>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l="67035" t="43222" r="32055" b="9190"/>
          <a:stretch/>
        </p:blipFill>
        <p:spPr>
          <a:xfrm rot="5400000">
            <a:off x="4297680" y="495300"/>
            <a:ext cx="609600" cy="3733800"/>
          </a:xfrm>
          <a:prstGeom prst="rect">
            <a:avLst/>
          </a:prstGeom>
        </p:spPr>
      </p:pic>
      <p:grpSp>
        <p:nvGrpSpPr>
          <p:cNvPr id="9" name="Group 8"/>
          <p:cNvGrpSpPr/>
          <p:nvPr/>
        </p:nvGrpSpPr>
        <p:grpSpPr>
          <a:xfrm>
            <a:off x="6096000" y="533400"/>
            <a:ext cx="2763129" cy="2438400"/>
            <a:chOff x="6096000" y="533400"/>
            <a:chExt cx="2763129" cy="2438400"/>
          </a:xfrm>
        </p:grpSpPr>
        <p:sp>
          <p:nvSpPr>
            <p:cNvPr id="5" name="TextBox 4"/>
            <p:cNvSpPr txBox="1"/>
            <p:nvPr/>
          </p:nvSpPr>
          <p:spPr>
            <a:xfrm>
              <a:off x="6096000" y="533400"/>
              <a:ext cx="2763129"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Caution:  Many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Packages Do This!</a:t>
              </a:r>
            </a:p>
          </p:txBody>
        </p:sp>
        <p:cxnSp>
          <p:nvCxnSpPr>
            <p:cNvPr id="8" name="Straight Arrow Connector 7"/>
            <p:cNvCxnSpPr/>
            <p:nvPr/>
          </p:nvCxnSpPr>
          <p:spPr>
            <a:xfrm flipH="1">
              <a:off x="7391400" y="1371600"/>
              <a:ext cx="76200" cy="16002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03302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195" name="Rectangle 3"/>
              <p:cNvSpPr>
                <a:spLocks noGrp="1" noChangeArrowheads="1"/>
              </p:cNvSpPr>
              <p:nvPr>
                <p:ph type="body" idx="1"/>
              </p:nvPr>
            </p:nvSpPr>
            <p:spPr>
              <a:xfrm>
                <a:off x="457201" y="1479550"/>
                <a:ext cx="8269288" cy="5226050"/>
              </a:xfrm>
            </p:spPr>
            <p:txBody>
              <a:bodyPr/>
              <a:lstStyle/>
              <a:p>
                <a:pPr algn="l" eaLnBrk="1" hangingPunct="1">
                  <a:buFont typeface="Wingdings" pitchFamily="2" charset="2"/>
                  <a:buNone/>
                </a:pPr>
                <a:r>
                  <a:rPr lang="en-US" dirty="0">
                    <a:latin typeface="Arial" pitchFamily="34" charset="0"/>
                    <a:cs typeface="Arial" pitchFamily="34" charset="0"/>
                  </a:rPr>
                  <a:t>Lung Cancer Data Example</a:t>
                </a:r>
              </a:p>
              <a:p>
                <a:pPr algn="l" eaLnBrk="1" hangingPunct="1">
                  <a:buClrTx/>
                  <a:buSzPct val="100000"/>
                  <a:buFont typeface="Arial" pitchFamily="34" charset="0"/>
                  <a:buChar char="•"/>
                </a:pPr>
                <a:r>
                  <a:rPr lang="en-US" dirty="0">
                    <a:latin typeface="Arial" pitchFamily="34" charset="0"/>
                    <a:cs typeface="Arial" pitchFamily="34" charset="0"/>
                  </a:rPr>
                  <a:t>Genetics (Cancer Research)</a:t>
                </a:r>
              </a:p>
              <a:p>
                <a:pPr algn="l" eaLnBrk="1" hangingPunct="1">
                  <a:buClrTx/>
                  <a:buSzPct val="100000"/>
                  <a:buFont typeface="Arial" pitchFamily="34" charset="0"/>
                  <a:buChar char="•"/>
                </a:pPr>
                <a:r>
                  <a:rPr lang="en-US" dirty="0" err="1">
                    <a:latin typeface="Arial" pitchFamily="34" charset="0"/>
                    <a:cs typeface="Arial" pitchFamily="34" charset="0"/>
                  </a:rPr>
                  <a:t>RNAseq</a:t>
                </a:r>
                <a:r>
                  <a:rPr lang="en-US" dirty="0">
                    <a:latin typeface="Arial" pitchFamily="34" charset="0"/>
                    <a:cs typeface="Arial" pitchFamily="34" charset="0"/>
                  </a:rPr>
                  <a:t> (Next </a:t>
                </a:r>
                <a:r>
                  <a:rPr lang="en-US" dirty="0" err="1">
                    <a:latin typeface="Arial" pitchFamily="34" charset="0"/>
                    <a:cs typeface="Arial" pitchFamily="34" charset="0"/>
                  </a:rPr>
                  <a:t>Gener’n</a:t>
                </a:r>
                <a:r>
                  <a:rPr lang="en-US" dirty="0">
                    <a:latin typeface="Arial" pitchFamily="34" charset="0"/>
                    <a:cs typeface="Arial" pitchFamily="34" charset="0"/>
                  </a:rPr>
                  <a:t> </a:t>
                </a:r>
                <a:r>
                  <a:rPr lang="en-US" dirty="0" err="1">
                    <a:latin typeface="Arial" pitchFamily="34" charset="0"/>
                    <a:cs typeface="Arial" pitchFamily="34" charset="0"/>
                  </a:rPr>
                  <a:t>Sequen’g</a:t>
                </a:r>
                <a:r>
                  <a:rPr lang="en-US" dirty="0">
                    <a:latin typeface="Arial" pitchFamily="34" charset="0"/>
                    <a:cs typeface="Arial" pitchFamily="34" charset="0"/>
                  </a:rPr>
                  <a:t>)</a:t>
                </a:r>
              </a:p>
              <a:p>
                <a:pPr algn="l" eaLnBrk="1" hangingPunct="1">
                  <a:buClrTx/>
                  <a:buSzPct val="100000"/>
                  <a:buFont typeface="Arial" pitchFamily="34" charset="0"/>
                  <a:buChar char="•"/>
                </a:pPr>
                <a:r>
                  <a:rPr lang="en-US" dirty="0">
                    <a:latin typeface="Arial" pitchFamily="34" charset="0"/>
                    <a:cs typeface="Arial" pitchFamily="34" charset="0"/>
                  </a:rPr>
                  <a:t>Deep look at “gene components”</a:t>
                </a:r>
              </a:p>
              <a:p>
                <a:pPr marL="0" indent="0" algn="l" eaLnBrk="1" hangingPunct="1">
                  <a:buClrTx/>
                  <a:buSzPct val="100000"/>
                  <a:buNone/>
                </a:pPr>
                <a:endParaRPr lang="en-US" dirty="0">
                  <a:latin typeface="Arial" pitchFamily="34" charset="0"/>
                  <a:cs typeface="Arial" pitchFamily="34" charset="0"/>
                </a:endParaRPr>
              </a:p>
              <a:p>
                <a:pPr algn="l" eaLnBrk="1" hangingPunct="1">
                  <a:buClrTx/>
                  <a:buSzPct val="100000"/>
                  <a:buFont typeface="Arial" pitchFamily="34" charset="0"/>
                  <a:buChar char="•"/>
                </a:pPr>
                <a:r>
                  <a:rPr lang="en-US" dirty="0">
                    <a:latin typeface="Arial" pitchFamily="34" charset="0"/>
                    <a:cs typeface="Arial" pitchFamily="34" charset="0"/>
                  </a:rPr>
                  <a:t>Gene studied here:    CDKN2A</a:t>
                </a:r>
              </a:p>
              <a:p>
                <a:pPr algn="l" eaLnBrk="1" hangingPunct="1">
                  <a:buClrTx/>
                  <a:buSzPct val="100000"/>
                  <a:buFont typeface="Arial" pitchFamily="34" charset="0"/>
                  <a:buChar char="•"/>
                </a:pPr>
                <a:r>
                  <a:rPr lang="en-US" dirty="0">
                    <a:latin typeface="Arial" pitchFamily="34" charset="0"/>
                    <a:cs typeface="Arial" pitchFamily="34" charset="0"/>
                  </a:rPr>
                  <a:t>Goal:  </a:t>
                </a:r>
                <a:r>
                  <a:rPr lang="en-US" i="1" dirty="0">
                    <a:latin typeface="Arial" pitchFamily="34" charset="0"/>
                    <a:cs typeface="Arial" pitchFamily="34" charset="0"/>
                  </a:rPr>
                  <a:t>Study Alternate Splicing</a:t>
                </a:r>
              </a:p>
              <a:p>
                <a:pPr algn="l" eaLnBrk="1" hangingPunct="1">
                  <a:buClrTx/>
                  <a:buSzPct val="100000"/>
                  <a:buFont typeface="Arial" pitchFamily="34" charset="0"/>
                  <a:buChar char="•"/>
                </a:pPr>
                <a:r>
                  <a:rPr lang="en-US" dirty="0">
                    <a:latin typeface="Arial" pitchFamily="34" charset="0"/>
                    <a:cs typeface="Arial" pitchFamily="34" charset="0"/>
                  </a:rPr>
                  <a:t>Sample Size,   </a:t>
                </a:r>
                <a14:m>
                  <m:oMath xmlns:m="http://schemas.openxmlformats.org/officeDocument/2006/math">
                    <m:r>
                      <a:rPr lang="en-US" i="1" dirty="0" smtClean="0">
                        <a:latin typeface="Cambria Math" panose="02040503050406030204" pitchFamily="18" charset="0"/>
                        <a:cs typeface="Arial" pitchFamily="34" charset="0"/>
                      </a:rPr>
                      <m:t>𝑛</m:t>
                    </m:r>
                    <m:r>
                      <a:rPr lang="en-US" i="1" dirty="0" smtClean="0">
                        <a:latin typeface="Cambria Math" panose="02040503050406030204" pitchFamily="18" charset="0"/>
                        <a:cs typeface="Arial" pitchFamily="34" charset="0"/>
                      </a:rPr>
                      <m:t> = 180</m:t>
                    </m:r>
                  </m:oMath>
                </a14:m>
                <a:endParaRPr lang="en-US" dirty="0">
                  <a:latin typeface="Arial" pitchFamily="34" charset="0"/>
                  <a:cs typeface="Arial" pitchFamily="34" charset="0"/>
                </a:endParaRPr>
              </a:p>
              <a:p>
                <a:pPr algn="l" eaLnBrk="1" hangingPunct="1">
                  <a:buClrTx/>
                  <a:buSzPct val="100000"/>
                  <a:buFont typeface="Arial" pitchFamily="34" charset="0"/>
                  <a:buChar char="•"/>
                </a:pPr>
                <a:r>
                  <a:rPr lang="en-US" dirty="0">
                    <a:latin typeface="Arial" pitchFamily="34" charset="0"/>
                    <a:cs typeface="Arial" pitchFamily="34" charset="0"/>
                  </a:rPr>
                  <a:t>Dimension,    </a:t>
                </a:r>
                <a14:m>
                  <m:oMath xmlns:m="http://schemas.openxmlformats.org/officeDocument/2006/math">
                    <m:r>
                      <a:rPr lang="en-US" i="1" dirty="0" smtClean="0">
                        <a:latin typeface="Cambria Math" panose="02040503050406030204" pitchFamily="18" charset="0"/>
                        <a:cs typeface="Arial" pitchFamily="34" charset="0"/>
                      </a:rPr>
                      <m:t>𝑑</m:t>
                    </m:r>
                    <m:r>
                      <a:rPr lang="en-US" i="1" dirty="0" smtClean="0">
                        <a:latin typeface="Cambria Math" panose="02040503050406030204" pitchFamily="18" charset="0"/>
                        <a:cs typeface="Arial" pitchFamily="34" charset="0"/>
                      </a:rPr>
                      <m:t> = 1709</m:t>
                    </m:r>
                  </m:oMath>
                </a14:m>
                <a:endParaRPr lang="en-US" dirty="0">
                  <a:latin typeface="Arial" pitchFamily="34" charset="0"/>
                  <a:cs typeface="Arial" pitchFamily="34" charset="0"/>
                </a:endParaRPr>
              </a:p>
            </p:txBody>
          </p:sp>
        </mc:Choice>
        <mc:Fallback xmlns="">
          <p:sp>
            <p:nvSpPr>
              <p:cNvPr id="8195" name="Rectangle 3"/>
              <p:cNvSpPr>
                <a:spLocks noGrp="1" noRot="1" noChangeAspect="1" noMove="1" noResize="1" noEditPoints="1" noAdjustHandles="1" noChangeArrowheads="1" noChangeShapeType="1" noTextEdit="1"/>
              </p:cNvSpPr>
              <p:nvPr>
                <p:ph type="body" idx="1"/>
              </p:nvPr>
            </p:nvSpPr>
            <p:spPr>
              <a:xfrm>
                <a:off x="457201" y="1479550"/>
                <a:ext cx="8269288" cy="5226050"/>
              </a:xfrm>
              <a:blipFill>
                <a:blip r:embed="rId3"/>
                <a:stretch>
                  <a:fillRect l="-1842" t="-1517" b="-4551"/>
                </a:stretch>
              </a:blipFill>
            </p:spPr>
            <p:txBody>
              <a:bodyPr/>
              <a:lstStyle/>
              <a:p>
                <a:r>
                  <a:rPr lang="en-US">
                    <a:noFill/>
                  </a:rPr>
                  <a:t> </a:t>
                </a:r>
              </a:p>
            </p:txBody>
          </p:sp>
        </mc:Fallback>
      </mc:AlternateContent>
      <p:sp>
        <p:nvSpPr>
          <p:cNvPr id="5" name="Rectangle 2"/>
          <p:cNvSpPr>
            <a:spLocks noGrp="1" noChangeArrowheads="1"/>
          </p:cNvSpPr>
          <p:nvPr>
            <p:ph type="title"/>
          </p:nvPr>
        </p:nvSpPr>
        <p:spPr>
          <a:xfrm>
            <a:off x="685800" y="0"/>
            <a:ext cx="7772400" cy="1143000"/>
          </a:xfrm>
        </p:spPr>
        <p:txBody>
          <a:bodyPr/>
          <a:lstStyle/>
          <a:p>
            <a:pPr eaLnBrk="1" hangingPunct="1">
              <a:defRPr/>
            </a:pPr>
            <a:r>
              <a:rPr lang="en-US" sz="3600" dirty="0">
                <a:effectLst>
                  <a:outerShdw blurRad="38100" dist="38100" dir="2700000" algn="tl">
                    <a:srgbClr val="000000">
                      <a:alpha val="43137"/>
                    </a:srgbClr>
                  </a:outerShdw>
                </a:effectLst>
                <a:latin typeface="Arial" pitchFamily="34" charset="0"/>
                <a:cs typeface="Arial" pitchFamily="34" charset="0"/>
              </a:rPr>
              <a:t>Recall Real Data Curve Objects</a:t>
            </a:r>
          </a:p>
        </p:txBody>
      </p:sp>
    </p:spTree>
    <p:extLst>
      <p:ext uri="{BB962C8B-B14F-4D97-AF65-F5344CB8AC3E}">
        <p14:creationId xmlns:p14="http://schemas.microsoft.com/office/powerpoint/2010/main" val="7333057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04800" y="1479550"/>
            <a:ext cx="8269288" cy="5226050"/>
          </a:xfrm>
        </p:spPr>
        <p:txBody>
          <a:bodyPr/>
          <a:lstStyle/>
          <a:p>
            <a:pPr algn="l" eaLnBrk="1" hangingPunct="1">
              <a:buFont typeface="Wingdings" pitchFamily="2" charset="2"/>
              <a:buNone/>
            </a:pPr>
            <a:r>
              <a:rPr lang="en-US" dirty="0">
                <a:latin typeface="Arial" pitchFamily="34" charset="0"/>
                <a:cs typeface="Arial" pitchFamily="34" charset="0"/>
              </a:rPr>
              <a:t>Simple</a:t>
            </a:r>
          </a:p>
          <a:p>
            <a:pPr algn="l" eaLnBrk="1" hangingPunct="1">
              <a:buFont typeface="Wingdings" pitchFamily="2" charset="2"/>
              <a:buNone/>
            </a:pPr>
            <a:r>
              <a:rPr lang="en-US" dirty="0">
                <a:latin typeface="Arial" pitchFamily="34" charset="0"/>
                <a:cs typeface="Arial" pitchFamily="34" charset="0"/>
              </a:rPr>
              <a:t>1</a:t>
            </a:r>
            <a:r>
              <a:rPr lang="en-US" baseline="30000" dirty="0">
                <a:latin typeface="Arial" pitchFamily="34" charset="0"/>
                <a:cs typeface="Arial" pitchFamily="34" charset="0"/>
              </a:rPr>
              <a:t>st</a:t>
            </a:r>
            <a:endParaRPr lang="en-US" dirty="0">
              <a:latin typeface="Arial" pitchFamily="34" charset="0"/>
              <a:cs typeface="Arial" pitchFamily="34" charset="0"/>
            </a:endParaRPr>
          </a:p>
          <a:p>
            <a:pPr algn="l" eaLnBrk="1" hangingPunct="1">
              <a:buFont typeface="Wingdings" pitchFamily="2" charset="2"/>
              <a:buNone/>
            </a:pPr>
            <a:r>
              <a:rPr lang="en-US" dirty="0">
                <a:latin typeface="Arial" pitchFamily="34" charset="0"/>
                <a:cs typeface="Arial" pitchFamily="34" charset="0"/>
              </a:rPr>
              <a:t>View:</a:t>
            </a:r>
          </a:p>
          <a:p>
            <a:pPr algn="l" eaLnBrk="1" hangingPunct="1">
              <a:buFont typeface="Wingdings" pitchFamily="2" charset="2"/>
              <a:buNone/>
            </a:pPr>
            <a:r>
              <a:rPr lang="en-US" dirty="0">
                <a:latin typeface="Arial" pitchFamily="34" charset="0"/>
                <a:cs typeface="Arial" pitchFamily="34" charset="0"/>
              </a:rPr>
              <a:t>Curve</a:t>
            </a:r>
          </a:p>
          <a:p>
            <a:pPr algn="l" eaLnBrk="1" hangingPunct="1">
              <a:buFont typeface="Wingdings" pitchFamily="2" charset="2"/>
              <a:buNone/>
            </a:pPr>
            <a:r>
              <a:rPr lang="en-US" dirty="0">
                <a:latin typeface="Arial" pitchFamily="34" charset="0"/>
                <a:cs typeface="Arial" pitchFamily="34" charset="0"/>
              </a:rPr>
              <a:t>Overlay</a:t>
            </a: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r>
              <a:rPr lang="en-US" dirty="0">
                <a:latin typeface="Arial" pitchFamily="34" charset="0"/>
                <a:cs typeface="Arial" pitchFamily="34" charset="0"/>
              </a:rPr>
              <a:t>(counts</a:t>
            </a:r>
          </a:p>
          <a:p>
            <a:pPr algn="l" eaLnBrk="1" hangingPunct="1">
              <a:buFont typeface="Wingdings" pitchFamily="2" charset="2"/>
              <a:buNone/>
            </a:pPr>
            <a:r>
              <a:rPr lang="en-US" dirty="0">
                <a:latin typeface="Arial" pitchFamily="34" charset="0"/>
                <a:cs typeface="Arial" pitchFamily="34" charset="0"/>
              </a:rPr>
              <a:t> scale)</a:t>
            </a:r>
          </a:p>
        </p:txBody>
      </p:sp>
      <p:sp>
        <p:nvSpPr>
          <p:cNvPr id="6" name="Rectangle 2"/>
          <p:cNvSpPr>
            <a:spLocks noGrp="1" noChangeArrowheads="1"/>
          </p:cNvSpPr>
          <p:nvPr>
            <p:ph type="title"/>
          </p:nvPr>
        </p:nvSpPr>
        <p:spPr>
          <a:xfrm>
            <a:off x="685800" y="0"/>
            <a:ext cx="7772400" cy="1143000"/>
          </a:xfrm>
        </p:spPr>
        <p:txBody>
          <a:bodyPr/>
          <a:lstStyle/>
          <a:p>
            <a:pPr eaLnBrk="1" hangingPunct="1">
              <a:defRPr/>
            </a:pPr>
            <a:r>
              <a:rPr lang="en-US" sz="3600" dirty="0">
                <a:effectLst>
                  <a:outerShdw blurRad="38100" dist="38100" dir="2700000" algn="tl">
                    <a:srgbClr val="000000">
                      <a:alpha val="43137"/>
                    </a:srgbClr>
                  </a:outerShdw>
                </a:effectLst>
                <a:latin typeface="Arial" pitchFamily="34" charset="0"/>
                <a:cs typeface="Arial" pitchFamily="34" charset="0"/>
              </a:rPr>
              <a:t>Recall Lung Cancer Curve Objects</a:t>
            </a:r>
          </a:p>
        </p:txBody>
      </p:sp>
      <p:sp>
        <p:nvSpPr>
          <p:cNvPr id="5" name="TextBox 4"/>
          <p:cNvSpPr txBox="1"/>
          <p:nvPr/>
        </p:nvSpPr>
        <p:spPr>
          <a:xfrm>
            <a:off x="-21922" y="6324600"/>
            <a:ext cx="267252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charset="0"/>
                <a:ea typeface="+mn-ea"/>
                <a:cs typeface="+mn-cs"/>
              </a:rPr>
              <a:t>I. Object Representation</a:t>
            </a:r>
          </a:p>
        </p:txBody>
      </p:sp>
      <p:pic>
        <p:nvPicPr>
          <p:cNvPr id="2" name="Picture 1"/>
          <p:cNvPicPr>
            <a:picLocks noChangeAspect="1"/>
          </p:cNvPicPr>
          <p:nvPr/>
        </p:nvPicPr>
        <p:blipFill rotWithShape="1">
          <a:blip r:embed="rId3"/>
          <a:srcRect l="8339" t="5888" r="9854" b="7850"/>
          <a:stretch/>
        </p:blipFill>
        <p:spPr>
          <a:xfrm>
            <a:off x="2057400" y="1083732"/>
            <a:ext cx="7086600" cy="5774267"/>
          </a:xfrm>
          <a:prstGeom prst="rect">
            <a:avLst/>
          </a:prstGeom>
        </p:spPr>
      </p:pic>
      <p:grpSp>
        <p:nvGrpSpPr>
          <p:cNvPr id="11" name="Group 10"/>
          <p:cNvGrpSpPr/>
          <p:nvPr/>
        </p:nvGrpSpPr>
        <p:grpSpPr>
          <a:xfrm>
            <a:off x="4876800" y="2286000"/>
            <a:ext cx="3273941" cy="4038600"/>
            <a:chOff x="4876800" y="2286000"/>
            <a:chExt cx="3273941" cy="4038600"/>
          </a:xfrm>
        </p:grpSpPr>
        <p:sp>
          <p:nvSpPr>
            <p:cNvPr id="3" name="TextBox 2"/>
            <p:cNvSpPr txBox="1"/>
            <p:nvPr/>
          </p:nvSpPr>
          <p:spPr>
            <a:xfrm>
              <a:off x="6324600" y="2286000"/>
              <a:ext cx="1826141"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rial" charset="0"/>
                  <a:ea typeface="+mn-ea"/>
                  <a:cs typeface="+mn-cs"/>
                </a:rPr>
                <a:t>Note:  Data Set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rial" charset="0"/>
                  <a:ea typeface="+mn-ea"/>
                  <a:cs typeface="+mn-cs"/>
                </a:rPr>
                <a:t>Structure May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rial" charset="0"/>
                  <a:ea typeface="+mn-ea"/>
                  <a:cs typeface="+mn-cs"/>
                </a:rPr>
                <a:t>Be Hidden 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rial" charset="0"/>
                  <a:ea typeface="+mn-ea"/>
                  <a:cs typeface="+mn-cs"/>
                </a:rPr>
                <a:t>Low Areas</a:t>
              </a:r>
            </a:p>
          </p:txBody>
        </p:sp>
        <p:cxnSp>
          <p:nvCxnSpPr>
            <p:cNvPr id="8" name="Straight Arrow Connector 7"/>
            <p:cNvCxnSpPr/>
            <p:nvPr/>
          </p:nvCxnSpPr>
          <p:spPr>
            <a:xfrm flipH="1">
              <a:off x="6934200" y="3505200"/>
              <a:ext cx="304800" cy="243840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876800" y="3505200"/>
              <a:ext cx="2362200" cy="281940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014673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04800" y="1479550"/>
            <a:ext cx="8269288" cy="5226050"/>
          </a:xfrm>
        </p:spPr>
        <p:txBody>
          <a:bodyPr/>
          <a:lstStyle/>
          <a:p>
            <a:pPr algn="l" eaLnBrk="1" hangingPunct="1">
              <a:buFont typeface="Wingdings" pitchFamily="2" charset="2"/>
              <a:buNone/>
            </a:pPr>
            <a:r>
              <a:rPr lang="en-US" dirty="0">
                <a:latin typeface="Arial" pitchFamily="34" charset="0"/>
                <a:cs typeface="Arial" pitchFamily="34" charset="0"/>
              </a:rPr>
              <a:t>Simple</a:t>
            </a:r>
          </a:p>
          <a:p>
            <a:pPr algn="l" eaLnBrk="1" hangingPunct="1">
              <a:buFont typeface="Wingdings" pitchFamily="2" charset="2"/>
              <a:buNone/>
            </a:pPr>
            <a:r>
              <a:rPr lang="en-US" dirty="0">
                <a:latin typeface="Arial" pitchFamily="34" charset="0"/>
                <a:cs typeface="Arial" pitchFamily="34" charset="0"/>
              </a:rPr>
              <a:t>1</a:t>
            </a:r>
            <a:r>
              <a:rPr lang="en-US" baseline="30000" dirty="0">
                <a:latin typeface="Arial" pitchFamily="34" charset="0"/>
                <a:cs typeface="Arial" pitchFamily="34" charset="0"/>
              </a:rPr>
              <a:t>st</a:t>
            </a:r>
            <a:endParaRPr lang="en-US" dirty="0">
              <a:latin typeface="Arial" pitchFamily="34" charset="0"/>
              <a:cs typeface="Arial" pitchFamily="34" charset="0"/>
            </a:endParaRPr>
          </a:p>
          <a:p>
            <a:pPr algn="l" eaLnBrk="1" hangingPunct="1">
              <a:buFont typeface="Wingdings" pitchFamily="2" charset="2"/>
              <a:buNone/>
            </a:pPr>
            <a:r>
              <a:rPr lang="en-US" dirty="0">
                <a:latin typeface="Arial" pitchFamily="34" charset="0"/>
                <a:cs typeface="Arial" pitchFamily="34" charset="0"/>
              </a:rPr>
              <a:t>View:</a:t>
            </a:r>
          </a:p>
          <a:p>
            <a:pPr algn="l" eaLnBrk="1" hangingPunct="1">
              <a:buFont typeface="Wingdings" pitchFamily="2" charset="2"/>
              <a:buNone/>
            </a:pPr>
            <a:r>
              <a:rPr lang="en-US" dirty="0">
                <a:latin typeface="Arial" pitchFamily="34" charset="0"/>
                <a:cs typeface="Arial" pitchFamily="34" charset="0"/>
              </a:rPr>
              <a:t>Curve</a:t>
            </a:r>
          </a:p>
          <a:p>
            <a:pPr algn="l" eaLnBrk="1" hangingPunct="1">
              <a:buFont typeface="Wingdings" pitchFamily="2" charset="2"/>
              <a:buNone/>
            </a:pPr>
            <a:r>
              <a:rPr lang="en-US" dirty="0">
                <a:latin typeface="Arial" pitchFamily="34" charset="0"/>
                <a:cs typeface="Arial" pitchFamily="34" charset="0"/>
              </a:rPr>
              <a:t>Overlay</a:t>
            </a: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r>
              <a:rPr lang="en-US" dirty="0">
                <a:latin typeface="Arial" pitchFamily="34" charset="0"/>
                <a:cs typeface="Arial" pitchFamily="34" charset="0"/>
              </a:rPr>
              <a:t>(log</a:t>
            </a:r>
          </a:p>
          <a:p>
            <a:pPr algn="l" eaLnBrk="1" hangingPunct="1">
              <a:buFont typeface="Wingdings" pitchFamily="2" charset="2"/>
              <a:buNone/>
            </a:pPr>
            <a:r>
              <a:rPr lang="en-US" dirty="0">
                <a:latin typeface="Arial" pitchFamily="34" charset="0"/>
                <a:cs typeface="Arial" pitchFamily="34" charset="0"/>
              </a:rPr>
              <a:t> scale)</a:t>
            </a:r>
          </a:p>
        </p:txBody>
      </p:sp>
      <p:pic>
        <p:nvPicPr>
          <p:cNvPr id="4" name="Picture 2"/>
          <p:cNvPicPr>
            <a:picLocks noChangeAspect="1" noChangeArrowheads="1"/>
          </p:cNvPicPr>
          <p:nvPr/>
        </p:nvPicPr>
        <p:blipFill>
          <a:blip r:embed="rId3" cstate="print"/>
          <a:srcRect l="8546" t="6052" r="8546" b="6052"/>
          <a:stretch>
            <a:fillRect/>
          </a:stretch>
        </p:blipFill>
        <p:spPr bwMode="auto">
          <a:xfrm>
            <a:off x="2047875" y="1546225"/>
            <a:ext cx="7096125" cy="5311775"/>
          </a:xfrm>
          <a:prstGeom prst="rect">
            <a:avLst/>
          </a:prstGeom>
          <a:noFill/>
          <a:ln w="9525">
            <a:noFill/>
            <a:miter lim="800000"/>
            <a:headEnd/>
            <a:tailEnd/>
          </a:ln>
        </p:spPr>
      </p:pic>
      <p:sp>
        <p:nvSpPr>
          <p:cNvPr id="6" name="Rectangle 2"/>
          <p:cNvSpPr>
            <a:spLocks noGrp="1" noChangeArrowheads="1"/>
          </p:cNvSpPr>
          <p:nvPr>
            <p:ph type="title"/>
          </p:nvPr>
        </p:nvSpPr>
        <p:spPr>
          <a:xfrm>
            <a:off x="685800" y="0"/>
            <a:ext cx="7772400" cy="1143000"/>
          </a:xfrm>
        </p:spPr>
        <p:txBody>
          <a:bodyPr/>
          <a:lstStyle/>
          <a:p>
            <a:pPr eaLnBrk="1" hangingPunct="1">
              <a:defRPr/>
            </a:pPr>
            <a:r>
              <a:rPr lang="en-US" sz="3600" dirty="0">
                <a:effectLst>
                  <a:outerShdw blurRad="38100" dist="38100" dir="2700000" algn="tl">
                    <a:srgbClr val="000000">
                      <a:alpha val="43137"/>
                    </a:srgbClr>
                  </a:outerShdw>
                </a:effectLst>
                <a:latin typeface="Arial" pitchFamily="34" charset="0"/>
                <a:cs typeface="Arial" pitchFamily="34" charset="0"/>
              </a:rPr>
              <a:t>Recall Lung Cancer Curve Objects</a:t>
            </a:r>
          </a:p>
        </p:txBody>
      </p:sp>
      <p:sp>
        <p:nvSpPr>
          <p:cNvPr id="5" name="TextBox 4"/>
          <p:cNvSpPr txBox="1"/>
          <p:nvPr/>
        </p:nvSpPr>
        <p:spPr>
          <a:xfrm>
            <a:off x="-21922" y="6324600"/>
            <a:ext cx="267252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charset="0"/>
                <a:ea typeface="+mn-ea"/>
                <a:cs typeface="+mn-cs"/>
              </a:rPr>
              <a:t>I. Object Representation</a:t>
            </a:r>
          </a:p>
        </p:txBody>
      </p:sp>
    </p:spTree>
    <p:extLst>
      <p:ext uri="{BB962C8B-B14F-4D97-AF65-F5344CB8AC3E}">
        <p14:creationId xmlns:p14="http://schemas.microsoft.com/office/powerpoint/2010/main" val="7305958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195" name="Rectangle 3"/>
              <p:cNvSpPr>
                <a:spLocks noGrp="1" noChangeArrowheads="1"/>
              </p:cNvSpPr>
              <p:nvPr>
                <p:ph type="body" idx="1"/>
              </p:nvPr>
            </p:nvSpPr>
            <p:spPr>
              <a:xfrm>
                <a:off x="152400" y="1219200"/>
                <a:ext cx="8269288" cy="5226050"/>
              </a:xfrm>
            </p:spPr>
            <p:txBody>
              <a:bodyPr/>
              <a:lstStyle/>
              <a:p>
                <a:pPr algn="l" eaLnBrk="1" hangingPunct="1">
                  <a:buFont typeface="Wingdings" pitchFamily="2" charset="2"/>
                  <a:buNone/>
                </a:pPr>
                <a:r>
                  <a:rPr lang="en-US" dirty="0">
                    <a:latin typeface="Arial" pitchFamily="34" charset="0"/>
                    <a:cs typeface="Arial" pitchFamily="34" charset="0"/>
                  </a:rPr>
                  <a:t>Heatmap View of  </a:t>
                </a:r>
                <a14:m>
                  <m:oMath xmlns:m="http://schemas.openxmlformats.org/officeDocument/2006/math">
                    <m:sSub>
                      <m:sSubPr>
                        <m:ctrlPr>
                          <a:rPr lang="en-US" i="1" smtClean="0">
                            <a:latin typeface="Cambria Math" panose="02040503050406030204" pitchFamily="18" charset="0"/>
                            <a:cs typeface="Arial" pitchFamily="34" charset="0"/>
                          </a:rPr>
                        </m:ctrlPr>
                      </m:sSubPr>
                      <m:e>
                        <m:r>
                          <a:rPr lang="en-US" b="0" i="1" smtClean="0">
                            <a:latin typeface="Cambria Math" panose="02040503050406030204" pitchFamily="18" charset="0"/>
                            <a:cs typeface="Arial" pitchFamily="34" charset="0"/>
                          </a:rPr>
                          <m:t>𝑙𝑜𝑔</m:t>
                        </m:r>
                      </m:e>
                      <m:sub>
                        <m:r>
                          <a:rPr lang="en-US" b="0" i="1" smtClean="0">
                            <a:latin typeface="Cambria Math" panose="02040503050406030204" pitchFamily="18" charset="0"/>
                            <a:cs typeface="Arial" pitchFamily="34" charset="0"/>
                          </a:rPr>
                          <m:t>10</m:t>
                        </m:r>
                      </m:sub>
                    </m:sSub>
                    <m:r>
                      <a:rPr lang="en-US" b="0" i="1" smtClean="0">
                        <a:latin typeface="Cambria Math" panose="02040503050406030204" pitchFamily="18" charset="0"/>
                        <a:cs typeface="Arial" pitchFamily="34" charset="0"/>
                      </a:rPr>
                      <m:t>(</m:t>
                    </m:r>
                    <m:r>
                      <a:rPr lang="en-US" b="0" i="1" smtClean="0">
                        <a:latin typeface="Cambria Math" panose="02040503050406030204" pitchFamily="18" charset="0"/>
                        <a:ea typeface="Cambria Math" panose="02040503050406030204" pitchFamily="18" charset="0"/>
                        <a:cs typeface="Arial" pitchFamily="34" charset="0"/>
                      </a:rPr>
                      <m:t>∙+1)</m:t>
                    </m:r>
                  </m:oMath>
                </a14:m>
                <a:r>
                  <a:rPr lang="en-US" dirty="0">
                    <a:latin typeface="Arial" pitchFamily="34" charset="0"/>
                    <a:cs typeface="Arial" pitchFamily="34" charset="0"/>
                  </a:rPr>
                  <a:t>  Counts</a:t>
                </a: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r>
                  <a:rPr lang="en-US" dirty="0">
                    <a:latin typeface="Arial" pitchFamily="34" charset="0"/>
                    <a:cs typeface="Arial" pitchFamily="34" charset="0"/>
                  </a:rPr>
                  <a:t>                                                     Interesting</a:t>
                </a:r>
              </a:p>
              <a:p>
                <a:pPr algn="l" eaLnBrk="1" hangingPunct="1">
                  <a:buFont typeface="Wingdings" pitchFamily="2" charset="2"/>
                  <a:buNone/>
                </a:pPr>
                <a:r>
                  <a:rPr lang="en-US" dirty="0">
                    <a:latin typeface="Arial" pitchFamily="34" charset="0"/>
                    <a:cs typeface="Arial" pitchFamily="34" charset="0"/>
                  </a:rPr>
                  <a:t>                                                     Structure?</a:t>
                </a:r>
              </a:p>
            </p:txBody>
          </p:sp>
        </mc:Choice>
        <mc:Fallback xmlns="">
          <p:sp>
            <p:nvSpPr>
              <p:cNvPr id="8195" name="Rectangle 3"/>
              <p:cNvSpPr>
                <a:spLocks noGrp="1" noRot="1" noChangeAspect="1" noMove="1" noResize="1" noEditPoints="1" noAdjustHandles="1" noChangeArrowheads="1" noChangeShapeType="1" noTextEdit="1"/>
              </p:cNvSpPr>
              <p:nvPr>
                <p:ph type="body" idx="1"/>
              </p:nvPr>
            </p:nvSpPr>
            <p:spPr>
              <a:xfrm>
                <a:off x="152400" y="1219200"/>
                <a:ext cx="8269288" cy="5226050"/>
              </a:xfrm>
              <a:blipFill>
                <a:blip r:embed="rId3"/>
                <a:stretch>
                  <a:fillRect l="-1842" t="-1517" b="-4551"/>
                </a:stretch>
              </a:blipFill>
            </p:spPr>
            <p:txBody>
              <a:bodyPr/>
              <a:lstStyle/>
              <a:p>
                <a:r>
                  <a:rPr lang="en-US">
                    <a:noFill/>
                  </a:rPr>
                  <a:t> </a:t>
                </a:r>
              </a:p>
            </p:txBody>
          </p:sp>
        </mc:Fallback>
      </mc:AlternateContent>
      <p:sp>
        <p:nvSpPr>
          <p:cNvPr id="5" name="Rectangle 2"/>
          <p:cNvSpPr>
            <a:spLocks noGrp="1" noChangeArrowheads="1"/>
          </p:cNvSpPr>
          <p:nvPr>
            <p:ph type="title"/>
          </p:nvPr>
        </p:nvSpPr>
        <p:spPr>
          <a:xfrm>
            <a:off x="685800" y="0"/>
            <a:ext cx="7772400" cy="1143000"/>
          </a:xfrm>
        </p:spPr>
        <p:txBody>
          <a:bodyPr/>
          <a:lstStyle/>
          <a:p>
            <a:pPr eaLnBrk="1" hangingPunct="1">
              <a:defRPr/>
            </a:pPr>
            <a:r>
              <a:rPr lang="en-US" sz="3600" dirty="0">
                <a:effectLst>
                  <a:outerShdw blurRad="38100" dist="38100" dir="2700000" algn="tl">
                    <a:srgbClr val="000000">
                      <a:alpha val="43137"/>
                    </a:srgbClr>
                  </a:outerShdw>
                </a:effectLst>
                <a:latin typeface="Arial" pitchFamily="34" charset="0"/>
                <a:cs typeface="Arial" pitchFamily="34" charset="0"/>
              </a:rPr>
              <a:t>Recall Lung Cancer Curve Objects</a:t>
            </a:r>
          </a:p>
        </p:txBody>
      </p:sp>
      <p:pic>
        <p:nvPicPr>
          <p:cNvPr id="2" name="Picture 1"/>
          <p:cNvPicPr>
            <a:picLocks noChangeAspect="1"/>
          </p:cNvPicPr>
          <p:nvPr/>
        </p:nvPicPr>
        <p:blipFill rotWithShape="1">
          <a:blip r:embed="rId4"/>
          <a:srcRect l="9091" t="6864" r="52273" b="52941"/>
          <a:stretch/>
        </p:blipFill>
        <p:spPr>
          <a:xfrm>
            <a:off x="152399" y="1905000"/>
            <a:ext cx="5592337" cy="4495800"/>
          </a:xfrm>
          <a:prstGeom prst="rect">
            <a:avLst/>
          </a:prstGeom>
        </p:spPr>
      </p:pic>
      <p:grpSp>
        <p:nvGrpSpPr>
          <p:cNvPr id="6" name="Group 5"/>
          <p:cNvGrpSpPr/>
          <p:nvPr/>
        </p:nvGrpSpPr>
        <p:grpSpPr>
          <a:xfrm>
            <a:off x="5943599" y="1905000"/>
            <a:ext cx="3048001" cy="3058104"/>
            <a:chOff x="5943599" y="2569028"/>
            <a:chExt cx="3048001" cy="3058104"/>
          </a:xfrm>
        </p:grpSpPr>
        <p:pic>
          <p:nvPicPr>
            <p:cNvPr id="3" name="Picture 2"/>
            <p:cNvPicPr>
              <a:picLocks noChangeAspect="1"/>
            </p:cNvPicPr>
            <p:nvPr/>
          </p:nvPicPr>
          <p:blipFill rotWithShape="1">
            <a:blip r:embed="rId4"/>
            <a:srcRect l="53031" t="50980" r="9849" b="7844"/>
            <a:stretch/>
          </p:blipFill>
          <p:spPr>
            <a:xfrm>
              <a:off x="5943599" y="2569028"/>
              <a:ext cx="3048001" cy="2612572"/>
            </a:xfrm>
            <a:prstGeom prst="rect">
              <a:avLst/>
            </a:prstGeom>
          </p:spPr>
        </p:pic>
        <p:sp>
          <p:nvSpPr>
            <p:cNvPr id="4" name="TextBox 3"/>
            <p:cNvSpPr txBox="1"/>
            <p:nvPr/>
          </p:nvSpPr>
          <p:spPr>
            <a:xfrm>
              <a:off x="6324600" y="5257800"/>
              <a:ext cx="232627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Distribution of Colors</a:t>
              </a:r>
            </a:p>
          </p:txBody>
        </p:sp>
      </p:grpSp>
    </p:spTree>
    <p:extLst>
      <p:ext uri="{BB962C8B-B14F-4D97-AF65-F5344CB8AC3E}">
        <p14:creationId xmlns:p14="http://schemas.microsoft.com/office/powerpoint/2010/main" val="314892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685800" y="0"/>
            <a:ext cx="7772400" cy="1143000"/>
          </a:xfrm>
        </p:spPr>
        <p:txBody>
          <a:bodyPr/>
          <a:lstStyle/>
          <a:p>
            <a:pPr eaLnBrk="1" hangingPunct="1">
              <a:defRPr/>
            </a:pPr>
            <a:r>
              <a:rPr lang="en-US" sz="3600" dirty="0">
                <a:effectLst>
                  <a:outerShdw blurRad="38100" dist="38100" dir="2700000" algn="tl">
                    <a:srgbClr val="000000">
                      <a:alpha val="43137"/>
                    </a:srgbClr>
                  </a:outerShdw>
                </a:effectLst>
                <a:latin typeface="Arial" pitchFamily="34" charset="0"/>
                <a:cs typeface="Arial" pitchFamily="34" charset="0"/>
              </a:rPr>
              <a:t>Recall Lung Cancer Curve Objects</a:t>
            </a:r>
          </a:p>
        </p:txBody>
      </p:sp>
      <p:sp>
        <p:nvSpPr>
          <p:cNvPr id="8195" name="Rectangle 3"/>
          <p:cNvSpPr>
            <a:spLocks noGrp="1" noChangeArrowheads="1"/>
          </p:cNvSpPr>
          <p:nvPr>
            <p:ph type="body" idx="1"/>
          </p:nvPr>
        </p:nvSpPr>
        <p:spPr>
          <a:xfrm>
            <a:off x="457201" y="1219200"/>
            <a:ext cx="8269288" cy="5226050"/>
          </a:xfrm>
        </p:spPr>
        <p:txBody>
          <a:bodyPr/>
          <a:lstStyle/>
          <a:p>
            <a:pPr algn="l" eaLnBrk="1" hangingPunct="1">
              <a:buFont typeface="Wingdings" pitchFamily="2" charset="2"/>
              <a:buNone/>
            </a:pPr>
            <a:r>
              <a:rPr lang="en-US" dirty="0">
                <a:latin typeface="Arial" pitchFamily="34" charset="0"/>
                <a:cs typeface="Arial" pitchFamily="34" charset="0"/>
              </a:rPr>
              <a:t>Centered (Rows &amp; Columns) Version</a:t>
            </a: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r>
              <a:rPr lang="en-US" dirty="0">
                <a:latin typeface="Arial" pitchFamily="34" charset="0"/>
                <a:cs typeface="Arial" pitchFamily="34" charset="0"/>
              </a:rPr>
              <a:t>                                                    Harder to</a:t>
            </a:r>
          </a:p>
          <a:p>
            <a:pPr algn="l" eaLnBrk="1" hangingPunct="1">
              <a:buFont typeface="Wingdings" pitchFamily="2" charset="2"/>
              <a:buNone/>
            </a:pPr>
            <a:r>
              <a:rPr lang="en-US" dirty="0">
                <a:latin typeface="Arial" pitchFamily="34" charset="0"/>
                <a:cs typeface="Arial" pitchFamily="34" charset="0"/>
              </a:rPr>
              <a:t>                                                    </a:t>
            </a:r>
            <a:r>
              <a:rPr lang="en-US" dirty="0" err="1">
                <a:latin typeface="Arial" pitchFamily="34" charset="0"/>
                <a:cs typeface="Arial" pitchFamily="34" charset="0"/>
              </a:rPr>
              <a:t>Intrepret</a:t>
            </a:r>
            <a:r>
              <a:rPr lang="en-US" dirty="0">
                <a:latin typeface="Arial" pitchFamily="34" charset="0"/>
                <a:cs typeface="Arial" pitchFamily="34" charset="0"/>
              </a:rPr>
              <a:t>?</a:t>
            </a:r>
          </a:p>
        </p:txBody>
      </p:sp>
      <p:pic>
        <p:nvPicPr>
          <p:cNvPr id="2" name="Picture 1"/>
          <p:cNvPicPr>
            <a:picLocks noChangeAspect="1"/>
          </p:cNvPicPr>
          <p:nvPr/>
        </p:nvPicPr>
        <p:blipFill rotWithShape="1">
          <a:blip r:embed="rId3"/>
          <a:srcRect l="8928" t="6871" r="52272" b="52941"/>
          <a:stretch/>
        </p:blipFill>
        <p:spPr>
          <a:xfrm>
            <a:off x="171582" y="1905000"/>
            <a:ext cx="5617162" cy="4495800"/>
          </a:xfrm>
          <a:prstGeom prst="rect">
            <a:avLst/>
          </a:prstGeom>
        </p:spPr>
      </p:pic>
      <p:pic>
        <p:nvPicPr>
          <p:cNvPr id="3" name="Picture 2"/>
          <p:cNvPicPr>
            <a:picLocks noChangeAspect="1"/>
          </p:cNvPicPr>
          <p:nvPr/>
        </p:nvPicPr>
        <p:blipFill rotWithShape="1">
          <a:blip r:embed="rId3"/>
          <a:srcRect l="50000" t="50980" r="10614" b="7851"/>
          <a:stretch/>
        </p:blipFill>
        <p:spPr>
          <a:xfrm>
            <a:off x="5972629" y="1905000"/>
            <a:ext cx="3018971" cy="2438400"/>
          </a:xfrm>
          <a:prstGeom prst="rect">
            <a:avLst/>
          </a:prstGeom>
        </p:spPr>
      </p:pic>
      <p:sp>
        <p:nvSpPr>
          <p:cNvPr id="6" name="TextBox 5"/>
          <p:cNvSpPr txBox="1"/>
          <p:nvPr/>
        </p:nvSpPr>
        <p:spPr>
          <a:xfrm>
            <a:off x="6324600" y="4419600"/>
            <a:ext cx="232627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Distribution of Colors</a:t>
            </a:r>
          </a:p>
        </p:txBody>
      </p:sp>
      <p:grpSp>
        <p:nvGrpSpPr>
          <p:cNvPr id="8" name="Group 7"/>
          <p:cNvGrpSpPr/>
          <p:nvPr/>
        </p:nvGrpSpPr>
        <p:grpSpPr>
          <a:xfrm>
            <a:off x="2819402" y="803701"/>
            <a:ext cx="5831475" cy="3158699"/>
            <a:chOff x="4062949" y="799626"/>
            <a:chExt cx="4342421" cy="3132897"/>
          </a:xfrm>
        </p:grpSpPr>
        <p:sp>
          <p:nvSpPr>
            <p:cNvPr id="4" name="TextBox 3"/>
            <p:cNvSpPr txBox="1"/>
            <p:nvPr/>
          </p:nvSpPr>
          <p:spPr>
            <a:xfrm>
              <a:off x="7637724" y="799626"/>
              <a:ext cx="767646" cy="82420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Arial" charset="0"/>
                  <a:ea typeface="+mn-ea"/>
                  <a:cs typeface="+mn-cs"/>
                </a:rPr>
                <a:t>Better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Arial" charset="0"/>
                  <a:ea typeface="+mn-ea"/>
                  <a:cs typeface="+mn-cs"/>
                </a:rPr>
                <a:t>Sort?</a:t>
              </a:r>
            </a:p>
          </p:txBody>
        </p:sp>
        <p:cxnSp>
          <p:nvCxnSpPr>
            <p:cNvPr id="7" name="Straight Arrow Connector 6"/>
            <p:cNvCxnSpPr/>
            <p:nvPr/>
          </p:nvCxnSpPr>
          <p:spPr>
            <a:xfrm flipH="1">
              <a:off x="4062949" y="1060576"/>
              <a:ext cx="3631519" cy="2871947"/>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070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685800" y="0"/>
            <a:ext cx="7772400" cy="1143000"/>
          </a:xfrm>
        </p:spPr>
        <p:txBody>
          <a:bodyPr/>
          <a:lstStyle/>
          <a:p>
            <a:pPr eaLnBrk="1" hangingPunct="1">
              <a:defRPr/>
            </a:pPr>
            <a:r>
              <a:rPr lang="en-US" sz="3600" dirty="0">
                <a:effectLst>
                  <a:outerShdw blurRad="38100" dist="38100" dir="2700000" algn="tl">
                    <a:srgbClr val="000000">
                      <a:alpha val="43137"/>
                    </a:srgbClr>
                  </a:outerShdw>
                </a:effectLst>
                <a:latin typeface="Arial" pitchFamily="34" charset="0"/>
                <a:cs typeface="Arial" pitchFamily="34" charset="0"/>
              </a:rPr>
              <a:t>Recall Lung Cancer Curve Objects</a:t>
            </a:r>
          </a:p>
        </p:txBody>
      </p:sp>
      <p:sp>
        <p:nvSpPr>
          <p:cNvPr id="8195" name="Rectangle 3"/>
          <p:cNvSpPr>
            <a:spLocks noGrp="1" noChangeArrowheads="1"/>
          </p:cNvSpPr>
          <p:nvPr>
            <p:ph type="body" idx="1"/>
          </p:nvPr>
        </p:nvSpPr>
        <p:spPr>
          <a:xfrm>
            <a:off x="457200" y="1219200"/>
            <a:ext cx="8269288" cy="5226050"/>
          </a:xfrm>
        </p:spPr>
        <p:txBody>
          <a:bodyPr/>
          <a:lstStyle/>
          <a:p>
            <a:pPr algn="l" eaLnBrk="1" hangingPunct="1">
              <a:buFont typeface="Wingdings" pitchFamily="2" charset="2"/>
              <a:buNone/>
            </a:pPr>
            <a:r>
              <a:rPr lang="en-US" dirty="0">
                <a:latin typeface="Arial" pitchFamily="34" charset="0"/>
                <a:cs typeface="Arial" pitchFamily="34" charset="0"/>
              </a:rPr>
              <a:t>A Better Sorting</a:t>
            </a: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r>
              <a:rPr lang="en-US" dirty="0">
                <a:latin typeface="Arial" pitchFamily="34" charset="0"/>
                <a:cs typeface="Arial" pitchFamily="34" charset="0"/>
              </a:rPr>
              <a:t>                                                Interpretation?</a:t>
            </a:r>
          </a:p>
        </p:txBody>
      </p:sp>
      <p:pic>
        <p:nvPicPr>
          <p:cNvPr id="2" name="Picture 1"/>
          <p:cNvPicPr>
            <a:picLocks noChangeAspect="1"/>
          </p:cNvPicPr>
          <p:nvPr/>
        </p:nvPicPr>
        <p:blipFill rotWithShape="1">
          <a:blip r:embed="rId3"/>
          <a:srcRect l="9099" t="6871" r="52272" b="52941"/>
          <a:stretch/>
        </p:blipFill>
        <p:spPr>
          <a:xfrm>
            <a:off x="152400" y="1905000"/>
            <a:ext cx="5742414" cy="4616450"/>
          </a:xfrm>
          <a:prstGeom prst="rect">
            <a:avLst/>
          </a:prstGeom>
        </p:spPr>
      </p:pic>
      <p:pic>
        <p:nvPicPr>
          <p:cNvPr id="5" name="Picture 4"/>
          <p:cNvPicPr>
            <a:picLocks noChangeAspect="1"/>
          </p:cNvPicPr>
          <p:nvPr/>
        </p:nvPicPr>
        <p:blipFill rotWithShape="1">
          <a:blip r:embed="rId4"/>
          <a:srcRect l="50000" t="50980" r="10614" b="7851"/>
          <a:stretch/>
        </p:blipFill>
        <p:spPr>
          <a:xfrm>
            <a:off x="5972629" y="1905000"/>
            <a:ext cx="3018971" cy="2438400"/>
          </a:xfrm>
          <a:prstGeom prst="rect">
            <a:avLst/>
          </a:prstGeom>
        </p:spPr>
      </p:pic>
      <p:sp>
        <p:nvSpPr>
          <p:cNvPr id="6" name="TextBox 5"/>
          <p:cNvSpPr txBox="1"/>
          <p:nvPr/>
        </p:nvSpPr>
        <p:spPr>
          <a:xfrm>
            <a:off x="6324600" y="4419600"/>
            <a:ext cx="232627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Distribution of Colors</a:t>
            </a:r>
          </a:p>
        </p:txBody>
      </p:sp>
      <p:sp>
        <p:nvSpPr>
          <p:cNvPr id="3" name="TextBox 2">
            <a:extLst>
              <a:ext uri="{FF2B5EF4-FFF2-40B4-BE49-F238E27FC236}">
                <a16:creationId xmlns:a16="http://schemas.microsoft.com/office/drawing/2014/main" id="{7B72A116-55AF-44A9-A788-2B3F405C4B19}"/>
              </a:ext>
            </a:extLst>
          </p:cNvPr>
          <p:cNvSpPr txBox="1"/>
          <p:nvPr/>
        </p:nvSpPr>
        <p:spPr>
          <a:xfrm>
            <a:off x="5867400" y="5830669"/>
            <a:ext cx="3245312"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charset="0"/>
                <a:ea typeface="+mn-ea"/>
                <a:cs typeface="+mn-cs"/>
              </a:rPr>
              <a:t>Conclude Heatmap Worse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charset="0"/>
                <a:ea typeface="+mn-ea"/>
                <a:cs typeface="+mn-cs"/>
              </a:rPr>
              <a:t>Than Modes of Variation Here</a:t>
            </a:r>
          </a:p>
        </p:txBody>
      </p:sp>
    </p:spTree>
    <p:extLst>
      <p:ext uri="{BB962C8B-B14F-4D97-AF65-F5344CB8AC3E}">
        <p14:creationId xmlns:p14="http://schemas.microsoft.com/office/powerpoint/2010/main" val="123757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sz="4000" dirty="0">
                <a:solidFill>
                  <a:schemeClr val="bg2"/>
                </a:solidFill>
                <a:latin typeface="Arial Unicode MS" pitchFamily="34" charset="-128"/>
                <a:ea typeface="Arial Unicode MS" pitchFamily="34" charset="-128"/>
                <a:cs typeface="Arial Unicode MS" pitchFamily="34" charset="-128"/>
              </a:rPr>
              <a:t>Last Class: </a:t>
            </a:r>
            <a:r>
              <a:rPr lang="en-US" altLang="ko-KR" sz="4000" dirty="0">
                <a:solidFill>
                  <a:schemeClr val="bg2"/>
                </a:solidFill>
                <a:latin typeface="Arial Unicode MS" pitchFamily="34" charset="-128"/>
                <a:ea typeface="Arial Unicode MS" pitchFamily="34" charset="-128"/>
                <a:cs typeface="Arial Unicode MS" pitchFamily="34" charset="-128"/>
              </a:rPr>
              <a:t>Marg. Dist. Plot</a:t>
            </a:r>
          </a:p>
        </p:txBody>
      </p:sp>
      <p:sp>
        <p:nvSpPr>
          <p:cNvPr id="236547" name="Rectangle 3"/>
          <p:cNvSpPr>
            <a:spLocks noGrp="1" noChangeArrowheads="1"/>
          </p:cNvSpPr>
          <p:nvPr>
            <p:ph type="body" idx="1"/>
          </p:nvPr>
        </p:nvSpPr>
        <p:spPr>
          <a:xfrm>
            <a:off x="304800" y="838200"/>
            <a:ext cx="8610600" cy="5410200"/>
          </a:xfrm>
        </p:spPr>
        <p:txBody>
          <a:bodyPr/>
          <a:lstStyle/>
          <a:p>
            <a:pPr marL="457200" lvl="0" indent="-457200" eaLnBrk="1" hangingPunct="1">
              <a:lnSpc>
                <a:spcPct val="150000"/>
              </a:lnSpc>
              <a:buClr>
                <a:srgbClr val="A50021"/>
              </a:buClr>
              <a:buSzPct val="75000"/>
              <a:buNone/>
            </a:pPr>
            <a:r>
              <a:rPr lang="en-US" altLang="ko-KR" dirty="0">
                <a:solidFill>
                  <a:srgbClr val="000000"/>
                </a:solidFill>
                <a:latin typeface="Tahoma"/>
              </a:rPr>
              <a:t>Common Practice:</a:t>
            </a:r>
            <a:endParaRPr lang="en-US" altLang="ko-KR" sz="1800" dirty="0">
              <a:solidFill>
                <a:schemeClr val="bg2"/>
              </a:solidFill>
              <a:latin typeface="Arial Unicode MS" pitchFamily="34" charset="-128"/>
              <a:ea typeface="Arial Unicode MS" pitchFamily="34" charset="-128"/>
              <a:cs typeface="Arial Unicode MS" pitchFamily="34" charset="-128"/>
            </a:endParaRPr>
          </a:p>
          <a:p>
            <a:pPr marL="457200" lvl="0" indent="-457200" eaLnBrk="1" hangingPunct="1">
              <a:lnSpc>
                <a:spcPct val="150000"/>
              </a:lnSpc>
              <a:buClr>
                <a:srgbClr val="A50021"/>
              </a:buClr>
              <a:buSzPct val="75000"/>
              <a:buNone/>
            </a:pPr>
            <a:r>
              <a:rPr lang="en-US" altLang="ko-KR" dirty="0">
                <a:solidFill>
                  <a:srgbClr val="000000"/>
                </a:solidFill>
                <a:latin typeface="Tahoma"/>
              </a:rPr>
              <a:t>Delete “Mostly 0” Variables (little information)</a:t>
            </a:r>
          </a:p>
          <a:p>
            <a:pPr marL="457200" lvl="0" indent="-457200" eaLnBrk="1" hangingPunct="1">
              <a:lnSpc>
                <a:spcPct val="150000"/>
              </a:lnSpc>
              <a:buClr>
                <a:srgbClr val="A50021"/>
              </a:buClr>
              <a:buSzPct val="75000"/>
              <a:buNone/>
            </a:pPr>
            <a:endParaRPr lang="en-US" altLang="ko-KR" dirty="0">
              <a:solidFill>
                <a:srgbClr val="000000"/>
              </a:solidFill>
              <a:latin typeface="Tahoma"/>
            </a:endParaRPr>
          </a:p>
          <a:p>
            <a:pPr marL="457200" lvl="0" indent="-457200" eaLnBrk="1" hangingPunct="1">
              <a:lnSpc>
                <a:spcPct val="150000"/>
              </a:lnSpc>
              <a:buClr>
                <a:srgbClr val="A50021"/>
              </a:buClr>
              <a:buSzPct val="75000"/>
              <a:buNone/>
            </a:pPr>
            <a:r>
              <a:rPr lang="en-US" altLang="ko-KR" dirty="0">
                <a:solidFill>
                  <a:srgbClr val="000000"/>
                </a:solidFill>
                <a:latin typeface="Tahoma"/>
              </a:rPr>
              <a:t>More Careful Look, </a:t>
            </a:r>
            <a:r>
              <a:rPr lang="en-US" altLang="ko-KR" dirty="0" err="1">
                <a:solidFill>
                  <a:srgbClr val="000000"/>
                </a:solidFill>
                <a:latin typeface="Tahoma"/>
              </a:rPr>
              <a:t>Borysov</a:t>
            </a:r>
            <a:r>
              <a:rPr lang="en-US" altLang="ko-KR" dirty="0">
                <a:solidFill>
                  <a:srgbClr val="000000"/>
                </a:solidFill>
                <a:latin typeface="Tahoma"/>
              </a:rPr>
              <a:t> et al (2016)</a:t>
            </a:r>
          </a:p>
          <a:p>
            <a:pPr marL="457200" lvl="0" indent="-457200" algn="ctr" eaLnBrk="1" hangingPunct="1">
              <a:lnSpc>
                <a:spcPct val="150000"/>
              </a:lnSpc>
              <a:buClr>
                <a:srgbClr val="A50021"/>
              </a:buClr>
              <a:buSzPct val="75000"/>
              <a:buNone/>
            </a:pPr>
            <a:r>
              <a:rPr lang="en-US" altLang="ko-KR" dirty="0">
                <a:solidFill>
                  <a:srgbClr val="000000"/>
                </a:solidFill>
                <a:latin typeface="Tahoma"/>
              </a:rPr>
              <a:t> These </a:t>
            </a:r>
            <a:r>
              <a:rPr lang="en-US" altLang="ko-KR" u="sng" dirty="0">
                <a:solidFill>
                  <a:srgbClr val="000000"/>
                </a:solidFill>
                <a:latin typeface="Tahoma"/>
              </a:rPr>
              <a:t>Can</a:t>
            </a:r>
            <a:r>
              <a:rPr lang="en-US" altLang="ko-KR" dirty="0">
                <a:solidFill>
                  <a:srgbClr val="000000"/>
                </a:solidFill>
                <a:latin typeface="Tahoma"/>
              </a:rPr>
              <a:t> Contain Useful Info</a:t>
            </a:r>
          </a:p>
          <a:p>
            <a:pPr marL="457200" lvl="0" indent="-457200" algn="ctr" eaLnBrk="1" hangingPunct="1">
              <a:lnSpc>
                <a:spcPct val="150000"/>
              </a:lnSpc>
              <a:buClr>
                <a:srgbClr val="A50021"/>
              </a:buClr>
              <a:buSzPct val="75000"/>
              <a:buNone/>
            </a:pPr>
            <a:r>
              <a:rPr lang="en-US" altLang="ko-KR" dirty="0">
                <a:solidFill>
                  <a:srgbClr val="000000"/>
                </a:solidFill>
                <a:latin typeface="Tahoma"/>
              </a:rPr>
              <a:t>(Especially When So Many)</a:t>
            </a:r>
          </a:p>
        </p:txBody>
      </p:sp>
      <p:grpSp>
        <p:nvGrpSpPr>
          <p:cNvPr id="5" name="Group 4"/>
          <p:cNvGrpSpPr/>
          <p:nvPr/>
        </p:nvGrpSpPr>
        <p:grpSpPr>
          <a:xfrm>
            <a:off x="3048000" y="2362200"/>
            <a:ext cx="4648200" cy="766465"/>
            <a:chOff x="3048000" y="2362200"/>
            <a:chExt cx="4648200" cy="766465"/>
          </a:xfrm>
        </p:grpSpPr>
        <p:sp>
          <p:nvSpPr>
            <p:cNvPr id="2" name="TextBox 1"/>
            <p:cNvSpPr txBox="1"/>
            <p:nvPr/>
          </p:nvSpPr>
          <p:spPr>
            <a:xfrm>
              <a:off x="3650669" y="2667000"/>
              <a:ext cx="404553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Not Clear What This Means!</a:t>
              </a:r>
            </a:p>
          </p:txBody>
        </p:sp>
        <p:cxnSp>
          <p:nvCxnSpPr>
            <p:cNvPr id="4" name="Straight Arrow Connector 3"/>
            <p:cNvCxnSpPr/>
            <p:nvPr/>
          </p:nvCxnSpPr>
          <p:spPr>
            <a:xfrm flipH="1" flipV="1">
              <a:off x="3048000" y="2362200"/>
              <a:ext cx="685800" cy="38100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304800" y="4800600"/>
            <a:ext cx="3354316" cy="1600200"/>
            <a:chOff x="3650669" y="1528465"/>
            <a:chExt cx="3354316" cy="1600200"/>
          </a:xfrm>
        </p:grpSpPr>
        <mc:AlternateContent xmlns:mc="http://schemas.openxmlformats.org/markup-compatibility/2006" xmlns:a14="http://schemas.microsoft.com/office/drawing/2010/main">
          <mc:Choice Requires="a14">
            <p:sp>
              <p:nvSpPr>
                <p:cNvPr id="9" name="TextBox 8"/>
                <p:cNvSpPr txBox="1"/>
                <p:nvPr/>
              </p:nvSpPr>
              <p:spPr>
                <a:xfrm>
                  <a:off x="3650669" y="2667000"/>
                  <a:ext cx="3354316"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Defined as “</a:t>
                  </a:r>
                  <a14:m>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≥95% 0</m:t>
                      </m:r>
                    </m:oMath>
                  </a14:m>
                  <a:r>
                    <a:rPr kumimoji="0" lang="en-US" sz="2400" b="0" i="0" u="none" strike="noStrike" kern="1200" cap="none" spc="0" normalizeH="0" baseline="0" noProof="0" dirty="0">
                      <a:ln>
                        <a:noFill/>
                      </a:ln>
                      <a:solidFill>
                        <a:srgbClr val="000000"/>
                      </a:solidFill>
                      <a:effectLst/>
                      <a:uLnTx/>
                      <a:uFillTx/>
                      <a:latin typeface="Arial" charset="0"/>
                      <a:ea typeface="+mn-ea"/>
                      <a:cs typeface="+mn-cs"/>
                    </a:rPr>
                    <a:t>s”</a:t>
                  </a:r>
                </a:p>
              </p:txBody>
            </p:sp>
          </mc:Choice>
          <mc:Fallback xmlns="">
            <p:sp>
              <p:nvSpPr>
                <p:cNvPr id="9" name="TextBox 8"/>
                <p:cNvSpPr txBox="1">
                  <a:spLocks noRot="1" noChangeAspect="1" noMove="1" noResize="1" noEditPoints="1" noAdjustHandles="1" noChangeArrowheads="1" noChangeShapeType="1" noTextEdit="1"/>
                </p:cNvSpPr>
                <p:nvPr/>
              </p:nvSpPr>
              <p:spPr>
                <a:xfrm>
                  <a:off x="3650669" y="2667000"/>
                  <a:ext cx="3354316" cy="461665"/>
                </a:xfrm>
                <a:prstGeom prst="rect">
                  <a:avLst/>
                </a:prstGeom>
                <a:blipFill>
                  <a:blip r:embed="rId3"/>
                  <a:stretch>
                    <a:fillRect l="-2727" t="-9211" b="-30263"/>
                  </a:stretch>
                </a:blipFill>
              </p:spPr>
              <p:txBody>
                <a:bodyPr/>
                <a:lstStyle/>
                <a:p>
                  <a:r>
                    <a:rPr lang="en-US">
                      <a:noFill/>
                    </a:rPr>
                    <a:t> </a:t>
                  </a:r>
                </a:p>
              </p:txBody>
            </p:sp>
          </mc:Fallback>
        </mc:AlternateContent>
        <p:cxnSp>
          <p:nvCxnSpPr>
            <p:cNvPr id="10" name="Straight Arrow Connector 9"/>
            <p:cNvCxnSpPr/>
            <p:nvPr/>
          </p:nvCxnSpPr>
          <p:spPr>
            <a:xfrm flipV="1">
              <a:off x="5181600" y="1528465"/>
              <a:ext cx="602669" cy="1138536"/>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19748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534400" cy="5135563"/>
              </a:xfrm>
            </p:spPr>
            <p:txBody>
              <a:bodyPr/>
              <a:lstStyle/>
              <a:p>
                <a:pPr marL="0" indent="0">
                  <a:lnSpc>
                    <a:spcPct val="150000"/>
                  </a:lnSpc>
                  <a:buNone/>
                </a:pPr>
                <a:r>
                  <a:rPr lang="en-US" dirty="0"/>
                  <a:t>Larger Example: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=200</m:t>
                    </m:r>
                  </m:oMath>
                </a14:m>
                <a:r>
                  <a:rPr lang="en-US" dirty="0"/>
                  <a:t>,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=20,000</m:t>
                    </m:r>
                  </m:oMath>
                </a14:m>
                <a:endParaRPr lang="en-US" dirty="0"/>
              </a:p>
              <a:p>
                <a:pPr marL="0" indent="0">
                  <a:lnSpc>
                    <a:spcPct val="150000"/>
                  </a:lnSpc>
                  <a:buNone/>
                </a:pPr>
                <a:r>
                  <a:rPr lang="en-US" dirty="0"/>
                  <a:t>Major Issue:  Most Computer Displays Have Only a Few Thousand Pixels of Resolution</a:t>
                </a:r>
              </a:p>
              <a:p>
                <a:pPr marL="0" indent="0">
                  <a:lnSpc>
                    <a:spcPct val="150000"/>
                  </a:lnSpc>
                  <a:buNone/>
                </a:pPr>
                <a:r>
                  <a:rPr lang="en-US" dirty="0"/>
                  <a:t>So </a:t>
                </a:r>
                <a:r>
                  <a:rPr lang="en-US" u="sng" dirty="0"/>
                  <a:t>Cannot</a:t>
                </a:r>
                <a:r>
                  <a:rPr lang="en-US" dirty="0"/>
                  <a:t> See Full Matrix</a:t>
                </a:r>
              </a:p>
              <a:p>
                <a:pPr marL="0" indent="0">
                  <a:lnSpc>
                    <a:spcPct val="150000"/>
                  </a:lnSpc>
                  <a:buNone/>
                </a:pPr>
                <a:r>
                  <a:rPr lang="en-US" dirty="0"/>
                  <a:t>Most Displays Compensate With Ad Hoc Rules Designed for Text and Natural Images</a:t>
                </a:r>
              </a:p>
              <a:p>
                <a:pPr marL="0" indent="0">
                  <a:lnSpc>
                    <a:spcPct val="150000"/>
                  </a:lnSpc>
                  <a:buNone/>
                </a:pPr>
                <a:r>
                  <a:rPr lang="en-US" i="1" dirty="0"/>
                  <a:t>Can</a:t>
                </a:r>
                <a:r>
                  <a:rPr lang="en-US" dirty="0"/>
                  <a:t> Miss Important Aspects of the Data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534400" cy="5135563"/>
              </a:xfrm>
              <a:blipFill>
                <a:blip r:embed="rId2"/>
                <a:stretch>
                  <a:fillRect l="-1786" b="-11164"/>
                </a:stretch>
              </a:blipFill>
            </p:spPr>
            <p:txBody>
              <a:bodyPr/>
              <a:lstStyle/>
              <a:p>
                <a:r>
                  <a:rPr lang="en-US">
                    <a:noFill/>
                  </a:rPr>
                  <a:t> </a:t>
                </a:r>
              </a:p>
            </p:txBody>
          </p:sp>
        </mc:Fallback>
      </mc:AlternateContent>
    </p:spTree>
    <p:extLst>
      <p:ext uri="{BB962C8B-B14F-4D97-AF65-F5344CB8AC3E}">
        <p14:creationId xmlns:p14="http://schemas.microsoft.com/office/powerpoint/2010/main" val="1106469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534400" cy="5135563"/>
              </a:xfrm>
            </p:spPr>
            <p:txBody>
              <a:bodyPr/>
              <a:lstStyle/>
              <a:p>
                <a:pPr marL="0" indent="0">
                  <a:lnSpc>
                    <a:spcPct val="150000"/>
                  </a:lnSpc>
                  <a:buNone/>
                </a:pPr>
                <a:r>
                  <a:rPr lang="en-US" dirty="0"/>
                  <a:t>Larger Example: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=200</m:t>
                    </m:r>
                  </m:oMath>
                </a14:m>
                <a:r>
                  <a:rPr lang="en-US" dirty="0"/>
                  <a:t>,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=20,000</m:t>
                    </m:r>
                  </m:oMath>
                </a14:m>
                <a:endParaRPr lang="en-US" dirty="0"/>
              </a:p>
              <a:p>
                <a:pPr marL="0" indent="0">
                  <a:lnSpc>
                    <a:spcPct val="150000"/>
                  </a:lnSpc>
                  <a:buNone/>
                </a:pPr>
                <a:r>
                  <a:rPr lang="en-US" dirty="0"/>
                  <a:t>Simple Approach Here:   Study 1</a:t>
                </a:r>
                <a:r>
                  <a:rPr lang="en-US" baseline="30000" dirty="0"/>
                  <a:t>st</a:t>
                </a:r>
                <a:r>
                  <a:rPr lang="en-US" dirty="0"/>
                  <a:t> </a:t>
                </a:r>
                <a14:m>
                  <m:oMath xmlns:m="http://schemas.openxmlformats.org/officeDocument/2006/math">
                    <m:r>
                      <a:rPr lang="en-US" b="0" i="1" smtClean="0">
                        <a:latin typeface="Cambria Math" panose="02040503050406030204" pitchFamily="18" charset="0"/>
                      </a:rPr>
                      <m:t>200</m:t>
                    </m:r>
                  </m:oMath>
                </a14:m>
                <a:r>
                  <a:rPr lang="en-US" dirty="0"/>
                  <a:t> Rows</a:t>
                </a:r>
              </a:p>
              <a:p>
                <a:pPr marL="0" indent="0">
                  <a:lnSpc>
                    <a:spcPct val="150000"/>
                  </a:lnSpc>
                  <a:buNone/>
                </a:pPr>
                <a:endParaRPr lang="en-US" dirty="0"/>
              </a:p>
              <a:p>
                <a:pPr marL="0" indent="0">
                  <a:lnSpc>
                    <a:spcPct val="150000"/>
                  </a:lnSpc>
                  <a:buNone/>
                </a:pPr>
                <a:r>
                  <a:rPr lang="en-US" dirty="0"/>
                  <a:t>Looks Totally Random?</a:t>
                </a:r>
              </a:p>
              <a:p>
                <a:pPr marL="0" indent="0">
                  <a:lnSpc>
                    <a:spcPct val="150000"/>
                  </a:lnSpc>
                  <a:buNone/>
                </a:pPr>
                <a:r>
                  <a:rPr lang="en-US" dirty="0"/>
                  <a:t>Have Done Both Column</a:t>
                </a:r>
              </a:p>
              <a:p>
                <a:pPr marL="0" indent="0">
                  <a:lnSpc>
                    <a:spcPct val="150000"/>
                  </a:lnSpc>
                  <a:buNone/>
                </a:pPr>
                <a:r>
                  <a:rPr lang="en-US" dirty="0"/>
                  <a:t>And Row Clustering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534400" cy="5135563"/>
              </a:xfrm>
              <a:blipFill>
                <a:blip r:embed="rId2"/>
                <a:stretch>
                  <a:fillRect l="-1786"/>
                </a:stretch>
              </a:blipFill>
            </p:spPr>
            <p:txBody>
              <a:bodyPr/>
              <a:lstStyle/>
              <a:p>
                <a:r>
                  <a:rPr lang="en-US">
                    <a:noFill/>
                  </a:rPr>
                  <a:t> </a:t>
                </a:r>
              </a:p>
            </p:txBody>
          </p:sp>
        </mc:Fallback>
      </mc:AlternateContent>
      <p:pic>
        <p:nvPicPr>
          <p:cNvPr id="5" name="Picture 4"/>
          <p:cNvPicPr>
            <a:picLocks noChangeAspect="1"/>
          </p:cNvPicPr>
          <p:nvPr/>
        </p:nvPicPr>
        <p:blipFill rotWithShape="1">
          <a:blip r:embed="rId3"/>
          <a:srcRect l="6866" t="40152" r="25492" b="5306"/>
          <a:stretch/>
        </p:blipFill>
        <p:spPr>
          <a:xfrm>
            <a:off x="5105400" y="2643808"/>
            <a:ext cx="4038600" cy="4214191"/>
          </a:xfrm>
          <a:prstGeom prst="rect">
            <a:avLst/>
          </a:prstGeom>
        </p:spPr>
      </p:pic>
      <p:grpSp>
        <p:nvGrpSpPr>
          <p:cNvPr id="9" name="Group 8"/>
          <p:cNvGrpSpPr/>
          <p:nvPr/>
        </p:nvGrpSpPr>
        <p:grpSpPr>
          <a:xfrm>
            <a:off x="6248400" y="228600"/>
            <a:ext cx="2805380" cy="1828800"/>
            <a:chOff x="6248400" y="228600"/>
            <a:chExt cx="2805380" cy="1828800"/>
          </a:xfrm>
        </p:grpSpPr>
        <p:sp>
          <p:nvSpPr>
            <p:cNvPr id="6" name="TextBox 5"/>
            <p:cNvSpPr txBox="1"/>
            <p:nvPr/>
          </p:nvSpPr>
          <p:spPr>
            <a:xfrm>
              <a:off x="7010400" y="228600"/>
              <a:ext cx="2043380"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Will See OK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For </a:t>
              </a:r>
              <a:r>
                <a:rPr kumimoji="0" lang="en-US" sz="2400" b="0" i="0" u="sng" strike="noStrike" kern="1200" cap="none" spc="0" normalizeH="0" baseline="0" noProof="0" dirty="0">
                  <a:ln>
                    <a:noFill/>
                  </a:ln>
                  <a:solidFill>
                    <a:srgbClr val="00B050"/>
                  </a:solidFill>
                  <a:effectLst/>
                  <a:uLnTx/>
                  <a:uFillTx/>
                  <a:latin typeface="Arial" charset="0"/>
                  <a:ea typeface="+mn-ea"/>
                  <a:cs typeface="+mn-cs"/>
                </a:rPr>
                <a:t>This</a:t>
              </a:r>
              <a:r>
                <a:rPr kumimoji="0" lang="en-US" sz="2400" b="0" i="0" u="none" strike="noStrike" kern="1200" cap="none" spc="0" normalizeH="0" baseline="0" noProof="0" dirty="0">
                  <a:ln>
                    <a:noFill/>
                  </a:ln>
                  <a:solidFill>
                    <a:srgbClr val="00B050"/>
                  </a:solidFill>
                  <a:effectLst/>
                  <a:uLnTx/>
                  <a:uFillTx/>
                  <a:latin typeface="Arial" charset="0"/>
                  <a:ea typeface="+mn-ea"/>
                  <a:cs typeface="+mn-cs"/>
                </a:rPr>
                <a:t> Data</a:t>
              </a:r>
            </a:p>
          </p:txBody>
        </p:sp>
        <p:cxnSp>
          <p:nvCxnSpPr>
            <p:cNvPr id="8" name="Straight Arrow Connector 7"/>
            <p:cNvCxnSpPr>
              <a:stCxn id="6" idx="1"/>
            </p:cNvCxnSpPr>
            <p:nvPr/>
          </p:nvCxnSpPr>
          <p:spPr>
            <a:xfrm flipH="1">
              <a:off x="6248400" y="644099"/>
              <a:ext cx="762000" cy="141330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15116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534400" cy="5135563"/>
              </a:xfrm>
            </p:spPr>
            <p:txBody>
              <a:bodyPr/>
              <a:lstStyle/>
              <a:p>
                <a:pPr marL="0" indent="0">
                  <a:lnSpc>
                    <a:spcPct val="150000"/>
                  </a:lnSpc>
                  <a:buNone/>
                </a:pPr>
                <a:r>
                  <a:rPr lang="en-US" dirty="0"/>
                  <a:t>Larger Example: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=200</m:t>
                    </m:r>
                  </m:oMath>
                </a14:m>
                <a:r>
                  <a:rPr lang="en-US" dirty="0"/>
                  <a:t>,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=20,000</m:t>
                    </m:r>
                  </m:oMath>
                </a14:m>
                <a:endParaRPr lang="en-US" dirty="0"/>
              </a:p>
              <a:p>
                <a:pPr marL="0" indent="0">
                  <a:lnSpc>
                    <a:spcPct val="150000"/>
                  </a:lnSpc>
                  <a:buNone/>
                </a:pPr>
                <a:r>
                  <a:rPr lang="en-US" dirty="0"/>
                  <a:t>Revisit With Scatterplot Matrix View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534400" cy="5135563"/>
              </a:xfrm>
              <a:blipFill>
                <a:blip r:embed="rId2"/>
                <a:stretch>
                  <a:fillRect l="-1786"/>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l="6863" t="40906" r="48042" b="22733"/>
          <a:stretch/>
        </p:blipFill>
        <p:spPr>
          <a:xfrm>
            <a:off x="1" y="2961862"/>
            <a:ext cx="3733800" cy="3896139"/>
          </a:xfrm>
          <a:prstGeom prst="rect">
            <a:avLst/>
          </a:prstGeom>
        </p:spPr>
      </p:pic>
      <p:sp>
        <p:nvSpPr>
          <p:cNvPr id="5" name="TextBox 4"/>
          <p:cNvSpPr txBox="1"/>
          <p:nvPr/>
        </p:nvSpPr>
        <p:spPr>
          <a:xfrm>
            <a:off x="4115688" y="2590800"/>
            <a:ext cx="4799712"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Colored </a:t>
            </a:r>
            <a:r>
              <a:rPr kumimoji="0" lang="en-US" sz="3200" b="0" i="0" u="none" strike="noStrike" kern="1200" cap="none" spc="0" normalizeH="0" baseline="0" noProof="0" dirty="0">
                <a:ln>
                  <a:noFill/>
                </a:ln>
                <a:solidFill>
                  <a:srgbClr val="DC00FF"/>
                </a:solidFill>
                <a:effectLst/>
                <a:uLnTx/>
                <a:uFillTx/>
                <a:latin typeface="Arial" charset="0"/>
                <a:ea typeface="+mn-ea"/>
                <a:cs typeface="+mn-cs"/>
              </a:rPr>
              <a:t>1</a:t>
            </a:r>
            <a:r>
              <a:rPr kumimoji="0" lang="en-US" sz="3200" b="0" i="0" u="none" strike="noStrike" kern="1200" cap="none" spc="0" normalizeH="0" baseline="30000" noProof="0" dirty="0">
                <a:ln>
                  <a:noFill/>
                </a:ln>
                <a:solidFill>
                  <a:srgbClr val="DC00FF"/>
                </a:solidFill>
                <a:effectLst/>
                <a:uLnTx/>
                <a:uFillTx/>
                <a:latin typeface="Arial" charset="0"/>
                <a:ea typeface="+mn-ea"/>
                <a:cs typeface="+mn-cs"/>
              </a:rPr>
              <a:t>st</a:t>
            </a:r>
            <a:r>
              <a:rPr kumimoji="0" lang="en-US" sz="3200" b="0" i="0" u="none" strike="noStrike" kern="1200" cap="none" spc="0" normalizeH="0" baseline="0" noProof="0" dirty="0">
                <a:ln>
                  <a:noFill/>
                </a:ln>
                <a:solidFill>
                  <a:srgbClr val="DC00FF"/>
                </a:solidFill>
                <a:effectLst/>
                <a:uLnTx/>
                <a:uFillTx/>
                <a:latin typeface="Arial" charset="0"/>
                <a:ea typeface="+mn-ea"/>
                <a:cs typeface="+mn-cs"/>
              </a:rPr>
              <a:t> 100</a:t>
            </a:r>
            <a:r>
              <a:rPr kumimoji="0" lang="en-US" sz="3200" b="0" i="0" u="none" strike="noStrike" kern="1200" cap="none" spc="0" normalizeH="0" baseline="0" noProof="0" dirty="0">
                <a:ln>
                  <a:noFill/>
                </a:ln>
                <a:solidFill>
                  <a:srgbClr val="000000"/>
                </a:solidFill>
                <a:effectLst/>
                <a:uLnTx/>
                <a:uFillTx/>
                <a:latin typeface="Arial" charset="0"/>
                <a:ea typeface="+mn-ea"/>
                <a:cs typeface="+mn-cs"/>
              </a:rPr>
              <a:t> &amp; </a:t>
            </a:r>
            <a:r>
              <a:rPr kumimoji="0" lang="en-US" sz="3200" b="0" i="0" u="none" strike="noStrike" kern="1200" cap="none" spc="0" normalizeH="0" baseline="0" noProof="0" dirty="0">
                <a:ln>
                  <a:noFill/>
                </a:ln>
                <a:solidFill>
                  <a:srgbClr val="00FF00"/>
                </a:solidFill>
                <a:effectLst/>
                <a:uLnTx/>
                <a:uFillTx/>
                <a:latin typeface="Arial" charset="0"/>
                <a:ea typeface="+mn-ea"/>
                <a:cs typeface="+mn-cs"/>
              </a:rPr>
              <a:t>2</a:t>
            </a:r>
            <a:r>
              <a:rPr kumimoji="0" lang="en-US" sz="3200" b="0" i="0" u="none" strike="noStrike" kern="1200" cap="none" spc="0" normalizeH="0" baseline="30000" noProof="0" dirty="0">
                <a:ln>
                  <a:noFill/>
                </a:ln>
                <a:solidFill>
                  <a:srgbClr val="00FF00"/>
                </a:solidFill>
                <a:effectLst/>
                <a:uLnTx/>
                <a:uFillTx/>
                <a:latin typeface="Arial" charset="0"/>
                <a:ea typeface="+mn-ea"/>
                <a:cs typeface="+mn-cs"/>
              </a:rPr>
              <a:t>nd</a:t>
            </a:r>
            <a:r>
              <a:rPr kumimoji="0" lang="en-US" sz="3200" b="0" i="0" u="none" strike="noStrike" kern="1200" cap="none" spc="0" normalizeH="0" baseline="0" noProof="0" dirty="0">
                <a:ln>
                  <a:noFill/>
                </a:ln>
                <a:solidFill>
                  <a:srgbClr val="00FF00"/>
                </a:solidFill>
                <a:effectLst/>
                <a:uLnTx/>
                <a:uFillTx/>
                <a:latin typeface="Arial" charset="0"/>
                <a:ea typeface="+mn-ea"/>
                <a:cs typeface="+mn-cs"/>
              </a:rPr>
              <a:t> 100</a:t>
            </a:r>
          </a:p>
        </p:txBody>
      </p:sp>
      <p:grpSp>
        <p:nvGrpSpPr>
          <p:cNvPr id="9" name="Group 8"/>
          <p:cNvGrpSpPr/>
          <p:nvPr/>
        </p:nvGrpSpPr>
        <p:grpSpPr>
          <a:xfrm>
            <a:off x="3352800" y="3352800"/>
            <a:ext cx="5114474" cy="1569660"/>
            <a:chOff x="3352800" y="3352800"/>
            <a:chExt cx="5114474" cy="1569660"/>
          </a:xfrm>
        </p:grpSpPr>
        <p:sp>
          <p:nvSpPr>
            <p:cNvPr id="6" name="TextBox 5"/>
            <p:cNvSpPr txBox="1"/>
            <p:nvPr/>
          </p:nvSpPr>
          <p:spPr>
            <a:xfrm>
              <a:off x="4114800" y="3352800"/>
              <a:ext cx="4352474" cy="156966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Clear Cluster Structure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Hidden by Noise 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 charset="0"/>
                  <a:ea typeface="+mn-ea"/>
                  <a:cs typeface="+mn-cs"/>
                </a:rPr>
                <a:t>Heatmap</a:t>
              </a:r>
              <a:r>
                <a:rPr kumimoji="0" lang="en-US" sz="3200" b="0" i="0" u="none" strike="noStrike" kern="1200" cap="none" spc="0" normalizeH="0" baseline="0" noProof="0" dirty="0">
                  <a:ln>
                    <a:noFill/>
                  </a:ln>
                  <a:solidFill>
                    <a:srgbClr val="000000"/>
                  </a:solidFill>
                  <a:effectLst/>
                  <a:uLnTx/>
                  <a:uFillTx/>
                  <a:latin typeface="Arial" charset="0"/>
                  <a:ea typeface="+mn-ea"/>
                  <a:cs typeface="+mn-cs"/>
                </a:rPr>
                <a:t> View!</a:t>
              </a:r>
            </a:p>
          </p:txBody>
        </p:sp>
        <p:cxnSp>
          <p:nvCxnSpPr>
            <p:cNvPr id="8" name="Straight Arrow Connector 7"/>
            <p:cNvCxnSpPr>
              <a:stCxn id="6" idx="1"/>
            </p:cNvCxnSpPr>
            <p:nvPr/>
          </p:nvCxnSpPr>
          <p:spPr>
            <a:xfrm flipH="1" flipV="1">
              <a:off x="3352800" y="3886200"/>
              <a:ext cx="762000" cy="2514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4114800" y="5181600"/>
            <a:ext cx="4686283"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Is This Real (or Artifact)?</a:t>
            </a:r>
            <a:endParaRPr kumimoji="0" lang="en-US" sz="3200" b="0" i="0" u="none" strike="noStrike" kern="1200" cap="none" spc="0" normalizeH="0" baseline="0" noProof="0" dirty="0">
              <a:ln>
                <a:noFill/>
              </a:ln>
              <a:solidFill>
                <a:srgbClr val="00FF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12" name="TextBox 11"/>
              <p:cNvSpPr txBox="1"/>
              <p:nvPr/>
            </p:nvSpPr>
            <p:spPr>
              <a:xfrm>
                <a:off x="4114800" y="6019800"/>
                <a:ext cx="4455835"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0" lang="en-US" sz="3200" b="0" i="1" u="none" strike="noStrike" kern="1200" cap="none" spc="0" normalizeH="0" baseline="0" noProof="0" smtClean="0">
                        <a:ln>
                          <a:noFill/>
                        </a:ln>
                        <a:solidFill>
                          <a:srgbClr val="DC00FF"/>
                        </a:solidFill>
                        <a:effectLst/>
                        <a:uLnTx/>
                        <a:uFillTx/>
                        <a:latin typeface="Cambria Math" panose="02040503050406030204" pitchFamily="18" charset="0"/>
                        <a:ea typeface="+mn-ea"/>
                        <a:cs typeface="+mn-cs"/>
                      </a:rPr>
                      <m:t>𝑁</m:t>
                    </m:r>
                    <m:r>
                      <a:rPr kumimoji="0" lang="en-US" sz="3200" b="0" i="1" u="none" strike="noStrike" kern="1200" cap="none" spc="0" normalizeH="0" baseline="0" noProof="0" smtClean="0">
                        <a:ln>
                          <a:noFill/>
                        </a:ln>
                        <a:solidFill>
                          <a:srgbClr val="DC00FF"/>
                        </a:solidFill>
                        <a:effectLst/>
                        <a:uLnTx/>
                        <a:uFillTx/>
                        <a:latin typeface="Cambria Math" panose="02040503050406030204" pitchFamily="18" charset="0"/>
                        <a:ea typeface="+mn-ea"/>
                        <a:cs typeface="+mn-cs"/>
                      </a:rPr>
                      <m:t>(−0.04,1)</m:t>
                    </m:r>
                  </m:oMath>
                </a14:m>
                <a:r>
                  <a:rPr kumimoji="0" lang="en-US" sz="3200" b="0" i="0" u="none" strike="noStrike" kern="1200" cap="none" spc="0" normalizeH="0" baseline="0" noProof="0" dirty="0">
                    <a:ln>
                      <a:noFill/>
                    </a:ln>
                    <a:solidFill>
                      <a:srgbClr val="000000"/>
                    </a:solidFill>
                    <a:effectLst/>
                    <a:uLnTx/>
                    <a:uFillTx/>
                    <a:latin typeface="Arial" charset="0"/>
                    <a:ea typeface="+mn-ea"/>
                    <a:cs typeface="+mn-cs"/>
                  </a:rPr>
                  <a:t> &amp; </a:t>
                </a:r>
                <a14:m>
                  <m:oMath xmlns:m="http://schemas.openxmlformats.org/officeDocument/2006/math">
                    <m:r>
                      <a:rPr kumimoji="0" lang="en-US" sz="3200" b="0" i="1" u="none" strike="noStrike" kern="1200" cap="none" spc="0" normalizeH="0" baseline="0" noProof="0" smtClean="0">
                        <a:ln>
                          <a:noFill/>
                        </a:ln>
                        <a:solidFill>
                          <a:srgbClr val="00FF00"/>
                        </a:solidFill>
                        <a:effectLst/>
                        <a:uLnTx/>
                        <a:uFillTx/>
                        <a:latin typeface="Cambria Math" panose="02040503050406030204" pitchFamily="18" charset="0"/>
                        <a:ea typeface="+mn-ea"/>
                        <a:cs typeface="+mn-cs"/>
                      </a:rPr>
                      <m:t>𝑁</m:t>
                    </m:r>
                    <m:r>
                      <a:rPr kumimoji="0" lang="en-US" sz="3200" b="0" i="1" u="none" strike="noStrike" kern="1200" cap="none" spc="0" normalizeH="0" baseline="0" noProof="0" smtClean="0">
                        <a:ln>
                          <a:noFill/>
                        </a:ln>
                        <a:solidFill>
                          <a:srgbClr val="00FF00"/>
                        </a:solidFill>
                        <a:effectLst/>
                        <a:uLnTx/>
                        <a:uFillTx/>
                        <a:latin typeface="Cambria Math" panose="02040503050406030204" pitchFamily="18" charset="0"/>
                        <a:ea typeface="+mn-ea"/>
                        <a:cs typeface="+mn-cs"/>
                      </a:rPr>
                      <m:t>(0.04,1)</m:t>
                    </m:r>
                  </m:oMath>
                </a14:m>
                <a:endParaRPr kumimoji="0" lang="en-US" sz="3200" b="0" i="0" u="none" strike="noStrike" kern="1200" cap="none" spc="0" normalizeH="0" baseline="0" noProof="0" dirty="0">
                  <a:ln>
                    <a:noFill/>
                  </a:ln>
                  <a:solidFill>
                    <a:srgbClr val="00FF00"/>
                  </a:solidFill>
                  <a:effectLst/>
                  <a:uLnTx/>
                  <a:uFillTx/>
                  <a:latin typeface="Arial" charset="0"/>
                  <a:ea typeface="+mn-ea"/>
                  <a:cs typeface="+mn-cs"/>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114800" y="6019800"/>
                <a:ext cx="4455835" cy="584775"/>
              </a:xfrm>
              <a:prstGeom prst="rect">
                <a:avLst/>
              </a:prstGeom>
              <a:blipFill>
                <a:blip r:embed="rId4"/>
                <a:stretch>
                  <a:fillRect t="-13684" b="-33684"/>
                </a:stretch>
              </a:blipFill>
            </p:spPr>
            <p:txBody>
              <a:bodyPr/>
              <a:lstStyle/>
              <a:p>
                <a:r>
                  <a:rPr lang="en-US">
                    <a:noFill/>
                  </a:rPr>
                  <a:t> </a:t>
                </a:r>
              </a:p>
            </p:txBody>
          </p:sp>
        </mc:Fallback>
      </mc:AlternateContent>
      <p:sp>
        <p:nvSpPr>
          <p:cNvPr id="15" name="TextBox 14"/>
          <p:cNvSpPr txBox="1"/>
          <p:nvPr/>
        </p:nvSpPr>
        <p:spPr>
          <a:xfrm>
            <a:off x="6858000" y="1466671"/>
            <a:ext cx="1903085"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Conclude:  Heat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Map Worse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Than Scatterplot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In </a:t>
            </a:r>
            <a:r>
              <a:rPr kumimoji="0" lang="en-US" sz="1800" b="0" i="0" u="sng" strike="noStrike" kern="1200" cap="none" spc="0" normalizeH="0" baseline="0" noProof="0" dirty="0">
                <a:ln>
                  <a:noFill/>
                </a:ln>
                <a:solidFill>
                  <a:srgbClr val="0000FF"/>
                </a:solidFill>
                <a:effectLst/>
                <a:uLnTx/>
                <a:uFillTx/>
                <a:latin typeface="Arial" charset="0"/>
                <a:ea typeface="+mn-ea"/>
                <a:cs typeface="+mn-cs"/>
              </a:rPr>
              <a:t>This</a:t>
            </a:r>
            <a:r>
              <a:rPr kumimoji="0" lang="en-US" sz="1800" b="0" i="0" u="none" strike="noStrike" kern="1200" cap="none" spc="0" normalizeH="0" baseline="0" noProof="0" dirty="0">
                <a:ln>
                  <a:noFill/>
                </a:ln>
                <a:solidFill>
                  <a:srgbClr val="0000FF"/>
                </a:solidFill>
                <a:effectLst/>
                <a:uLnTx/>
                <a:uFillTx/>
                <a:latin typeface="Arial" charset="0"/>
                <a:ea typeface="+mn-ea"/>
                <a:cs typeface="+mn-cs"/>
              </a:rPr>
              <a:t> Case</a:t>
            </a:r>
          </a:p>
        </p:txBody>
      </p:sp>
    </p:spTree>
    <p:extLst>
      <p:ext uri="{BB962C8B-B14F-4D97-AF65-F5344CB8AC3E}">
        <p14:creationId xmlns:p14="http://schemas.microsoft.com/office/powerpoint/2010/main" val="36513304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5" grpId="0"/>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534400" cy="5135563"/>
              </a:xfrm>
            </p:spPr>
            <p:txBody>
              <a:bodyPr/>
              <a:lstStyle/>
              <a:p>
                <a:pPr marL="0" indent="0">
                  <a:lnSpc>
                    <a:spcPct val="150000"/>
                  </a:lnSpc>
                  <a:buNone/>
                </a:pPr>
                <a:r>
                  <a:rPr lang="en-US" dirty="0"/>
                  <a:t>For Opposite Answer Consider Another </a:t>
                </a:r>
              </a:p>
              <a:p>
                <a:pPr marL="0" indent="0">
                  <a:lnSpc>
                    <a:spcPct val="150000"/>
                  </a:lnSpc>
                  <a:buNone/>
                </a:pPr>
                <a:r>
                  <a:rPr lang="en-US" dirty="0"/>
                  <a:t>Data Set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=50</m:t>
                    </m:r>
                  </m:oMath>
                </a14:m>
                <a:r>
                  <a:rPr lang="en-US" dirty="0"/>
                  <a:t>) with Curve View: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534400" cy="5135563"/>
              </a:xfrm>
              <a:blipFill>
                <a:blip r:embed="rId2"/>
                <a:stretch>
                  <a:fillRect l="-1786"/>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l="9806" t="56818" r="24512" b="3791"/>
          <a:stretch/>
        </p:blipFill>
        <p:spPr>
          <a:xfrm>
            <a:off x="4038600" y="2895600"/>
            <a:ext cx="5105400" cy="3962400"/>
          </a:xfrm>
          <a:prstGeom prst="rect">
            <a:avLst/>
          </a:prstGeom>
        </p:spPr>
      </p:pic>
      <p:grpSp>
        <p:nvGrpSpPr>
          <p:cNvPr id="8" name="Group 7"/>
          <p:cNvGrpSpPr/>
          <p:nvPr/>
        </p:nvGrpSpPr>
        <p:grpSpPr>
          <a:xfrm>
            <a:off x="228600" y="2514600"/>
            <a:ext cx="4419600" cy="965775"/>
            <a:chOff x="228600" y="2768025"/>
            <a:chExt cx="4419600" cy="965775"/>
          </a:xfrm>
        </p:grpSpPr>
        <p:sp>
          <p:nvSpPr>
            <p:cNvPr id="5" name="TextBox 4"/>
            <p:cNvSpPr txBox="1"/>
            <p:nvPr/>
          </p:nvSpPr>
          <p:spPr>
            <a:xfrm>
              <a:off x="228600" y="2768025"/>
              <a:ext cx="2144946"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Very Noisy</a:t>
              </a:r>
            </a:p>
          </p:txBody>
        </p:sp>
        <p:cxnSp>
          <p:nvCxnSpPr>
            <p:cNvPr id="7" name="Straight Arrow Connector 6"/>
            <p:cNvCxnSpPr>
              <a:stCxn id="5" idx="3"/>
            </p:cNvCxnSpPr>
            <p:nvPr/>
          </p:nvCxnSpPr>
          <p:spPr>
            <a:xfrm>
              <a:off x="2373546" y="3060413"/>
              <a:ext cx="2274654" cy="673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228600" y="3276600"/>
            <a:ext cx="6362700" cy="1077218"/>
            <a:chOff x="228600" y="2768025"/>
            <a:chExt cx="6362700" cy="1077218"/>
          </a:xfrm>
        </p:grpSpPr>
        <p:sp>
          <p:nvSpPr>
            <p:cNvPr id="10" name="TextBox 9"/>
            <p:cNvSpPr txBox="1"/>
            <p:nvPr/>
          </p:nvSpPr>
          <p:spPr>
            <a:xfrm>
              <a:off x="228600" y="2768025"/>
              <a:ext cx="3020379" cy="107721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Arial" charset="0"/>
                  <a:ea typeface="+mn-ea"/>
                  <a:cs typeface="+mn-cs"/>
                </a:rPr>
                <a:t>1</a:t>
              </a:r>
              <a:r>
                <a:rPr kumimoji="0" lang="en-US" sz="3200" b="0" i="0" u="none" strike="noStrike" kern="1200" cap="none" spc="0" normalizeH="0" baseline="30000" noProof="0" dirty="0">
                  <a:ln>
                    <a:noFill/>
                  </a:ln>
                  <a:solidFill>
                    <a:srgbClr val="0000FF"/>
                  </a:solidFill>
                  <a:effectLst/>
                  <a:uLnTx/>
                  <a:uFillTx/>
                  <a:latin typeface="Arial" charset="0"/>
                  <a:ea typeface="+mn-ea"/>
                  <a:cs typeface="+mn-cs"/>
                </a:rPr>
                <a:t>st</a:t>
              </a:r>
              <a:r>
                <a:rPr kumimoji="0" lang="en-US" sz="3200" b="0" i="0" u="none" strike="noStrike" kern="1200" cap="none" spc="0" normalizeH="0" baseline="0" noProof="0" dirty="0">
                  <a:ln>
                    <a:noFill/>
                  </a:ln>
                  <a:solidFill>
                    <a:srgbClr val="0000FF"/>
                  </a:solidFill>
                  <a:effectLst/>
                  <a:uLnTx/>
                  <a:uFillTx/>
                  <a:latin typeface="Arial" charset="0"/>
                  <a:ea typeface="+mn-ea"/>
                  <a:cs typeface="+mn-cs"/>
                </a:rPr>
                <a:t> 25 Features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Arial" charset="0"/>
                  <a:ea typeface="+mn-ea"/>
                  <a:cs typeface="+mn-cs"/>
                </a:rPr>
                <a:t>     &gt;&gt; 2</a:t>
              </a:r>
              <a:r>
                <a:rPr kumimoji="0" lang="en-US" sz="3200" b="0" i="0" u="none" strike="noStrike" kern="1200" cap="none" spc="0" normalizeH="0" baseline="30000" noProof="0" dirty="0">
                  <a:ln>
                    <a:noFill/>
                  </a:ln>
                  <a:solidFill>
                    <a:srgbClr val="0000FF"/>
                  </a:solidFill>
                  <a:effectLst/>
                  <a:uLnTx/>
                  <a:uFillTx/>
                  <a:latin typeface="Arial" charset="0"/>
                  <a:ea typeface="+mn-ea"/>
                  <a:cs typeface="+mn-cs"/>
                </a:rPr>
                <a:t>nd</a:t>
              </a:r>
              <a:r>
                <a:rPr kumimoji="0" lang="en-US" sz="3200" b="0" i="0" u="none" strike="noStrike" kern="1200" cap="none" spc="0" normalizeH="0" baseline="0" noProof="0" dirty="0">
                  <a:ln>
                    <a:noFill/>
                  </a:ln>
                  <a:solidFill>
                    <a:srgbClr val="0000FF"/>
                  </a:solidFill>
                  <a:effectLst/>
                  <a:uLnTx/>
                  <a:uFillTx/>
                  <a:latin typeface="Arial" charset="0"/>
                  <a:ea typeface="+mn-ea"/>
                  <a:cs typeface="+mn-cs"/>
                </a:rPr>
                <a:t> 25</a:t>
              </a:r>
            </a:p>
          </p:txBody>
        </p:sp>
        <p:cxnSp>
          <p:nvCxnSpPr>
            <p:cNvPr id="11" name="Straight Arrow Connector 10"/>
            <p:cNvCxnSpPr>
              <a:stCxn id="10" idx="3"/>
            </p:cNvCxnSpPr>
            <p:nvPr/>
          </p:nvCxnSpPr>
          <p:spPr>
            <a:xfrm>
              <a:off x="3248979" y="3306634"/>
              <a:ext cx="3342321" cy="134778"/>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28600" y="4419600"/>
            <a:ext cx="8153400" cy="1295400"/>
            <a:chOff x="228600" y="2768025"/>
            <a:chExt cx="8153400" cy="1165830"/>
          </a:xfrm>
        </p:grpSpPr>
        <p:sp>
          <p:nvSpPr>
            <p:cNvPr id="14" name="TextBox 13"/>
            <p:cNvSpPr txBox="1"/>
            <p:nvPr/>
          </p:nvSpPr>
          <p:spPr>
            <a:xfrm>
              <a:off x="228600" y="2768025"/>
              <a:ext cx="2143344" cy="96947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Arial" charset="0"/>
                  <a:ea typeface="+mn-ea"/>
                  <a:cs typeface="+mn-cs"/>
                </a:rPr>
                <a:t>Two Clear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Arial" charset="0"/>
                  <a:ea typeface="+mn-ea"/>
                  <a:cs typeface="+mn-cs"/>
                </a:rPr>
                <a:t>Clusters</a:t>
              </a:r>
            </a:p>
          </p:txBody>
        </p:sp>
        <p:cxnSp>
          <p:nvCxnSpPr>
            <p:cNvPr id="15" name="Straight Arrow Connector 14"/>
            <p:cNvCxnSpPr>
              <a:stCxn id="14" idx="3"/>
            </p:cNvCxnSpPr>
            <p:nvPr/>
          </p:nvCxnSpPr>
          <p:spPr>
            <a:xfrm>
              <a:off x="2371944" y="3252761"/>
              <a:ext cx="6010056" cy="68109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228600" y="5562600"/>
            <a:ext cx="3464410" cy="107721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Understand </a:t>
            </a:r>
            <a:r>
              <a:rPr kumimoji="0" lang="en-US" sz="3200" b="0" i="0" u="none" strike="noStrike" kern="1200" cap="none" spc="0" normalizeH="0" baseline="0" noProof="0" dirty="0" err="1">
                <a:ln>
                  <a:noFill/>
                </a:ln>
                <a:solidFill>
                  <a:srgbClr val="000000"/>
                </a:solidFill>
                <a:effectLst/>
                <a:uLnTx/>
                <a:uFillTx/>
                <a:latin typeface="Arial" charset="0"/>
                <a:ea typeface="+mn-ea"/>
                <a:cs typeface="+mn-cs"/>
              </a:rPr>
              <a:t>Pop’n</a:t>
            </a:r>
            <a:endParaRPr kumimoji="0" lang="en-US" sz="3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Structure???</a:t>
            </a:r>
          </a:p>
        </p:txBody>
      </p:sp>
    </p:spTree>
    <p:extLst>
      <p:ext uri="{BB962C8B-B14F-4D97-AF65-F5344CB8AC3E}">
        <p14:creationId xmlns:p14="http://schemas.microsoft.com/office/powerpoint/2010/main" val="1570272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4.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838200"/>
            <a:ext cx="8534400" cy="5135563"/>
          </a:xfrm>
        </p:spPr>
        <p:txBody>
          <a:bodyPr/>
          <a:lstStyle/>
          <a:p>
            <a:pPr marL="0" indent="0">
              <a:lnSpc>
                <a:spcPct val="150000"/>
              </a:lnSpc>
              <a:buNone/>
            </a:pPr>
            <a:r>
              <a:rPr lang="en-US" dirty="0"/>
              <a:t>Data Source is Above Example:</a:t>
            </a:r>
          </a:p>
          <a:p>
            <a:pPr marL="0" indent="0">
              <a:lnSpc>
                <a:spcPct val="150000"/>
              </a:lnSpc>
              <a:buNone/>
            </a:pPr>
            <a:r>
              <a:rPr lang="en-US" dirty="0"/>
              <a:t>Gives Quicker Impression of Structure</a:t>
            </a:r>
          </a:p>
          <a:p>
            <a:pPr marL="0" indent="0">
              <a:lnSpc>
                <a:spcPct val="150000"/>
              </a:lnSpc>
              <a:buNone/>
            </a:pPr>
            <a:r>
              <a:rPr lang="en-US" dirty="0"/>
              <a:t>More Natural View Than Curves</a:t>
            </a:r>
          </a:p>
          <a:p>
            <a:pPr marL="0" indent="0">
              <a:lnSpc>
                <a:spcPct val="150000"/>
              </a:lnSpc>
              <a:buNone/>
            </a:pPr>
            <a:endParaRPr lang="en-US" dirty="0"/>
          </a:p>
        </p:txBody>
      </p:sp>
      <p:pic>
        <p:nvPicPr>
          <p:cNvPr id="5" name="Picture 4"/>
          <p:cNvPicPr>
            <a:picLocks noChangeAspect="1"/>
          </p:cNvPicPr>
          <p:nvPr/>
        </p:nvPicPr>
        <p:blipFill rotWithShape="1">
          <a:blip r:embed="rId2"/>
          <a:srcRect l="8824" t="77273" r="25491" b="5304"/>
          <a:stretch/>
        </p:blipFill>
        <p:spPr>
          <a:xfrm>
            <a:off x="76200" y="3771331"/>
            <a:ext cx="8991600" cy="3086669"/>
          </a:xfrm>
          <a:prstGeom prst="rect">
            <a:avLst/>
          </a:prstGeom>
        </p:spPr>
      </p:pic>
      <p:grpSp>
        <p:nvGrpSpPr>
          <p:cNvPr id="10" name="Group 9"/>
          <p:cNvGrpSpPr/>
          <p:nvPr/>
        </p:nvGrpSpPr>
        <p:grpSpPr>
          <a:xfrm>
            <a:off x="6553200" y="3200400"/>
            <a:ext cx="2133600" cy="995066"/>
            <a:chOff x="6553200" y="3195935"/>
            <a:chExt cx="2133600" cy="995066"/>
          </a:xfrm>
        </p:grpSpPr>
        <p:sp>
          <p:nvSpPr>
            <p:cNvPr id="6" name="TextBox 5"/>
            <p:cNvSpPr txBox="1"/>
            <p:nvPr/>
          </p:nvSpPr>
          <p:spPr>
            <a:xfrm>
              <a:off x="6886936" y="3195935"/>
              <a:ext cx="157126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2 Clusters</a:t>
              </a:r>
            </a:p>
          </p:txBody>
        </p:sp>
        <p:sp>
          <p:nvSpPr>
            <p:cNvPr id="7" name="Left Brace 6"/>
            <p:cNvSpPr/>
            <p:nvPr/>
          </p:nvSpPr>
          <p:spPr>
            <a:xfrm rot="5400000">
              <a:off x="6828274" y="3420058"/>
              <a:ext cx="495869" cy="1046018"/>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Left Brace 8"/>
            <p:cNvSpPr/>
            <p:nvPr/>
          </p:nvSpPr>
          <p:spPr>
            <a:xfrm rot="5400000">
              <a:off x="7915856" y="3420056"/>
              <a:ext cx="495869" cy="1046018"/>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 name="Group 14"/>
          <p:cNvGrpSpPr/>
          <p:nvPr/>
        </p:nvGrpSpPr>
        <p:grpSpPr>
          <a:xfrm>
            <a:off x="2667000" y="3729335"/>
            <a:ext cx="3810000" cy="1528465"/>
            <a:chOff x="2667000" y="3729335"/>
            <a:chExt cx="3810000" cy="1528465"/>
          </a:xfrm>
        </p:grpSpPr>
        <p:sp>
          <p:nvSpPr>
            <p:cNvPr id="11" name="Left Brace 10"/>
            <p:cNvSpPr/>
            <p:nvPr/>
          </p:nvSpPr>
          <p:spPr>
            <a:xfrm>
              <a:off x="5981131" y="4211782"/>
              <a:ext cx="495869" cy="1046018"/>
            </a:xfrm>
            <a:prstGeom prst="leftBrace">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TextBox 11"/>
            <p:cNvSpPr txBox="1"/>
            <p:nvPr/>
          </p:nvSpPr>
          <p:spPr>
            <a:xfrm>
              <a:off x="2667000" y="3729335"/>
              <a:ext cx="279275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1</a:t>
              </a:r>
              <a:r>
                <a:rPr kumimoji="0" lang="en-US" sz="2400" b="0" i="0" u="none" strike="noStrike" kern="1200" cap="none" spc="0" normalizeH="0" baseline="30000" noProof="0" dirty="0">
                  <a:ln>
                    <a:noFill/>
                  </a:ln>
                  <a:solidFill>
                    <a:srgbClr val="0000FF"/>
                  </a:solidFill>
                  <a:effectLst/>
                  <a:uLnTx/>
                  <a:uFillTx/>
                  <a:latin typeface="Arial" charset="0"/>
                  <a:ea typeface="+mn-ea"/>
                  <a:cs typeface="+mn-cs"/>
                </a:rPr>
                <a:t>st</a:t>
              </a:r>
              <a:r>
                <a:rPr kumimoji="0" lang="en-US" sz="2400" b="0" i="0" u="none" strike="noStrike" kern="1200" cap="none" spc="0" normalizeH="0" baseline="0" noProof="0" dirty="0">
                  <a:ln>
                    <a:noFill/>
                  </a:ln>
                  <a:solidFill>
                    <a:srgbClr val="0000FF"/>
                  </a:solidFill>
                  <a:effectLst/>
                  <a:uLnTx/>
                  <a:uFillTx/>
                  <a:latin typeface="Arial" charset="0"/>
                  <a:ea typeface="+mn-ea"/>
                  <a:cs typeface="+mn-cs"/>
                </a:rPr>
                <a:t> Features Larger</a:t>
              </a:r>
            </a:p>
          </p:txBody>
        </p:sp>
        <p:cxnSp>
          <p:nvCxnSpPr>
            <p:cNvPr id="14" name="Straight Connector 13"/>
            <p:cNvCxnSpPr>
              <a:endCxn id="11" idx="1"/>
            </p:cNvCxnSpPr>
            <p:nvPr/>
          </p:nvCxnSpPr>
          <p:spPr>
            <a:xfrm>
              <a:off x="5465617" y="4195465"/>
              <a:ext cx="515514" cy="53932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6505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806" t="56818" r="24512" b="3791"/>
          <a:stretch/>
        </p:blipFill>
        <p:spPr>
          <a:xfrm>
            <a:off x="4038600" y="2895600"/>
            <a:ext cx="5105400" cy="3962400"/>
          </a:xfrm>
          <a:prstGeom prst="rect">
            <a:avLst/>
          </a:prstGeom>
        </p:spPr>
      </p:pic>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One More Point (From This Example):</a:t>
            </a:r>
          </a:p>
          <a:p>
            <a:pPr marL="0" indent="0">
              <a:lnSpc>
                <a:spcPct val="150000"/>
              </a:lnSpc>
              <a:buNone/>
            </a:pPr>
            <a:endParaRPr lang="en-US" dirty="0"/>
          </a:p>
          <a:p>
            <a:pPr marL="0" indent="0">
              <a:lnSpc>
                <a:spcPct val="150000"/>
              </a:lnSpc>
              <a:buNone/>
            </a:pPr>
            <a:endParaRPr lang="en-US" dirty="0"/>
          </a:p>
          <a:p>
            <a:pPr marL="0" indent="0">
              <a:lnSpc>
                <a:spcPct val="150000"/>
              </a:lnSpc>
              <a:buNone/>
            </a:pPr>
            <a:endParaRPr lang="en-US" dirty="0"/>
          </a:p>
          <a:p>
            <a:pPr marL="0" indent="0">
              <a:lnSpc>
                <a:spcPct val="150000"/>
              </a:lnSpc>
              <a:buNone/>
            </a:pPr>
            <a:endParaRPr lang="en-US" dirty="0"/>
          </a:p>
          <a:p>
            <a:pPr marL="0" indent="0">
              <a:lnSpc>
                <a:spcPct val="150000"/>
              </a:lnSpc>
              <a:buNone/>
            </a:pPr>
            <a:r>
              <a:rPr lang="en-US" dirty="0"/>
              <a:t>Than Both Separated</a:t>
            </a:r>
          </a:p>
        </p:txBody>
      </p:sp>
      <p:grpSp>
        <p:nvGrpSpPr>
          <p:cNvPr id="8" name="Group 7"/>
          <p:cNvGrpSpPr/>
          <p:nvPr/>
        </p:nvGrpSpPr>
        <p:grpSpPr>
          <a:xfrm>
            <a:off x="152400" y="2864982"/>
            <a:ext cx="6324600" cy="2850018"/>
            <a:chOff x="152400" y="2864982"/>
            <a:chExt cx="6324600" cy="2850018"/>
          </a:xfrm>
        </p:grpSpPr>
        <p:sp>
          <p:nvSpPr>
            <p:cNvPr id="5" name="TextBox 4"/>
            <p:cNvSpPr txBox="1"/>
            <p:nvPr/>
          </p:nvSpPr>
          <p:spPr>
            <a:xfrm>
              <a:off x="152400" y="2864982"/>
              <a:ext cx="4033476" cy="1478418"/>
            </a:xfrm>
            <a:prstGeom prst="rect">
              <a:avLst/>
            </a:prstGeom>
            <a:noFill/>
          </p:spPr>
          <p:txBody>
            <a:bodyPr wrap="non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Mean +/- Curves</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Easier to Understand</a:t>
              </a:r>
            </a:p>
          </p:txBody>
        </p:sp>
        <p:cxnSp>
          <p:nvCxnSpPr>
            <p:cNvPr id="7" name="Straight Arrow Connector 6"/>
            <p:cNvCxnSpPr>
              <a:stCxn id="5" idx="3"/>
            </p:cNvCxnSpPr>
            <p:nvPr/>
          </p:nvCxnSpPr>
          <p:spPr>
            <a:xfrm>
              <a:off x="4185876" y="3604191"/>
              <a:ext cx="2291124" cy="21108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3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Which Data View Is “Best”???</a:t>
            </a:r>
          </a:p>
          <a:p>
            <a:pPr>
              <a:lnSpc>
                <a:spcPct val="200000"/>
              </a:lnSpc>
              <a:buFont typeface="Wingdings" panose="05000000000000000000" pitchFamily="2" charset="2"/>
              <a:buChar char="Ø"/>
            </a:pPr>
            <a:r>
              <a:rPr lang="en-US" dirty="0"/>
              <a:t>   Heat Maps?</a:t>
            </a:r>
          </a:p>
          <a:p>
            <a:pPr>
              <a:lnSpc>
                <a:spcPct val="200000"/>
              </a:lnSpc>
              <a:buFont typeface="Wingdings" panose="05000000000000000000" pitchFamily="2" charset="2"/>
              <a:buChar char="Ø"/>
            </a:pPr>
            <a:r>
              <a:rPr lang="en-US" dirty="0"/>
              <a:t>   Curves?</a:t>
            </a:r>
          </a:p>
          <a:p>
            <a:pPr>
              <a:lnSpc>
                <a:spcPct val="200000"/>
              </a:lnSpc>
              <a:buFont typeface="Wingdings" panose="05000000000000000000" pitchFamily="2" charset="2"/>
              <a:buChar char="Ø"/>
            </a:pPr>
            <a:r>
              <a:rPr lang="en-US" dirty="0"/>
              <a:t>   Scatterplots?</a:t>
            </a:r>
          </a:p>
        </p:txBody>
      </p:sp>
    </p:spTree>
    <p:extLst>
      <p:ext uri="{BB962C8B-B14F-4D97-AF65-F5344CB8AC3E}">
        <p14:creationId xmlns:p14="http://schemas.microsoft.com/office/powerpoint/2010/main" val="4021292273"/>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Which Data View Is “Best”???</a:t>
            </a:r>
          </a:p>
          <a:p>
            <a:pPr marL="0" indent="0">
              <a:lnSpc>
                <a:spcPct val="150000"/>
              </a:lnSpc>
              <a:buNone/>
            </a:pPr>
            <a:endParaRPr lang="en-US" dirty="0"/>
          </a:p>
          <a:p>
            <a:pPr marL="0" indent="0">
              <a:lnSpc>
                <a:spcPct val="150000"/>
              </a:lnSpc>
              <a:buNone/>
            </a:pPr>
            <a:r>
              <a:rPr lang="en-US" dirty="0"/>
              <a:t>Simon </a:t>
            </a:r>
            <a:r>
              <a:rPr lang="en-US" dirty="0" err="1"/>
              <a:t>Sheather</a:t>
            </a:r>
            <a:r>
              <a:rPr lang="en-US" dirty="0"/>
              <a:t> Quote:</a:t>
            </a:r>
          </a:p>
          <a:p>
            <a:pPr marL="0" indent="0">
              <a:lnSpc>
                <a:spcPct val="150000"/>
              </a:lnSpc>
              <a:buNone/>
            </a:pPr>
            <a:endParaRPr lang="en-US" dirty="0"/>
          </a:p>
          <a:p>
            <a:pPr marL="0" indent="0" algn="ctr">
              <a:lnSpc>
                <a:spcPct val="150000"/>
              </a:lnSpc>
              <a:buNone/>
            </a:pPr>
            <a:r>
              <a:rPr lang="en-US" dirty="0"/>
              <a:t>“Every Dog Has His Day”</a:t>
            </a:r>
          </a:p>
          <a:p>
            <a:pPr marL="0" indent="0">
              <a:lnSpc>
                <a:spcPct val="150000"/>
              </a:lnSpc>
              <a:buNone/>
            </a:pPr>
            <a:endParaRPr lang="en-US" dirty="0"/>
          </a:p>
        </p:txBody>
      </p:sp>
      <p:pic>
        <p:nvPicPr>
          <p:cNvPr id="5" name="Picture 4"/>
          <p:cNvPicPr>
            <a:picLocks noChangeAspect="1"/>
          </p:cNvPicPr>
          <p:nvPr/>
        </p:nvPicPr>
        <p:blipFill>
          <a:blip r:embed="rId2"/>
          <a:stretch>
            <a:fillRect/>
          </a:stretch>
        </p:blipFill>
        <p:spPr>
          <a:xfrm>
            <a:off x="6172200" y="2209800"/>
            <a:ext cx="1238250" cy="1524000"/>
          </a:xfrm>
          <a:prstGeom prst="rect">
            <a:avLst/>
          </a:prstGeom>
        </p:spPr>
      </p:pic>
    </p:spTree>
    <p:extLst>
      <p:ext uri="{BB962C8B-B14F-4D97-AF65-F5344CB8AC3E}">
        <p14:creationId xmlns:p14="http://schemas.microsoft.com/office/powerpoint/2010/main" val="718849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1027886"/>
            <a:ext cx="8534400" cy="5135563"/>
          </a:xfrm>
        </p:spPr>
        <p:txBody>
          <a:bodyPr/>
          <a:lstStyle/>
          <a:p>
            <a:pPr marL="0" indent="0" algn="ctr">
              <a:lnSpc>
                <a:spcPct val="150000"/>
              </a:lnSpc>
              <a:buNone/>
            </a:pPr>
            <a:r>
              <a:rPr lang="en-US" dirty="0"/>
              <a:t>“Every Dog Has His Day”</a:t>
            </a:r>
          </a:p>
          <a:p>
            <a:pPr marL="0" indent="0">
              <a:lnSpc>
                <a:spcPct val="150000"/>
              </a:lnSpc>
              <a:buNone/>
            </a:pPr>
            <a:r>
              <a:rPr lang="en-US" dirty="0"/>
              <a:t>Idea:  </a:t>
            </a:r>
          </a:p>
          <a:p>
            <a:pPr marL="0" indent="0">
              <a:lnSpc>
                <a:spcPct val="150000"/>
              </a:lnSpc>
              <a:buNone/>
            </a:pPr>
            <a:r>
              <a:rPr lang="en-US" dirty="0"/>
              <a:t>Any Data Analytic Method Somebody Likes Has Some Situations Where It Is </a:t>
            </a:r>
            <a:r>
              <a:rPr lang="en-US" u="sng" dirty="0"/>
              <a:t>“Best”</a:t>
            </a:r>
          </a:p>
          <a:p>
            <a:pPr marL="0" indent="0">
              <a:lnSpc>
                <a:spcPct val="150000"/>
              </a:lnSpc>
              <a:buNone/>
            </a:pPr>
            <a:r>
              <a:rPr lang="en-US" dirty="0"/>
              <a:t>&amp; Of Course Others Where It Is </a:t>
            </a:r>
            <a:r>
              <a:rPr lang="en-US" u="sng" dirty="0"/>
              <a:t>Poor</a:t>
            </a:r>
          </a:p>
          <a:p>
            <a:pPr marL="0" indent="0">
              <a:lnSpc>
                <a:spcPct val="150000"/>
              </a:lnSpc>
              <a:buNone/>
            </a:pPr>
            <a:endParaRPr lang="en-US" sz="1200" u="sng" dirty="0"/>
          </a:p>
          <a:p>
            <a:pPr marL="0" indent="0" algn="ctr">
              <a:lnSpc>
                <a:spcPct val="150000"/>
              </a:lnSpc>
              <a:buNone/>
            </a:pPr>
            <a:r>
              <a:rPr lang="en-US" dirty="0"/>
              <a:t>(Will See This Again)</a:t>
            </a:r>
          </a:p>
        </p:txBody>
      </p:sp>
    </p:spTree>
    <p:extLst>
      <p:ext uri="{BB962C8B-B14F-4D97-AF65-F5344CB8AC3E}">
        <p14:creationId xmlns:p14="http://schemas.microsoft.com/office/powerpoint/2010/main" val="1198178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228600" y="838200"/>
            <a:ext cx="8534400" cy="5135563"/>
          </a:xfrm>
        </p:spPr>
        <p:txBody>
          <a:bodyPr/>
          <a:lstStyle/>
          <a:p>
            <a:pPr marL="0" indent="0">
              <a:lnSpc>
                <a:spcPct val="150000"/>
              </a:lnSpc>
              <a:buNone/>
            </a:pPr>
            <a:r>
              <a:rPr lang="en-US" dirty="0"/>
              <a:t>Some Overview Papers:</a:t>
            </a:r>
          </a:p>
          <a:p>
            <a:pPr marL="0" indent="0">
              <a:lnSpc>
                <a:spcPct val="150000"/>
              </a:lnSpc>
              <a:buNone/>
            </a:pPr>
            <a:r>
              <a:rPr lang="en-US" dirty="0"/>
              <a:t>History:</a:t>
            </a:r>
          </a:p>
          <a:p>
            <a:pPr marL="0" indent="0" algn="ctr">
              <a:lnSpc>
                <a:spcPct val="150000"/>
              </a:lnSpc>
              <a:buNone/>
            </a:pPr>
            <a:r>
              <a:rPr lang="en-US" dirty="0"/>
              <a:t>Wilkinson &amp; Friendly (2009)</a:t>
            </a:r>
          </a:p>
          <a:p>
            <a:pPr marL="0" indent="0">
              <a:lnSpc>
                <a:spcPct val="150000"/>
              </a:lnSpc>
              <a:buNone/>
            </a:pPr>
            <a:r>
              <a:rPr lang="en-US" dirty="0"/>
              <a:t>Criticism of Common Color Choices:</a:t>
            </a:r>
          </a:p>
          <a:p>
            <a:pPr marL="0" indent="0" algn="ctr">
              <a:lnSpc>
                <a:spcPct val="150000"/>
              </a:lnSpc>
              <a:buNone/>
            </a:pPr>
            <a:r>
              <a:rPr lang="en-US" dirty="0"/>
              <a:t>Borland &amp; Taylor (2007)</a:t>
            </a:r>
          </a:p>
        </p:txBody>
      </p:sp>
    </p:spTree>
    <p:extLst>
      <p:ext uri="{BB962C8B-B14F-4D97-AF65-F5344CB8AC3E}">
        <p14:creationId xmlns:p14="http://schemas.microsoft.com/office/powerpoint/2010/main" val="244474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sz="4000" dirty="0">
                <a:solidFill>
                  <a:schemeClr val="bg2"/>
                </a:solidFill>
                <a:latin typeface="Arial Unicode MS" pitchFamily="34" charset="-128"/>
                <a:ea typeface="Arial Unicode MS" pitchFamily="34" charset="-128"/>
                <a:cs typeface="Arial Unicode MS" pitchFamily="34" charset="-128"/>
              </a:rPr>
              <a:t>Last Class: </a:t>
            </a:r>
            <a:r>
              <a:rPr lang="en-US" altLang="ko-KR" sz="4000" dirty="0">
                <a:solidFill>
                  <a:schemeClr val="bg2"/>
                </a:solidFill>
                <a:latin typeface="Arial Unicode MS" pitchFamily="34" charset="-128"/>
                <a:ea typeface="Arial Unicode MS" pitchFamily="34" charset="-128"/>
                <a:cs typeface="Arial Unicode MS" pitchFamily="34" charset="-128"/>
              </a:rPr>
              <a:t>Drug Discovery Data</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err="1">
                <a:solidFill>
                  <a:schemeClr val="bg2"/>
                </a:solidFill>
                <a:latin typeface="Arial Unicode MS" pitchFamily="34" charset="-128"/>
                <a:ea typeface="Arial Unicode MS" pitchFamily="34" charset="-128"/>
                <a:cs typeface="Arial Unicode MS" pitchFamily="34" charset="-128"/>
              </a:rPr>
              <a:t>DiProPerm</a:t>
            </a:r>
            <a:r>
              <a:rPr lang="en-US" altLang="ko-KR" dirty="0">
                <a:solidFill>
                  <a:schemeClr val="bg2"/>
                </a:solidFill>
                <a:latin typeface="Arial Unicode MS" pitchFamily="34" charset="-128"/>
                <a:ea typeface="Arial Unicode MS" pitchFamily="34" charset="-128"/>
                <a:cs typeface="Arial Unicode MS" pitchFamily="34" charset="-128"/>
              </a:rPr>
              <a:t> test of </a:t>
            </a:r>
            <a:r>
              <a:rPr lang="en-US" altLang="ko-KR" dirty="0">
                <a:solidFill>
                  <a:schemeClr val="bg1"/>
                </a:solidFill>
                <a:latin typeface="Arial Unicode MS" pitchFamily="34" charset="-128"/>
                <a:ea typeface="Arial Unicode MS" pitchFamily="34" charset="-128"/>
                <a:cs typeface="Arial Unicode MS" pitchFamily="34" charset="-128"/>
              </a:rPr>
              <a:t>Blue </a:t>
            </a:r>
            <a:r>
              <a:rPr lang="en-US" altLang="ko-KR" dirty="0">
                <a:solidFill>
                  <a:schemeClr val="bg2"/>
                </a:solidFill>
                <a:latin typeface="Arial Unicode MS" pitchFamily="34" charset="-128"/>
                <a:ea typeface="Arial Unicode MS" pitchFamily="34" charset="-128"/>
                <a:cs typeface="Arial Unicode MS" pitchFamily="34" charset="-128"/>
              </a:rPr>
              <a:t>vs.</a:t>
            </a:r>
            <a:r>
              <a:rPr lang="en-US" altLang="ko-KR" dirty="0">
                <a:solidFill>
                  <a:schemeClr val="bg1"/>
                </a:solidFill>
                <a:latin typeface="Arial Unicode MS" pitchFamily="34" charset="-128"/>
                <a:ea typeface="Arial Unicode MS" pitchFamily="34" charset="-128"/>
                <a:cs typeface="Arial Unicode MS" pitchFamily="34" charset="-128"/>
              </a:rPr>
              <a:t> </a:t>
            </a:r>
            <a:r>
              <a:rPr lang="en-US" altLang="ko-KR" dirty="0">
                <a:solidFill>
                  <a:srgbClr val="FF0000"/>
                </a:solidFill>
                <a:latin typeface="Arial Unicode MS" pitchFamily="34" charset="-128"/>
                <a:ea typeface="Arial Unicode MS" pitchFamily="34" charset="-128"/>
                <a:cs typeface="Arial Unicode MS" pitchFamily="34" charset="-128"/>
              </a:rPr>
              <a:t>Red</a:t>
            </a:r>
          </a:p>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Non-Binary – Standardized</a:t>
            </a: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a:solidFill>
                  <a:srgbClr val="000000"/>
                </a:solidFill>
                <a:latin typeface="Tahoma"/>
              </a:rPr>
              <a:t>Z = 17.3</a:t>
            </a:r>
          </a:p>
          <a:p>
            <a:pPr marL="457200" lvl="0" indent="-457200" eaLnBrk="1" hangingPunct="1">
              <a:buClr>
                <a:srgbClr val="A50021"/>
              </a:buClr>
              <a:buSzPct val="75000"/>
              <a:buNone/>
            </a:pPr>
            <a:r>
              <a:rPr lang="en-US" altLang="en-US" dirty="0">
                <a:solidFill>
                  <a:srgbClr val="000000"/>
                </a:solidFill>
                <a:latin typeface="Tahoma"/>
              </a:rPr>
              <a:t>Stronger</a:t>
            </a: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a:solidFill>
                  <a:srgbClr val="000000"/>
                </a:solidFill>
                <a:latin typeface="Tahoma"/>
              </a:rPr>
              <a:t>Reflects</a:t>
            </a:r>
          </a:p>
          <a:p>
            <a:pPr marL="457200" lvl="0" indent="-457200" eaLnBrk="1" hangingPunct="1">
              <a:buClr>
                <a:srgbClr val="A50021"/>
              </a:buClr>
              <a:buSzPct val="75000"/>
              <a:buNone/>
            </a:pPr>
            <a:r>
              <a:rPr lang="en-US" altLang="en-US" dirty="0">
                <a:solidFill>
                  <a:srgbClr val="000000"/>
                </a:solidFill>
                <a:latin typeface="Tahoma"/>
              </a:rPr>
              <a:t>More Info</a:t>
            </a:r>
          </a:p>
          <a:p>
            <a:pPr marL="457200" lvl="0" indent="-457200" eaLnBrk="1" hangingPunct="1">
              <a:buClr>
                <a:srgbClr val="A50021"/>
              </a:buClr>
              <a:buSzPct val="75000"/>
              <a:buNone/>
            </a:pPr>
            <a:r>
              <a:rPr lang="en-US" altLang="en-US" dirty="0">
                <a:solidFill>
                  <a:srgbClr val="000000"/>
                </a:solidFill>
                <a:latin typeface="Tahoma"/>
              </a:rPr>
              <a:t>In Data</a:t>
            </a: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071819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sz="4000" dirty="0">
                <a:solidFill>
                  <a:schemeClr val="bg2"/>
                </a:solidFill>
                <a:latin typeface="Arial Unicode MS" pitchFamily="34" charset="-128"/>
                <a:ea typeface="Arial Unicode MS" pitchFamily="34" charset="-128"/>
                <a:cs typeface="Arial Unicode MS" pitchFamily="34" charset="-128"/>
              </a:rPr>
              <a:t>Last Class: </a:t>
            </a:r>
            <a:r>
              <a:rPr lang="en-US" altLang="ko-KR" sz="4000" dirty="0">
                <a:solidFill>
                  <a:schemeClr val="bg2"/>
                </a:solidFill>
                <a:latin typeface="Arial Unicode MS" pitchFamily="34" charset="-128"/>
                <a:ea typeface="Arial Unicode MS" pitchFamily="34" charset="-128"/>
                <a:cs typeface="Arial Unicode MS" pitchFamily="34" charset="-128"/>
              </a:rPr>
              <a:t>Drug Discovery Data</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err="1">
                <a:solidFill>
                  <a:schemeClr val="bg2"/>
                </a:solidFill>
                <a:latin typeface="Arial Unicode MS" pitchFamily="34" charset="-128"/>
                <a:ea typeface="Arial Unicode MS" pitchFamily="34" charset="-128"/>
                <a:cs typeface="Arial Unicode MS" pitchFamily="34" charset="-128"/>
              </a:rPr>
              <a:t>DiProPerm</a:t>
            </a:r>
            <a:r>
              <a:rPr lang="en-US" altLang="ko-KR" dirty="0">
                <a:solidFill>
                  <a:schemeClr val="bg2"/>
                </a:solidFill>
                <a:latin typeface="Arial Unicode MS" pitchFamily="34" charset="-128"/>
                <a:ea typeface="Arial Unicode MS" pitchFamily="34" charset="-128"/>
                <a:cs typeface="Arial Unicode MS" pitchFamily="34" charset="-128"/>
              </a:rPr>
              <a:t> test of </a:t>
            </a:r>
            <a:r>
              <a:rPr lang="en-US" altLang="ko-KR" dirty="0">
                <a:solidFill>
                  <a:schemeClr val="bg1"/>
                </a:solidFill>
                <a:latin typeface="Arial Unicode MS" pitchFamily="34" charset="-128"/>
                <a:ea typeface="Arial Unicode MS" pitchFamily="34" charset="-128"/>
                <a:cs typeface="Arial Unicode MS" pitchFamily="34" charset="-128"/>
              </a:rPr>
              <a:t>Blue </a:t>
            </a:r>
            <a:r>
              <a:rPr lang="en-US" altLang="ko-KR" dirty="0">
                <a:solidFill>
                  <a:schemeClr val="bg2"/>
                </a:solidFill>
                <a:latin typeface="Arial Unicode MS" pitchFamily="34" charset="-128"/>
                <a:ea typeface="Arial Unicode MS" pitchFamily="34" charset="-128"/>
                <a:cs typeface="Arial Unicode MS" pitchFamily="34" charset="-128"/>
              </a:rPr>
              <a:t>vs.</a:t>
            </a:r>
            <a:r>
              <a:rPr lang="en-US" altLang="ko-KR" dirty="0">
                <a:solidFill>
                  <a:schemeClr val="bg1"/>
                </a:solidFill>
                <a:latin typeface="Arial Unicode MS" pitchFamily="34" charset="-128"/>
                <a:ea typeface="Arial Unicode MS" pitchFamily="34" charset="-128"/>
                <a:cs typeface="Arial Unicode MS" pitchFamily="34" charset="-128"/>
              </a:rPr>
              <a:t> </a:t>
            </a:r>
            <a:r>
              <a:rPr lang="en-US" altLang="ko-KR" dirty="0">
                <a:solidFill>
                  <a:srgbClr val="FF0000"/>
                </a:solidFill>
                <a:latin typeface="Arial Unicode MS" pitchFamily="34" charset="-128"/>
                <a:ea typeface="Arial Unicode MS" pitchFamily="34" charset="-128"/>
                <a:cs typeface="Arial Unicode MS" pitchFamily="34" charset="-128"/>
              </a:rPr>
              <a:t>Red</a:t>
            </a:r>
          </a:p>
          <a:p>
            <a:pPr marL="457200" lvl="0" indent="-457200" eaLnBrk="1" hangingPunct="1">
              <a:buClr>
                <a:srgbClr val="A50021"/>
              </a:buClr>
              <a:buSzPct val="75000"/>
              <a:buNone/>
            </a:pPr>
            <a:r>
              <a:rPr lang="en-US" altLang="en-US" dirty="0">
                <a:solidFill>
                  <a:srgbClr val="000000"/>
                </a:solidFill>
                <a:latin typeface="Tahoma"/>
              </a:rPr>
              <a:t>Non-Binary – Shifted Log Transforms</a:t>
            </a: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a:solidFill>
                  <a:srgbClr val="000000"/>
                </a:solidFill>
                <a:latin typeface="Tahoma"/>
              </a:rPr>
              <a:t>Z = 17.9</a:t>
            </a:r>
          </a:p>
          <a:p>
            <a:pPr marL="457200" lvl="0" indent="-457200" eaLnBrk="1" hangingPunct="1">
              <a:buClr>
                <a:srgbClr val="A50021"/>
              </a:buClr>
              <a:buSzPct val="75000"/>
              <a:buNone/>
            </a:pPr>
            <a:r>
              <a:rPr lang="en-US" altLang="en-US" dirty="0">
                <a:solidFill>
                  <a:srgbClr val="000000"/>
                </a:solidFill>
                <a:latin typeface="Tahoma"/>
              </a:rPr>
              <a:t>Slightly</a:t>
            </a:r>
          </a:p>
          <a:p>
            <a:pPr marL="457200" lvl="0" indent="-457200" eaLnBrk="1" hangingPunct="1">
              <a:buClr>
                <a:srgbClr val="A50021"/>
              </a:buClr>
              <a:buSzPct val="75000"/>
              <a:buNone/>
            </a:pPr>
            <a:r>
              <a:rPr lang="en-US" altLang="en-US" dirty="0">
                <a:solidFill>
                  <a:srgbClr val="000000"/>
                </a:solidFill>
                <a:latin typeface="Tahoma"/>
              </a:rPr>
              <a:t>Stronger</a:t>
            </a:r>
          </a:p>
          <a:p>
            <a:pPr marL="457200" lvl="0" indent="-457200" eaLnBrk="1" hangingPunct="1">
              <a:buClr>
                <a:srgbClr val="A50021"/>
              </a:buClr>
              <a:buSzPct val="75000"/>
              <a:buNone/>
            </a:pPr>
            <a:endParaRPr lang="en-US" altLang="en-US" dirty="0">
              <a:solidFill>
                <a:srgbClr val="000000"/>
              </a:solidFill>
              <a:latin typeface="Tahoma"/>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6858000" y="457200"/>
            <a:ext cx="1640193" cy="1143000"/>
            <a:chOff x="228600" y="5874603"/>
            <a:chExt cx="1640193" cy="1143000"/>
          </a:xfrm>
        </p:grpSpPr>
        <p:sp>
          <p:nvSpPr>
            <p:cNvPr id="6" name="TextBox 5"/>
            <p:cNvSpPr txBox="1"/>
            <p:nvPr/>
          </p:nvSpPr>
          <p:spPr>
            <a:xfrm>
              <a:off x="228600" y="5874603"/>
              <a:ext cx="1640193"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Introduced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Very Soon</a:t>
              </a:r>
            </a:p>
          </p:txBody>
        </p:sp>
        <p:cxnSp>
          <p:nvCxnSpPr>
            <p:cNvPr id="8" name="Straight Arrow Connector 7"/>
            <p:cNvCxnSpPr>
              <a:stCxn id="6" idx="2"/>
            </p:cNvCxnSpPr>
            <p:nvPr/>
          </p:nvCxnSpPr>
          <p:spPr>
            <a:xfrm flipH="1">
              <a:off x="228600" y="6705600"/>
              <a:ext cx="820097" cy="31200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8831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Last Class: Limitation of PCA</a:t>
            </a:r>
          </a:p>
        </p:txBody>
      </p:sp>
      <mc:AlternateContent xmlns:mc="http://schemas.openxmlformats.org/markup-compatibility/2006" xmlns:a14="http://schemas.microsoft.com/office/drawing/2010/main">
        <mc:Choice Requires="a14">
          <p:sp>
            <p:nvSpPr>
              <p:cNvPr id="37891" name="Rectangle 3"/>
              <p:cNvSpPr>
                <a:spLocks noGrp="1" noChangeArrowheads="1"/>
              </p:cNvSpPr>
              <p:nvPr>
                <p:ph type="body" idx="1"/>
              </p:nvPr>
            </p:nvSpPr>
            <p:spPr>
              <a:xfrm>
                <a:off x="457200" y="838200"/>
                <a:ext cx="8305800" cy="5867400"/>
              </a:xfrm>
            </p:spPr>
            <p:txBody>
              <a:bodyPr/>
              <a:lstStyle/>
              <a:p>
                <a:pPr marL="711200" indent="-711200"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Strongly Feels </a:t>
                </a:r>
                <a:r>
                  <a:rPr lang="en-US" u="sng" dirty="0">
                    <a:solidFill>
                      <a:schemeClr val="bg2"/>
                    </a:solidFill>
                    <a:latin typeface="Arial Unicode MS" pitchFamily="34" charset="-128"/>
                    <a:ea typeface="Arial Unicode MS" pitchFamily="34" charset="-128"/>
                    <a:cs typeface="Arial Unicode MS" pitchFamily="34" charset="-128"/>
                  </a:rPr>
                  <a:t>Scaling</a:t>
                </a:r>
                <a:r>
                  <a:rPr lang="en-US" dirty="0">
                    <a:solidFill>
                      <a:schemeClr val="bg2"/>
                    </a:solidFill>
                    <a:latin typeface="Arial Unicode MS" pitchFamily="34" charset="-128"/>
                    <a:ea typeface="Arial Unicode MS" pitchFamily="34" charset="-128"/>
                    <a:cs typeface="Arial Unicode MS" pitchFamily="34" charset="-128"/>
                  </a:rPr>
                  <a:t> of Each Variable</a:t>
                </a:r>
              </a:p>
              <a:p>
                <a:pPr marL="711200" indent="-711200" eaLnBrk="1" hangingPunct="1">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Consequence:</a:t>
                </a:r>
              </a:p>
              <a:p>
                <a:pPr marL="711200" indent="-711200"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May want to </a:t>
                </a:r>
                <a:r>
                  <a:rPr lang="en-US" i="1" dirty="0">
                    <a:solidFill>
                      <a:schemeClr val="bg2"/>
                    </a:solidFill>
                    <a:latin typeface="Arial Unicode MS" pitchFamily="34" charset="-128"/>
                    <a:ea typeface="Arial Unicode MS" pitchFamily="34" charset="-128"/>
                    <a:cs typeface="Arial Unicode MS" pitchFamily="34" charset="-128"/>
                  </a:rPr>
                  <a:t>standardize</a:t>
                </a:r>
                <a:r>
                  <a:rPr lang="en-US" dirty="0">
                    <a:solidFill>
                      <a:schemeClr val="bg2"/>
                    </a:solidFill>
                    <a:latin typeface="Arial Unicode MS" pitchFamily="34" charset="-128"/>
                    <a:ea typeface="Arial Unicode MS" pitchFamily="34" charset="-128"/>
                    <a:cs typeface="Arial Unicode MS" pitchFamily="34" charset="-128"/>
                  </a:rPr>
                  <a:t> each variable</a:t>
                </a:r>
              </a:p>
              <a:p>
                <a:pPr marL="711200" indent="-711200" algn="ctr"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(i.e. subtract  </a:t>
                </a:r>
                <a14:m>
                  <m:oMath xmlns:m="http://schemas.openxmlformats.org/officeDocument/2006/math">
                    <m:acc>
                      <m:accPr>
                        <m:chr m:val="̅"/>
                        <m:ctrlPr>
                          <a:rPr lang="en-US" i="1" smtClean="0">
                            <a:solidFill>
                              <a:schemeClr val="bg2"/>
                            </a:solidFill>
                            <a:latin typeface="Cambria Math" panose="02040503050406030204" pitchFamily="18" charset="0"/>
                            <a:ea typeface="Arial Unicode MS" pitchFamily="34" charset="-128"/>
                            <a:cs typeface="Arial Unicode MS" pitchFamily="34" charset="-128"/>
                          </a:rPr>
                        </m:ctrlPr>
                      </m:accPr>
                      <m:e>
                        <m:r>
                          <a:rPr lang="en-US" b="0" i="1" smtClean="0">
                            <a:solidFill>
                              <a:schemeClr val="bg2"/>
                            </a:solidFill>
                            <a:latin typeface="Cambria Math" panose="02040503050406030204" pitchFamily="18" charset="0"/>
                            <a:ea typeface="Arial Unicode MS" pitchFamily="34" charset="-128"/>
                            <a:cs typeface="Arial Unicode MS" pitchFamily="34" charset="-128"/>
                          </a:rPr>
                          <m:t>𝑋</m:t>
                        </m:r>
                      </m:e>
                    </m:acc>
                  </m:oMath>
                </a14:m>
                <a:r>
                  <a:rPr lang="en-US" dirty="0">
                    <a:solidFill>
                      <a:schemeClr val="bg2"/>
                    </a:solidFill>
                    <a:latin typeface="Arial Unicode MS" pitchFamily="34" charset="-128"/>
                    <a:ea typeface="Arial Unicode MS" pitchFamily="34" charset="-128"/>
                    <a:cs typeface="Arial Unicode MS" pitchFamily="34" charset="-128"/>
                  </a:rPr>
                  <a:t>,  divide by  </a:t>
                </a:r>
                <a14:m>
                  <m:oMath xmlns:m="http://schemas.openxmlformats.org/officeDocument/2006/math">
                    <m:r>
                      <a:rPr lang="en-US" b="0" i="1" smtClean="0">
                        <a:solidFill>
                          <a:schemeClr val="bg2"/>
                        </a:solidFill>
                        <a:latin typeface="Cambria Math" panose="02040503050406030204" pitchFamily="18" charset="0"/>
                        <a:ea typeface="Arial Unicode MS" pitchFamily="34" charset="-128"/>
                        <a:cs typeface="Arial Unicode MS" pitchFamily="34" charset="-128"/>
                      </a:rPr>
                      <m:t>𝑠</m:t>
                    </m:r>
                  </m:oMath>
                </a14:m>
                <a:r>
                  <a:rPr lang="en-US" dirty="0">
                    <a:solidFill>
                      <a:schemeClr val="bg2"/>
                    </a:solidFill>
                    <a:latin typeface="Arial Unicode MS" pitchFamily="34" charset="-128"/>
                    <a:ea typeface="Arial Unicode MS" pitchFamily="34" charset="-128"/>
                    <a:cs typeface="Arial Unicode MS" pitchFamily="34" charset="-128"/>
                  </a:rPr>
                  <a:t>)</a:t>
                </a:r>
              </a:p>
              <a:p>
                <a:pPr marL="711200" indent="-711200" algn="ctr"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Also called </a:t>
                </a:r>
                <a:r>
                  <a:rPr lang="en-US" i="1" dirty="0">
                    <a:solidFill>
                      <a:schemeClr val="bg2"/>
                    </a:solidFill>
                    <a:latin typeface="Arial Unicode MS" pitchFamily="34" charset="-128"/>
                    <a:ea typeface="Arial Unicode MS" pitchFamily="34" charset="-128"/>
                    <a:cs typeface="Arial Unicode MS" pitchFamily="34" charset="-128"/>
                  </a:rPr>
                  <a:t>Whitening</a:t>
                </a:r>
              </a:p>
              <a:p>
                <a:pPr marL="711200" indent="-711200" eaLnBrk="1" hangingPunct="1">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Equivalent Approach:</a:t>
                </a:r>
              </a:p>
              <a:p>
                <a:pPr marL="711200" indent="-711200" algn="ctr"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Base PCA on Correlation Matrix</a:t>
                </a:r>
              </a:p>
              <a:p>
                <a:pPr marL="711200" indent="-711200" algn="ctr"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Called </a:t>
                </a:r>
                <a:r>
                  <a:rPr lang="en-US" i="1" dirty="0">
                    <a:solidFill>
                      <a:schemeClr val="bg2"/>
                    </a:solidFill>
                    <a:latin typeface="Arial Unicode MS" pitchFamily="34" charset="-128"/>
                    <a:ea typeface="Arial Unicode MS" pitchFamily="34" charset="-128"/>
                    <a:cs typeface="Arial Unicode MS" pitchFamily="34" charset="-128"/>
                  </a:rPr>
                  <a:t>Correlation PCA</a:t>
                </a:r>
              </a:p>
            </p:txBody>
          </p:sp>
        </mc:Choice>
        <mc:Fallback xmlns="">
          <p:sp>
            <p:nvSpPr>
              <p:cNvPr id="37891"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3"/>
                <a:stretch>
                  <a:fillRect l="-1834" t="-1351" b="-3015"/>
                </a:stretch>
              </a:blipFill>
            </p:spPr>
            <p:txBody>
              <a:bodyPr/>
              <a:lstStyle/>
              <a:p>
                <a:r>
                  <a:rPr lang="en-US">
                    <a:noFill/>
                  </a:rPr>
                  <a:t> </a:t>
                </a:r>
              </a:p>
            </p:txBody>
          </p:sp>
        </mc:Fallback>
      </mc:AlternateContent>
      <p:sp>
        <p:nvSpPr>
          <p:cNvPr id="37892"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3"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4"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5"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6"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7"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8"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9"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0"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1"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2"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3"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4"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5"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6"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7"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8"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9"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0"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1"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2"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3"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4"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5"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6"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7"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8"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9"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20" name="Rectangle 33"/>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5" name="Group 4">
            <a:extLst>
              <a:ext uri="{FF2B5EF4-FFF2-40B4-BE49-F238E27FC236}">
                <a16:creationId xmlns:a16="http://schemas.microsoft.com/office/drawing/2014/main" id="{D3535E23-9257-40A4-864D-5A41132C8ED4}"/>
              </a:ext>
            </a:extLst>
          </p:cNvPr>
          <p:cNvGrpSpPr/>
          <p:nvPr/>
        </p:nvGrpSpPr>
        <p:grpSpPr>
          <a:xfrm>
            <a:off x="4723682" y="4350603"/>
            <a:ext cx="2667718" cy="1288197"/>
            <a:chOff x="4723682" y="4350603"/>
            <a:chExt cx="2667718" cy="1288197"/>
          </a:xfrm>
        </p:grpSpPr>
        <p:sp>
          <p:nvSpPr>
            <p:cNvPr id="2" name="TextBox 1">
              <a:extLst>
                <a:ext uri="{FF2B5EF4-FFF2-40B4-BE49-F238E27FC236}">
                  <a16:creationId xmlns:a16="http://schemas.microsoft.com/office/drawing/2014/main" id="{A7B319B7-E0F0-48C9-A7CD-C0DA49941CEC}"/>
                </a:ext>
              </a:extLst>
            </p:cNvPr>
            <p:cNvSpPr txBox="1"/>
            <p:nvPr/>
          </p:nvSpPr>
          <p:spPr>
            <a:xfrm>
              <a:off x="4723682" y="4350603"/>
              <a:ext cx="2667718" cy="83099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Instead of Usual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Covariance Matrix</a:t>
              </a:r>
            </a:p>
          </p:txBody>
        </p:sp>
        <p:cxnSp>
          <p:nvCxnSpPr>
            <p:cNvPr id="4" name="Straight Arrow Connector 3">
              <a:extLst>
                <a:ext uri="{FF2B5EF4-FFF2-40B4-BE49-F238E27FC236}">
                  <a16:creationId xmlns:a16="http://schemas.microsoft.com/office/drawing/2014/main" id="{7A2C0A77-BCDA-4648-9750-31149A7C93A2}"/>
                </a:ext>
              </a:extLst>
            </p:cNvPr>
            <p:cNvCxnSpPr>
              <a:stCxn id="2" idx="2"/>
            </p:cNvCxnSpPr>
            <p:nvPr/>
          </p:nvCxnSpPr>
          <p:spPr>
            <a:xfrm flipH="1">
              <a:off x="5486400" y="5181600"/>
              <a:ext cx="571141" cy="45720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828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Last Class: Correlation PCA</a:t>
            </a:r>
          </a:p>
        </p:txBody>
      </p:sp>
      <p:sp>
        <p:nvSpPr>
          <p:cNvPr id="37891" name="Rectangle 3"/>
          <p:cNvSpPr>
            <a:spLocks noGrp="1" noChangeArrowheads="1"/>
          </p:cNvSpPr>
          <p:nvPr>
            <p:ph type="body" idx="1"/>
          </p:nvPr>
        </p:nvSpPr>
        <p:spPr>
          <a:xfrm>
            <a:off x="457200" y="838200"/>
            <a:ext cx="8305800" cy="5867400"/>
          </a:xfrm>
        </p:spPr>
        <p:txBody>
          <a:bodyPr/>
          <a:lstStyle/>
          <a:p>
            <a:pPr marL="711200" indent="-711200"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Why use correlation matrix?</a:t>
            </a:r>
          </a:p>
          <a:p>
            <a:pPr marL="711200" indent="-711200" eaLnBrk="1" hangingPunct="1">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Makes features </a:t>
            </a:r>
            <a:r>
              <a:rPr lang="en-US" dirty="0">
                <a:solidFill>
                  <a:schemeClr val="bg2"/>
                </a:solidFill>
                <a:latin typeface="Arial" charset="0"/>
                <a:ea typeface="Arial Unicode MS" pitchFamily="34" charset="-128"/>
                <a:cs typeface="Arial Unicode MS" pitchFamily="34" charset="-128"/>
              </a:rPr>
              <a:t>“</a:t>
            </a:r>
            <a:r>
              <a:rPr lang="en-US" dirty="0">
                <a:solidFill>
                  <a:schemeClr val="bg2"/>
                </a:solidFill>
                <a:latin typeface="Arial Unicode MS" pitchFamily="34" charset="-128"/>
                <a:ea typeface="Arial Unicode MS" pitchFamily="34" charset="-128"/>
                <a:cs typeface="Arial Unicode MS" pitchFamily="34" charset="-128"/>
              </a:rPr>
              <a:t>unit free</a:t>
            </a:r>
            <a:r>
              <a:rPr lang="en-US" dirty="0">
                <a:solidFill>
                  <a:schemeClr val="bg2"/>
                </a:solidFill>
                <a:latin typeface="Arial" charset="0"/>
                <a:ea typeface="Arial Unicode MS" pitchFamily="34" charset="-128"/>
                <a:cs typeface="Arial Unicode MS" pitchFamily="34" charset="-128"/>
              </a:rPr>
              <a:t>”</a:t>
            </a: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r>
              <a:rPr lang="en-US" dirty="0">
                <a:solidFill>
                  <a:schemeClr val="bg2"/>
                </a:solidFill>
                <a:latin typeface="Arial Unicode MS" pitchFamily="34" charset="-128"/>
                <a:ea typeface="Arial Unicode MS" pitchFamily="34" charset="-128"/>
                <a:cs typeface="Arial Unicode MS" pitchFamily="34" charset="-128"/>
              </a:rPr>
              <a:t>e.g.  Height, Weight, Age, $, …</a:t>
            </a:r>
          </a:p>
          <a:p>
            <a:pPr marL="711200" indent="-711200" eaLnBrk="1" hangingPunct="1"/>
            <a:r>
              <a:rPr lang="en-US" dirty="0">
                <a:solidFill>
                  <a:schemeClr val="bg2"/>
                </a:solidFill>
                <a:latin typeface="Arial Unicode MS" pitchFamily="34" charset="-128"/>
                <a:ea typeface="Arial Unicode MS" pitchFamily="34" charset="-128"/>
                <a:cs typeface="Arial Unicode MS" pitchFamily="34" charset="-128"/>
              </a:rPr>
              <a:t>Are </a:t>
            </a:r>
            <a:r>
              <a:rPr lang="en-US" dirty="0">
                <a:solidFill>
                  <a:schemeClr val="bg2"/>
                </a:solidFill>
                <a:latin typeface="Arial" charset="0"/>
                <a:ea typeface="Arial Unicode MS" pitchFamily="34" charset="-128"/>
                <a:cs typeface="Arial Unicode MS" pitchFamily="34" charset="-128"/>
              </a:rPr>
              <a:t>“</a:t>
            </a:r>
            <a:r>
              <a:rPr lang="en-US" dirty="0">
                <a:solidFill>
                  <a:schemeClr val="bg2"/>
                </a:solidFill>
                <a:latin typeface="Arial Unicode MS" pitchFamily="34" charset="-128"/>
                <a:ea typeface="Arial Unicode MS" pitchFamily="34" charset="-128"/>
                <a:cs typeface="Arial Unicode MS" pitchFamily="34" charset="-128"/>
              </a:rPr>
              <a:t>directions in point cloud</a:t>
            </a:r>
            <a:r>
              <a:rPr lang="en-US" dirty="0">
                <a:solidFill>
                  <a:schemeClr val="bg2"/>
                </a:solidFill>
                <a:latin typeface="Arial" charset="0"/>
                <a:ea typeface="Arial Unicode MS" pitchFamily="34" charset="-128"/>
                <a:cs typeface="Arial Unicode MS" pitchFamily="34" charset="-128"/>
              </a:rPr>
              <a:t>”</a:t>
            </a:r>
            <a:r>
              <a:rPr lang="en-US" dirty="0">
                <a:solidFill>
                  <a:schemeClr val="bg2"/>
                </a:solidFill>
                <a:latin typeface="Arial Unicode MS" pitchFamily="34" charset="-128"/>
                <a:ea typeface="Arial Unicode MS" pitchFamily="34" charset="-128"/>
                <a:cs typeface="Arial Unicode MS" pitchFamily="34" charset="-128"/>
              </a:rPr>
              <a:t> meaningful or useful?</a:t>
            </a:r>
          </a:p>
          <a:p>
            <a:pPr marL="711200" indent="-711200" eaLnBrk="1" hangingPunct="1"/>
            <a:r>
              <a:rPr lang="en-US" dirty="0">
                <a:solidFill>
                  <a:schemeClr val="bg2"/>
                </a:solidFill>
                <a:latin typeface="Arial Unicode MS" pitchFamily="34" charset="-128"/>
                <a:ea typeface="Arial Unicode MS" pitchFamily="34" charset="-128"/>
                <a:cs typeface="Arial Unicode MS" pitchFamily="34" charset="-128"/>
              </a:rPr>
              <a:t>Will unimportant directions dominate? </a:t>
            </a:r>
          </a:p>
        </p:txBody>
      </p:sp>
      <p:sp>
        <p:nvSpPr>
          <p:cNvPr id="37892"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3"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4"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5"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6"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7"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8"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9"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0"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1"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2"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3"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4"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5"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6"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7"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8"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9"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0"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1"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2"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3"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4"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5"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6"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7"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8"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9"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20" name="Rectangle 33"/>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88931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Last Class: 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Toy Example Contrasting </a:t>
            </a:r>
            <a:r>
              <a:rPr lang="en-US" dirty="0" err="1">
                <a:solidFill>
                  <a:schemeClr val="bg2"/>
                </a:solidFill>
                <a:latin typeface="Arial Unicode MS" pitchFamily="34" charset="-128"/>
                <a:ea typeface="Arial Unicode MS" pitchFamily="34" charset="-128"/>
                <a:cs typeface="Arial Unicode MS" pitchFamily="34" charset="-128"/>
              </a:rPr>
              <a:t>Cov</a:t>
            </a:r>
            <a:r>
              <a:rPr lang="en-US" dirty="0">
                <a:solidFill>
                  <a:schemeClr val="bg2"/>
                </a:solidFill>
                <a:latin typeface="Arial Unicode MS" pitchFamily="34" charset="-128"/>
                <a:ea typeface="Arial Unicode MS" pitchFamily="34" charset="-128"/>
                <a:cs typeface="Arial Unicode MS" pitchFamily="34" charset="-128"/>
              </a:rPr>
              <a:t>. vs. Corr.</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293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850" y="1563802"/>
            <a:ext cx="7492150" cy="529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622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pic>
        <p:nvPicPr>
          <p:cNvPr id="293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850" y="1563802"/>
            <a:ext cx="7492150" cy="529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Last Class: 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Toy Example Contrasting </a:t>
            </a:r>
            <a:r>
              <a:rPr lang="en-US" dirty="0" err="1">
                <a:solidFill>
                  <a:schemeClr val="bg2"/>
                </a:solidFill>
                <a:latin typeface="Arial Unicode MS" pitchFamily="34" charset="-128"/>
                <a:ea typeface="Arial Unicode MS" pitchFamily="34" charset="-128"/>
                <a:cs typeface="Arial Unicode MS" pitchFamily="34" charset="-128"/>
              </a:rPr>
              <a:t>Cov</a:t>
            </a:r>
            <a:r>
              <a:rPr lang="en-US" dirty="0">
                <a:solidFill>
                  <a:schemeClr val="bg2"/>
                </a:solidFill>
                <a:latin typeface="Arial Unicode MS" pitchFamily="34" charset="-128"/>
                <a:ea typeface="Arial Unicode MS" pitchFamily="34" charset="-128"/>
                <a:cs typeface="Arial Unicode MS" pitchFamily="34" charset="-128"/>
              </a:rPr>
              <a:t>. vs. Corr.</a:t>
            </a:r>
          </a:p>
          <a:p>
            <a:pPr marL="711200" indent="-711200" eaLnBrk="1" hangingPunct="1">
              <a:lnSpc>
                <a:spcPct val="110000"/>
              </a:lnSpc>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Big </a:t>
            </a:r>
            <a:r>
              <a:rPr lang="en-US" dirty="0" err="1">
                <a:solidFill>
                  <a:schemeClr val="bg2"/>
                </a:solidFill>
                <a:latin typeface="Arial Unicode MS" pitchFamily="34" charset="-128"/>
                <a:ea typeface="Arial Unicode MS" pitchFamily="34" charset="-128"/>
                <a:cs typeface="Arial Unicode MS" pitchFamily="34" charset="-128"/>
              </a:rPr>
              <a:t>Var’n</a:t>
            </a: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Part</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 name="Left Brace 1"/>
          <p:cNvSpPr/>
          <p:nvPr/>
        </p:nvSpPr>
        <p:spPr>
          <a:xfrm rot="5400000">
            <a:off x="2933699" y="1409702"/>
            <a:ext cx="533402" cy="1066799"/>
          </a:xfrm>
          <a:prstGeom prst="leftBrace">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cxnSp>
        <p:nvCxnSpPr>
          <p:cNvPr id="4" name="Straight Connector 3"/>
          <p:cNvCxnSpPr>
            <a:endCxn id="2" idx="1"/>
          </p:cNvCxnSpPr>
          <p:nvPr/>
        </p:nvCxnSpPr>
        <p:spPr>
          <a:xfrm flipV="1">
            <a:off x="1143000" y="1676401"/>
            <a:ext cx="2057400" cy="137159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024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pic>
        <p:nvPicPr>
          <p:cNvPr id="293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850" y="1563802"/>
            <a:ext cx="7492150" cy="529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Last Class: 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Toy Example Contrasting </a:t>
            </a:r>
            <a:r>
              <a:rPr lang="en-US" dirty="0" err="1">
                <a:solidFill>
                  <a:schemeClr val="bg2"/>
                </a:solidFill>
                <a:latin typeface="Arial Unicode MS" pitchFamily="34" charset="-128"/>
                <a:ea typeface="Arial Unicode MS" pitchFamily="34" charset="-128"/>
                <a:cs typeface="Arial Unicode MS" pitchFamily="34" charset="-128"/>
              </a:rPr>
              <a:t>Cov</a:t>
            </a:r>
            <a:r>
              <a:rPr lang="en-US" dirty="0">
                <a:solidFill>
                  <a:schemeClr val="bg2"/>
                </a:solidFill>
                <a:latin typeface="Arial Unicode MS" pitchFamily="34" charset="-128"/>
                <a:ea typeface="Arial Unicode MS" pitchFamily="34" charset="-128"/>
                <a:cs typeface="Arial Unicode MS" pitchFamily="34" charset="-128"/>
              </a:rPr>
              <a:t>. vs. Corr.</a:t>
            </a:r>
          </a:p>
          <a:p>
            <a:pPr marL="711200" indent="-711200" eaLnBrk="1" hangingPunct="1">
              <a:lnSpc>
                <a:spcPct val="110000"/>
              </a:lnSpc>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Big </a:t>
            </a:r>
            <a:r>
              <a:rPr lang="en-US" dirty="0" err="1">
                <a:solidFill>
                  <a:schemeClr val="bg2"/>
                </a:solidFill>
                <a:latin typeface="Arial Unicode MS" pitchFamily="34" charset="-128"/>
                <a:ea typeface="Arial Unicode MS" pitchFamily="34" charset="-128"/>
                <a:cs typeface="Arial Unicode MS" pitchFamily="34" charset="-128"/>
              </a:rPr>
              <a:t>Var’n</a:t>
            </a: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Part</a:t>
            </a:r>
          </a:p>
          <a:p>
            <a:pPr marL="711200" indent="-711200" eaLnBrk="1" hangingPunct="1">
              <a:lnSpc>
                <a:spcPct val="110000"/>
              </a:lnSpc>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Small</a:t>
            </a:r>
          </a:p>
          <a:p>
            <a:pPr marL="711200" indent="-711200" eaLnBrk="1" hangingPunct="1">
              <a:lnSpc>
                <a:spcPct val="110000"/>
              </a:lnSpc>
              <a:buFontTx/>
              <a:buNone/>
            </a:pPr>
            <a:r>
              <a:rPr lang="en-US" dirty="0" err="1">
                <a:solidFill>
                  <a:schemeClr val="bg2"/>
                </a:solidFill>
                <a:latin typeface="Arial Unicode MS" pitchFamily="34" charset="-128"/>
                <a:ea typeface="Arial Unicode MS" pitchFamily="34" charset="-128"/>
                <a:cs typeface="Arial Unicode MS" pitchFamily="34" charset="-128"/>
              </a:rPr>
              <a:t>Var’n</a:t>
            </a: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Part</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 name="Left Brace 1"/>
          <p:cNvSpPr/>
          <p:nvPr/>
        </p:nvSpPr>
        <p:spPr>
          <a:xfrm rot="16200000">
            <a:off x="5529618" y="2634018"/>
            <a:ext cx="533402" cy="4104566"/>
          </a:xfrm>
          <a:prstGeom prst="leftBrace">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cxnSp>
        <p:nvCxnSpPr>
          <p:cNvPr id="4" name="Straight Connector 3"/>
          <p:cNvCxnSpPr>
            <a:endCxn id="2" idx="1"/>
          </p:cNvCxnSpPr>
          <p:nvPr/>
        </p:nvCxnSpPr>
        <p:spPr>
          <a:xfrm flipV="1">
            <a:off x="990600" y="4953002"/>
            <a:ext cx="4805719" cy="68579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607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A700D5"/>
            </a:gs>
            <a:gs pos="50000">
              <a:schemeClr val="bg1"/>
            </a:gs>
            <a:gs pos="100000">
              <a:srgbClr val="A700D5"/>
            </a:gs>
          </a:gsLst>
          <a:lin ang="0" scaled="0"/>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229600" cy="914400"/>
          </a:xfrm>
        </p:spPr>
        <p:txBody>
          <a:bodyPr/>
          <a:lstStyle/>
          <a:p>
            <a:pPr eaLnBrk="1" hangingPunct="1"/>
            <a:r>
              <a:rPr lang="en-US" dirty="0"/>
              <a:t>Current Sections in Textbook</a:t>
            </a:r>
          </a:p>
        </p:txBody>
      </p:sp>
      <p:sp>
        <p:nvSpPr>
          <p:cNvPr id="11267" name="Rectangle 3"/>
          <p:cNvSpPr>
            <a:spLocks noGrp="1" noChangeArrowheads="1"/>
          </p:cNvSpPr>
          <p:nvPr>
            <p:ph type="body" idx="1"/>
          </p:nvPr>
        </p:nvSpPr>
        <p:spPr>
          <a:xfrm>
            <a:off x="533400" y="990600"/>
            <a:ext cx="8229600" cy="5638800"/>
          </a:xfrm>
        </p:spPr>
        <p:txBody>
          <a:bodyPr/>
          <a:lstStyle/>
          <a:p>
            <a:pPr eaLnBrk="1" hangingPunct="1">
              <a:lnSpc>
                <a:spcPct val="150000"/>
              </a:lnSpc>
              <a:buFontTx/>
              <a:buNone/>
            </a:pPr>
            <a:r>
              <a:rPr lang="en-US" dirty="0"/>
              <a:t>Today:</a:t>
            </a:r>
          </a:p>
          <a:p>
            <a:pPr algn="ctr" eaLnBrk="1" hangingPunct="1">
              <a:lnSpc>
                <a:spcPct val="150000"/>
              </a:lnSpc>
              <a:buFontTx/>
              <a:buNone/>
            </a:pPr>
            <a:r>
              <a:rPr lang="en-US" dirty="0"/>
              <a:t>Sections 5.3, 6.1</a:t>
            </a:r>
          </a:p>
          <a:p>
            <a:pPr eaLnBrk="1" hangingPunct="1">
              <a:lnSpc>
                <a:spcPct val="150000"/>
              </a:lnSpc>
              <a:buFontTx/>
              <a:buNone/>
            </a:pPr>
            <a:endParaRPr lang="en-US" dirty="0"/>
          </a:p>
          <a:p>
            <a:pPr eaLnBrk="1" hangingPunct="1">
              <a:lnSpc>
                <a:spcPct val="150000"/>
              </a:lnSpc>
              <a:buFontTx/>
              <a:buNone/>
            </a:pPr>
            <a:r>
              <a:rPr lang="en-US" dirty="0"/>
              <a:t>Next Class:</a:t>
            </a:r>
          </a:p>
          <a:p>
            <a:pPr algn="ctr" eaLnBrk="1" hangingPunct="1">
              <a:lnSpc>
                <a:spcPct val="150000"/>
              </a:lnSpc>
              <a:buFontTx/>
              <a:buNone/>
            </a:pPr>
            <a:r>
              <a:rPr lang="en-US" dirty="0"/>
              <a:t>Sections 6.3, 17.1</a:t>
            </a:r>
          </a:p>
        </p:txBody>
      </p:sp>
    </p:spTree>
    <p:extLst>
      <p:ext uri="{BB962C8B-B14F-4D97-AF65-F5344CB8AC3E}">
        <p14:creationId xmlns:p14="http://schemas.microsoft.com/office/powerpoint/2010/main" val="183440130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pic>
        <p:nvPicPr>
          <p:cNvPr id="29491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2066" b="12517"/>
          <a:stretch/>
        </p:blipFill>
        <p:spPr bwMode="auto">
          <a:xfrm>
            <a:off x="2722778" y="0"/>
            <a:ext cx="642122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Last Class: 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Toy Example Contrasting </a:t>
            </a:r>
            <a:r>
              <a:rPr lang="en-US" dirty="0" err="1">
                <a:solidFill>
                  <a:schemeClr val="bg2"/>
                </a:solidFill>
                <a:latin typeface="Arial Unicode MS" pitchFamily="34" charset="-128"/>
                <a:ea typeface="Arial Unicode MS" pitchFamily="34" charset="-128"/>
                <a:cs typeface="Arial Unicode MS" pitchFamily="34" charset="-128"/>
              </a:rPr>
              <a:t>Cov</a:t>
            </a:r>
            <a:r>
              <a:rPr lang="en-US" dirty="0">
                <a:solidFill>
                  <a:schemeClr val="bg2"/>
                </a:solidFill>
                <a:latin typeface="Arial Unicode MS" pitchFamily="34" charset="-128"/>
                <a:ea typeface="Arial Unicode MS" pitchFamily="34" charset="-128"/>
                <a:cs typeface="Arial Unicode MS" pitchFamily="34" charset="-128"/>
              </a:rPr>
              <a:t>. vs. Corr.</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1</a:t>
            </a:r>
            <a:r>
              <a:rPr lang="en-US" baseline="30000" dirty="0">
                <a:solidFill>
                  <a:schemeClr val="bg2"/>
                </a:solidFill>
                <a:latin typeface="Arial Unicode MS" pitchFamily="34" charset="-128"/>
                <a:ea typeface="Arial Unicode MS" pitchFamily="34" charset="-128"/>
                <a:cs typeface="Arial Unicode MS" pitchFamily="34" charset="-128"/>
              </a:rPr>
              <a:t>st</a:t>
            </a:r>
            <a:r>
              <a:rPr lang="en-US" dirty="0">
                <a:solidFill>
                  <a:schemeClr val="bg2"/>
                </a:solidFill>
                <a:latin typeface="Arial Unicode MS" pitchFamily="34" charset="-128"/>
                <a:ea typeface="Arial Unicode MS" pitchFamily="34" charset="-128"/>
                <a:cs typeface="Arial Unicode MS" pitchFamily="34" charset="-128"/>
              </a:rPr>
              <a:t> Comp:</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    Nearly Flat</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2</a:t>
            </a:r>
            <a:r>
              <a:rPr lang="en-US" baseline="30000" dirty="0">
                <a:solidFill>
                  <a:schemeClr val="bg2"/>
                </a:solidFill>
                <a:latin typeface="Arial Unicode MS" pitchFamily="34" charset="-128"/>
                <a:ea typeface="Arial Unicode MS" pitchFamily="34" charset="-128"/>
                <a:cs typeface="Arial Unicode MS" pitchFamily="34" charset="-128"/>
              </a:rPr>
              <a:t>nd</a:t>
            </a:r>
            <a:r>
              <a:rPr lang="en-US" dirty="0">
                <a:solidFill>
                  <a:schemeClr val="bg2"/>
                </a:solidFill>
                <a:latin typeface="Arial Unicode MS" pitchFamily="34" charset="-128"/>
                <a:ea typeface="Arial Unicode MS" pitchFamily="34" charset="-128"/>
                <a:cs typeface="Arial Unicode MS" pitchFamily="34" charset="-128"/>
              </a:rPr>
              <a:t> Comp:</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     Contrast</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3</a:t>
            </a:r>
            <a:r>
              <a:rPr lang="en-US" baseline="30000" dirty="0">
                <a:solidFill>
                  <a:schemeClr val="bg2"/>
                </a:solidFill>
                <a:latin typeface="Arial Unicode MS" pitchFamily="34" charset="-128"/>
                <a:ea typeface="Arial Unicode MS" pitchFamily="34" charset="-128"/>
                <a:cs typeface="Arial Unicode MS" pitchFamily="34" charset="-128"/>
              </a:rPr>
              <a:t>rd</a:t>
            </a:r>
            <a:r>
              <a:rPr lang="en-US" dirty="0">
                <a:solidFill>
                  <a:schemeClr val="bg2"/>
                </a:solidFill>
                <a:latin typeface="Arial Unicode MS" pitchFamily="34" charset="-128"/>
                <a:ea typeface="Arial Unicode MS" pitchFamily="34" charset="-128"/>
                <a:cs typeface="Arial Unicode MS" pitchFamily="34" charset="-128"/>
              </a:rPr>
              <a:t> &amp; 4</a:t>
            </a:r>
            <a:r>
              <a:rPr lang="en-US" baseline="30000" dirty="0">
                <a:solidFill>
                  <a:schemeClr val="bg2"/>
                </a:solidFill>
                <a:latin typeface="Arial Unicode MS" pitchFamily="34" charset="-128"/>
                <a:ea typeface="Arial Unicode MS" pitchFamily="34" charset="-128"/>
                <a:cs typeface="Arial Unicode MS" pitchFamily="34" charset="-128"/>
              </a:rPr>
              <a:t>th</a:t>
            </a:r>
            <a:r>
              <a:rPr lang="en-US" dirty="0">
                <a:solidFill>
                  <a:schemeClr val="bg2"/>
                </a:solidFill>
                <a:latin typeface="Arial Unicode MS" pitchFamily="34" charset="-128"/>
                <a:ea typeface="Arial Unicode MS" pitchFamily="34" charset="-128"/>
                <a:cs typeface="Arial Unicode MS" pitchFamily="34" charset="-128"/>
              </a:rPr>
              <a:t>:</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    Very Small</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48224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pic>
        <p:nvPicPr>
          <p:cNvPr id="297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825" b="11757"/>
          <a:stretch/>
        </p:blipFill>
        <p:spPr bwMode="auto">
          <a:xfrm>
            <a:off x="2722778" y="0"/>
            <a:ext cx="642122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Last Class: 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Toy Example Contrasting </a:t>
            </a:r>
            <a:r>
              <a:rPr lang="en-US" dirty="0" err="1">
                <a:solidFill>
                  <a:schemeClr val="bg2"/>
                </a:solidFill>
                <a:latin typeface="Arial Unicode MS" pitchFamily="34" charset="-128"/>
                <a:ea typeface="Arial Unicode MS" pitchFamily="34" charset="-128"/>
                <a:cs typeface="Arial Unicode MS" pitchFamily="34" charset="-128"/>
              </a:rPr>
              <a:t>Cov</a:t>
            </a:r>
            <a:r>
              <a:rPr lang="en-US" dirty="0">
                <a:solidFill>
                  <a:schemeClr val="bg2"/>
                </a:solidFill>
                <a:latin typeface="Arial Unicode MS" pitchFamily="34" charset="-128"/>
                <a:ea typeface="Arial Unicode MS" pitchFamily="34" charset="-128"/>
                <a:cs typeface="Arial Unicode MS" pitchFamily="34" charset="-128"/>
              </a:rPr>
              <a:t>. vs. Corr.</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Correlation</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“Whitened”</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Version</a:t>
            </a:r>
          </a:p>
          <a:p>
            <a:pPr marL="711200" indent="-711200" eaLnBrk="1" hangingPunct="1">
              <a:lnSpc>
                <a:spcPct val="110000"/>
              </a:lnSpc>
              <a:buFontTx/>
              <a:buNone/>
            </a:pPr>
            <a:endParaRPr lang="en-US" dirty="0">
              <a:solidFill>
                <a:srgbClr val="FF0000"/>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All Much </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Different</a:t>
            </a:r>
          </a:p>
          <a:p>
            <a:pPr marL="711200" indent="-711200" eaLnBrk="1" hangingPunct="1">
              <a:lnSpc>
                <a:spcPct val="110000"/>
              </a:lnSpc>
              <a:buFontTx/>
              <a:buNone/>
            </a:pPr>
            <a:r>
              <a:rPr lang="en-US" b="1" dirty="0">
                <a:solidFill>
                  <a:srgbClr val="FF0000"/>
                </a:solidFill>
                <a:latin typeface="Arial Unicode MS" pitchFamily="34" charset="-128"/>
                <a:ea typeface="Arial Unicode MS" pitchFamily="34" charset="-128"/>
                <a:cs typeface="Arial Unicode MS" pitchFamily="34" charset="-128"/>
              </a:rPr>
              <a:t>Which Is</a:t>
            </a:r>
          </a:p>
          <a:p>
            <a:pPr marL="711200" indent="-711200" eaLnBrk="1" hangingPunct="1">
              <a:lnSpc>
                <a:spcPct val="110000"/>
              </a:lnSpc>
              <a:buFontTx/>
              <a:buNone/>
            </a:pPr>
            <a:r>
              <a:rPr lang="en-US" b="1" dirty="0">
                <a:solidFill>
                  <a:srgbClr val="FF0000"/>
                </a:solidFill>
                <a:latin typeface="Arial Unicode MS" pitchFamily="34" charset="-128"/>
                <a:ea typeface="Arial Unicode MS" pitchFamily="34" charset="-128"/>
                <a:cs typeface="Arial Unicode MS" pitchFamily="34" charset="-128"/>
              </a:rPr>
              <a:t>“Right” ???</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558416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Last Class: Correlation PCA</a:t>
            </a:r>
          </a:p>
        </p:txBody>
      </p:sp>
      <p:sp>
        <p:nvSpPr>
          <p:cNvPr id="41987" name="Rectangle 3"/>
          <p:cNvSpPr>
            <a:spLocks noGrp="1" noChangeArrowheads="1"/>
          </p:cNvSpPr>
          <p:nvPr>
            <p:ph type="body" idx="1"/>
          </p:nvPr>
        </p:nvSpPr>
        <p:spPr>
          <a:xfrm>
            <a:off x="457200" y="838200"/>
            <a:ext cx="8305800" cy="5867400"/>
          </a:xfrm>
        </p:spPr>
        <p:txBody>
          <a:bodyPr/>
          <a:lstStyle/>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Personal Thoughts on Correlation PCA:</a:t>
            </a:r>
          </a:p>
          <a:p>
            <a:pPr marL="711200" indent="-711200" eaLnBrk="1" hangingPunct="1">
              <a:lnSpc>
                <a:spcPct val="110000"/>
              </a:lnSpc>
            </a:pPr>
            <a:r>
              <a:rPr lang="en-US" dirty="0">
                <a:solidFill>
                  <a:schemeClr val="bg2"/>
                </a:solidFill>
                <a:latin typeface="Arial Unicode MS" pitchFamily="34" charset="-128"/>
                <a:ea typeface="Arial Unicode MS" pitchFamily="34" charset="-128"/>
                <a:cs typeface="Arial Unicode MS" pitchFamily="34" charset="-128"/>
              </a:rPr>
              <a:t>Can be very useful </a:t>
            </a:r>
          </a:p>
          <a:p>
            <a:pPr marL="711200" indent="-711200" algn="ctr"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(especially with </a:t>
            </a:r>
            <a:r>
              <a:rPr lang="en-US" i="1" dirty="0" err="1">
                <a:solidFill>
                  <a:schemeClr val="bg2"/>
                </a:solidFill>
                <a:latin typeface="Arial Unicode MS" pitchFamily="34" charset="-128"/>
                <a:ea typeface="Arial Unicode MS" pitchFamily="34" charset="-128"/>
                <a:cs typeface="Arial Unicode MS" pitchFamily="34" charset="-128"/>
              </a:rPr>
              <a:t>noncommensurate</a:t>
            </a:r>
            <a:r>
              <a:rPr lang="en-US" i="1" dirty="0">
                <a:solidFill>
                  <a:schemeClr val="bg2"/>
                </a:solidFill>
                <a:latin typeface="Arial Unicode MS" pitchFamily="34" charset="-128"/>
                <a:ea typeface="Arial Unicode MS" pitchFamily="34" charset="-128"/>
                <a:cs typeface="Arial Unicode MS" pitchFamily="34" charset="-128"/>
              </a:rPr>
              <a:t> units</a:t>
            </a:r>
            <a:r>
              <a:rPr lang="en-US" dirty="0">
                <a:solidFill>
                  <a:schemeClr val="bg2"/>
                </a:solidFill>
                <a:latin typeface="Arial Unicode MS" pitchFamily="34" charset="-128"/>
                <a:ea typeface="Arial Unicode MS" pitchFamily="34" charset="-128"/>
                <a:cs typeface="Arial Unicode MS" pitchFamily="34" charset="-128"/>
              </a:rPr>
              <a:t>)</a:t>
            </a:r>
          </a:p>
          <a:p>
            <a:pPr marL="711200" indent="-711200" eaLnBrk="1" hangingPunct="1">
              <a:lnSpc>
                <a:spcPct val="110000"/>
              </a:lnSpc>
            </a:pPr>
            <a:r>
              <a:rPr lang="en-US" dirty="0">
                <a:solidFill>
                  <a:schemeClr val="bg2"/>
                </a:solidFill>
                <a:latin typeface="Arial Unicode MS" pitchFamily="34" charset="-128"/>
                <a:ea typeface="Arial Unicode MS" pitchFamily="34" charset="-128"/>
                <a:cs typeface="Arial Unicode MS" pitchFamily="34" charset="-128"/>
              </a:rPr>
              <a:t>Not always, </a:t>
            </a:r>
            <a:r>
              <a:rPr lang="en-US" u="sng" dirty="0">
                <a:solidFill>
                  <a:schemeClr val="bg2"/>
                </a:solidFill>
                <a:latin typeface="Arial Unicode MS" pitchFamily="34" charset="-128"/>
                <a:ea typeface="Arial Unicode MS" pitchFamily="34" charset="-128"/>
                <a:cs typeface="Arial Unicode MS" pitchFamily="34" charset="-128"/>
              </a:rPr>
              <a:t>can hide important structure</a:t>
            </a:r>
          </a:p>
          <a:p>
            <a:pPr marL="0" indent="0" eaLnBrk="1" hangingPunct="1">
              <a:lnSpc>
                <a:spcPct val="110000"/>
              </a:lnSpc>
              <a:buNone/>
            </a:pPr>
            <a:endParaRPr lang="en-US" dirty="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15622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305800" cy="5867400"/>
          </a:xfrm>
        </p:spPr>
        <p:txBody>
          <a:bodyPr/>
          <a:lstStyle/>
          <a:p>
            <a:pPr eaLnBrk="1" hangingPunct="1">
              <a:lnSpc>
                <a:spcPct val="150000"/>
              </a:lnSpc>
              <a:buFont typeface="Wingdings" pitchFamily="2" charset="2"/>
              <a:buChar char="v"/>
            </a:pPr>
            <a:r>
              <a:rPr lang="en-US" dirty="0">
                <a:solidFill>
                  <a:schemeClr val="bg2"/>
                </a:solidFill>
                <a:latin typeface="Arial Unicode MS" pitchFamily="34" charset="-128"/>
                <a:ea typeface="Arial Unicode MS" pitchFamily="34" charset="-128"/>
                <a:cs typeface="Arial Unicode MS" pitchFamily="34" charset="-128"/>
              </a:rPr>
              <a:t>  Useful Method for Data Analysis</a:t>
            </a:r>
          </a:p>
          <a:p>
            <a:pPr eaLnBrk="1" hangingPunct="1">
              <a:lnSpc>
                <a:spcPct val="150000"/>
              </a:lnSpc>
              <a:buFont typeface="Wingdings" pitchFamily="2" charset="2"/>
              <a:buChar char="v"/>
            </a:pPr>
            <a:r>
              <a:rPr lang="en-US" dirty="0">
                <a:solidFill>
                  <a:schemeClr val="bg2"/>
                </a:solidFill>
                <a:latin typeface="Arial Unicode MS" pitchFamily="34" charset="-128"/>
                <a:ea typeface="Arial Unicode MS" pitchFamily="34" charset="-128"/>
                <a:cs typeface="Arial Unicode MS" pitchFamily="34" charset="-128"/>
              </a:rPr>
              <a:t>  Apply to Marginal Distributions</a:t>
            </a:r>
          </a:p>
          <a:p>
            <a:pPr marL="0" indent="0" algn="ctr"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(i.e. to </a:t>
            </a:r>
            <a:r>
              <a:rPr lang="en-US" i="1" dirty="0">
                <a:solidFill>
                  <a:schemeClr val="bg2"/>
                </a:solidFill>
                <a:latin typeface="Arial Unicode MS" pitchFamily="34" charset="-128"/>
                <a:ea typeface="Arial Unicode MS" pitchFamily="34" charset="-128"/>
                <a:cs typeface="Arial Unicode MS" pitchFamily="34" charset="-128"/>
              </a:rPr>
              <a:t>Individual Variables</a:t>
            </a:r>
            <a:r>
              <a:rPr lang="en-US" dirty="0">
                <a:solidFill>
                  <a:schemeClr val="bg2"/>
                </a:solidFill>
                <a:latin typeface="Arial Unicode MS" pitchFamily="34" charset="-128"/>
                <a:ea typeface="Arial Unicode MS" pitchFamily="34" charset="-128"/>
                <a:cs typeface="Arial Unicode MS" pitchFamily="34" charset="-128"/>
              </a:rPr>
              <a:t>)</a:t>
            </a:r>
          </a:p>
          <a:p>
            <a:pPr eaLnBrk="1" hangingPunct="1">
              <a:lnSpc>
                <a:spcPct val="150000"/>
              </a:lnSpc>
              <a:buFont typeface="Wingdings" pitchFamily="2" charset="2"/>
              <a:buChar char="v"/>
            </a:pPr>
            <a:r>
              <a:rPr lang="en-US" dirty="0">
                <a:solidFill>
                  <a:schemeClr val="bg2"/>
                </a:solidFill>
                <a:latin typeface="Arial Unicode MS" pitchFamily="34" charset="-128"/>
                <a:ea typeface="Arial Unicode MS" pitchFamily="34" charset="-128"/>
                <a:cs typeface="Arial Unicode MS" pitchFamily="34" charset="-128"/>
              </a:rPr>
              <a:t>  Idea:  Put Data on </a:t>
            </a:r>
            <a:r>
              <a:rPr lang="en-US" u="sng" dirty="0">
                <a:solidFill>
                  <a:schemeClr val="bg2"/>
                </a:solidFill>
                <a:latin typeface="Arial Unicode MS" pitchFamily="34" charset="-128"/>
                <a:ea typeface="Arial Unicode MS" pitchFamily="34" charset="-128"/>
                <a:cs typeface="Arial Unicode MS" pitchFamily="34" charset="-128"/>
              </a:rPr>
              <a:t>Right Scale</a:t>
            </a:r>
          </a:p>
          <a:p>
            <a:pPr eaLnBrk="1" hangingPunct="1">
              <a:lnSpc>
                <a:spcPct val="150000"/>
              </a:lnSpc>
              <a:buFont typeface="Wingdings" pitchFamily="2" charset="2"/>
              <a:buChar char="v"/>
            </a:pPr>
            <a:r>
              <a:rPr lang="en-US" i="1" dirty="0">
                <a:solidFill>
                  <a:schemeClr val="bg2"/>
                </a:solidFill>
                <a:latin typeface="Arial Unicode MS" pitchFamily="34" charset="-128"/>
                <a:ea typeface="Arial Unicode MS" pitchFamily="34" charset="-128"/>
                <a:cs typeface="Arial Unicode MS" pitchFamily="34" charset="-128"/>
              </a:rPr>
              <a:t>  </a:t>
            </a:r>
            <a:r>
              <a:rPr lang="en-US" dirty="0">
                <a:solidFill>
                  <a:schemeClr val="bg2"/>
                </a:solidFill>
                <a:latin typeface="Arial Unicode MS" pitchFamily="34" charset="-128"/>
                <a:ea typeface="Arial Unicode MS" pitchFamily="34" charset="-128"/>
                <a:cs typeface="Arial Unicode MS" pitchFamily="34" charset="-128"/>
              </a:rPr>
              <a:t>Common Example:</a:t>
            </a:r>
          </a:p>
          <a:p>
            <a:pPr marL="857250" lvl="1" indent="-457200" eaLnBrk="1" hangingPunct="1">
              <a:lnSpc>
                <a:spcPct val="150000"/>
              </a:lnSpc>
              <a:buFont typeface="Courier New" pitchFamily="49" charset="0"/>
              <a:buChar char="o"/>
            </a:pPr>
            <a:r>
              <a:rPr lang="en-US" dirty="0">
                <a:solidFill>
                  <a:schemeClr val="bg2"/>
                </a:solidFill>
                <a:latin typeface="Arial Unicode MS" pitchFamily="34" charset="-128"/>
                <a:ea typeface="Arial Unicode MS" pitchFamily="34" charset="-128"/>
                <a:cs typeface="Arial Unicode MS" pitchFamily="34" charset="-128"/>
              </a:rPr>
              <a:t>Data Orders of Magnitude Different</a:t>
            </a:r>
          </a:p>
          <a:p>
            <a:pPr marL="857250" lvl="1" indent="-457200" eaLnBrk="1" hangingPunct="1">
              <a:lnSpc>
                <a:spcPct val="150000"/>
              </a:lnSpc>
              <a:buFont typeface="Courier New" pitchFamily="49" charset="0"/>
              <a:buChar char="o"/>
            </a:pPr>
            <a:r>
              <a:rPr lang="en-US" dirty="0">
                <a:solidFill>
                  <a:schemeClr val="bg2"/>
                </a:solidFill>
                <a:latin typeface="Arial Unicode MS" pitchFamily="34" charset="-128"/>
                <a:ea typeface="Arial Unicode MS" pitchFamily="34" charset="-128"/>
                <a:cs typeface="Arial Unicode MS" pitchFamily="34" charset="-128"/>
              </a:rPr>
              <a:t>Log</a:t>
            </a:r>
            <a:r>
              <a:rPr lang="en-US" baseline="-25000" dirty="0">
                <a:solidFill>
                  <a:schemeClr val="bg2"/>
                </a:solidFill>
                <a:latin typeface="Arial Unicode MS" pitchFamily="34" charset="-128"/>
                <a:ea typeface="Arial Unicode MS" pitchFamily="34" charset="-128"/>
                <a:cs typeface="Arial Unicode MS" pitchFamily="34" charset="-128"/>
              </a:rPr>
              <a:t>10</a:t>
            </a:r>
            <a:r>
              <a:rPr lang="en-US" dirty="0">
                <a:solidFill>
                  <a:schemeClr val="bg2"/>
                </a:solidFill>
                <a:latin typeface="Arial Unicode MS" pitchFamily="34" charset="-128"/>
                <a:ea typeface="Arial Unicode MS" pitchFamily="34" charset="-128"/>
                <a:cs typeface="Arial Unicode MS" pitchFamily="34" charset="-128"/>
              </a:rPr>
              <a:t>   Puts Data on More Analyzable Scale</a:t>
            </a:r>
          </a:p>
          <a:p>
            <a:pPr marL="0" indent="0" eaLnBrk="1" hangingPunct="1">
              <a:lnSpc>
                <a:spcPct val="150000"/>
              </a:lnSpc>
              <a:buNone/>
            </a:pPr>
            <a:endParaRPr lang="en-US" i="1" dirty="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 name="TextBox 1"/>
          <p:cNvSpPr txBox="1"/>
          <p:nvPr/>
        </p:nvSpPr>
        <p:spPr>
          <a:xfrm>
            <a:off x="7010400" y="1584148"/>
            <a:ext cx="2085827" cy="1200329"/>
          </a:xfrm>
          <a:prstGeom prst="rect">
            <a:avLst/>
          </a:prstGeom>
          <a:noFill/>
          <a:ln w="25400">
            <a:solidFill>
              <a:srgbClr val="C0000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Recall Log for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Mortality and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C00000"/>
                </a:solidFill>
                <a:effectLst/>
                <a:uLnTx/>
                <a:uFillTx/>
                <a:latin typeface="Arial" charset="0"/>
                <a:ea typeface="+mn-ea"/>
                <a:cs typeface="+mn-cs"/>
              </a:rPr>
              <a:t>RNAseq</a:t>
            </a:r>
            <a:r>
              <a:rPr kumimoji="0" lang="en-US" sz="2400" b="0" i="0" u="none" strike="noStrike" kern="1200" cap="none" spc="0" normalizeH="0" baseline="0" noProof="0" dirty="0">
                <a:ln>
                  <a:noFill/>
                </a:ln>
                <a:solidFill>
                  <a:srgbClr val="C00000"/>
                </a:solidFill>
                <a:effectLst/>
                <a:uLnTx/>
                <a:uFillTx/>
                <a:latin typeface="Arial" charset="0"/>
                <a:ea typeface="+mn-ea"/>
                <a:cs typeface="+mn-cs"/>
              </a:rPr>
              <a:t> Data</a:t>
            </a:r>
          </a:p>
        </p:txBody>
      </p:sp>
      <p:sp>
        <p:nvSpPr>
          <p:cNvPr id="3" name="TextBox 2">
            <a:extLst>
              <a:ext uri="{FF2B5EF4-FFF2-40B4-BE49-F238E27FC236}">
                <a16:creationId xmlns:a16="http://schemas.microsoft.com/office/drawing/2014/main" id="{C6FC8D58-A387-43A6-A815-51E2100A7541}"/>
              </a:ext>
            </a:extLst>
          </p:cNvPr>
          <p:cNvSpPr txBox="1"/>
          <p:nvPr/>
        </p:nvSpPr>
        <p:spPr>
          <a:xfrm>
            <a:off x="6858000" y="300335"/>
            <a:ext cx="2057400" cy="461665"/>
          </a:xfrm>
          <a:prstGeom prst="rect">
            <a:avLst/>
          </a:prstGeom>
          <a:noFill/>
          <a:ln w="25400">
            <a:solidFill>
              <a:srgbClr val="DC00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DC00FF"/>
                </a:solidFill>
                <a:effectLst/>
                <a:uLnTx/>
                <a:uFillTx/>
                <a:latin typeface="Arial" charset="0"/>
                <a:ea typeface="+mn-ea"/>
                <a:cs typeface="+mn-cs"/>
              </a:rPr>
              <a:t>Text: Sec. 5.3</a:t>
            </a:r>
          </a:p>
        </p:txBody>
      </p:sp>
    </p:spTree>
    <p:extLst>
      <p:ext uri="{BB962C8B-B14F-4D97-AF65-F5344CB8AC3E}">
        <p14:creationId xmlns:p14="http://schemas.microsoft.com/office/powerpoint/2010/main" val="38550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98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Famous Family:   </a:t>
                </a:r>
              </a:p>
              <a:p>
                <a:pPr marL="0" indent="0" algn="ctr"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Box – Cox Transformations</a:t>
                </a:r>
              </a:p>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Box &amp; Cox (1964)</a:t>
                </a: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Given a parameter  </a:t>
                </a:r>
                <a14:m>
                  <m:oMath xmlns:m="http://schemas.openxmlformats.org/officeDocument/2006/math">
                    <m:r>
                      <a:rPr lang="en-US" i="1" smtClean="0">
                        <a:solidFill>
                          <a:schemeClr val="bg2"/>
                        </a:solidFill>
                        <a:latin typeface="Cambria Math" panose="02040503050406030204" pitchFamily="18" charset="0"/>
                        <a:ea typeface="Cambria Math" panose="02040503050406030204" pitchFamily="18" charset="0"/>
                        <a:cs typeface="Arial Unicode MS" pitchFamily="34" charset="-128"/>
                      </a:rPr>
                      <m:t>𝜆</m:t>
                    </m:r>
                    <m:r>
                      <a:rPr lang="en-US" i="1" smtClean="0">
                        <a:solidFill>
                          <a:schemeClr val="bg2"/>
                        </a:solidFill>
                        <a:latin typeface="Cambria Math" panose="02040503050406030204" pitchFamily="18" charset="0"/>
                        <a:ea typeface="Cambria Math" panose="02040503050406030204" pitchFamily="18" charset="0"/>
                        <a:cs typeface="Arial Unicode MS" pitchFamily="34" charset="-128"/>
                      </a:rPr>
                      <m:t>∈</m:t>
                    </m:r>
                    <m:r>
                      <a:rPr lang="en-US" i="1" smtClean="0">
                        <a:solidFill>
                          <a:schemeClr val="bg2"/>
                        </a:solidFill>
                        <a:latin typeface="Cambria Math" panose="02040503050406030204" pitchFamily="18" charset="0"/>
                        <a:ea typeface="Cambria Math" panose="02040503050406030204" pitchFamily="18" charset="0"/>
                        <a:cs typeface="Arial Unicode MS" pitchFamily="34" charset="-128"/>
                      </a:rPr>
                      <m:t>ℝ</m:t>
                    </m:r>
                  </m:oMath>
                </a14:m>
                <a:r>
                  <a:rPr lang="en-US" dirty="0">
                    <a:solidFill>
                      <a:schemeClr val="bg2"/>
                    </a:solidFill>
                    <a:latin typeface="Arial Unicode MS" pitchFamily="34" charset="-128"/>
                    <a:ea typeface="Arial Unicode MS" pitchFamily="34" charset="-128"/>
                    <a:cs typeface="Arial Unicode MS" pitchFamily="34" charset="-128"/>
                  </a:rPr>
                  <a:t>,</a:t>
                </a:r>
              </a:p>
              <a:p>
                <a:pPr marL="0" indent="0" algn="ctr" eaLnBrk="1" hangingPunct="1">
                  <a:lnSpc>
                    <a:spcPct val="150000"/>
                  </a:lnSpc>
                  <a:buNone/>
                </a:pP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ea typeface="Arial Unicode MS" pitchFamily="34" charset="-128"/>
                          <a:cs typeface="Arial Unicode MS" pitchFamily="34" charset="-128"/>
                        </a:rPr>
                        <m:t>𝑥</m:t>
                      </m:r>
                      <m:r>
                        <a:rPr lang="en-US" b="0" i="1" smtClean="0">
                          <a:solidFill>
                            <a:schemeClr val="bg2"/>
                          </a:solidFill>
                          <a:latin typeface="Cambria Math" panose="02040503050406030204" pitchFamily="18" charset="0"/>
                          <a:ea typeface="Arial Unicode MS" pitchFamily="34" charset="-128"/>
                          <a:cs typeface="Arial Unicode MS" pitchFamily="34" charset="-128"/>
                        </a:rPr>
                        <m:t> ↦  </m:t>
                      </m:r>
                      <m:f>
                        <m:fPr>
                          <m:ctrlP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ctrlPr>
                        </m:fPr>
                        <m:num>
                          <m:sSup>
                            <m:sSupPr>
                              <m:ctrlP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ctrlPr>
                            </m:sSupPr>
                            <m:e>
                              <m: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t>𝑥</m:t>
                              </m:r>
                            </m:e>
                            <m:sup>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sup>
                          </m:sSup>
                          <m: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t>−1</m:t>
                          </m:r>
                        </m:num>
                        <m:den>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den>
                      </m:f>
                    </m:oMath>
                  </m:oMathPara>
                </a14:m>
                <a:endParaRPr lang="en-US" dirty="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3"/>
                <a:stretch>
                  <a:fillRect l="-1834"/>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28483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Box – Cox Transformations</a:t>
                </a:r>
              </a:p>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Why this strange form?   Instead of just</a:t>
                </a:r>
              </a:p>
              <a:p>
                <a:pPr marL="0" indent="0" algn="ctr" eaLnBrk="1" hangingPunct="1">
                  <a:lnSpc>
                    <a:spcPct val="150000"/>
                  </a:lnSpc>
                  <a:buNone/>
                </a:pP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ea typeface="Arial Unicode MS" pitchFamily="34" charset="-128"/>
                          <a:cs typeface="Arial Unicode MS" pitchFamily="34" charset="-128"/>
                        </a:rPr>
                        <m:t>𝑥</m:t>
                      </m:r>
                      <m:r>
                        <a:rPr lang="en-US" b="0" i="1" smtClean="0">
                          <a:solidFill>
                            <a:schemeClr val="bg2"/>
                          </a:solidFill>
                          <a:latin typeface="Cambria Math" panose="02040503050406030204" pitchFamily="18" charset="0"/>
                          <a:ea typeface="Arial Unicode MS" pitchFamily="34" charset="-128"/>
                          <a:cs typeface="Arial Unicode MS" pitchFamily="34" charset="-128"/>
                        </a:rPr>
                        <m:t> ↦</m:t>
                      </m:r>
                      <m:sSup>
                        <m:sSupPr>
                          <m:ctrlPr>
                            <a:rPr lang="en-US" i="1">
                              <a:solidFill>
                                <a:schemeClr val="bg2"/>
                              </a:solidFill>
                              <a:latin typeface="Cambria Math" panose="02040503050406030204" pitchFamily="18" charset="0"/>
                              <a:ea typeface="Cambria Math" panose="02040503050406030204" pitchFamily="18" charset="0"/>
                              <a:cs typeface="Arial Unicode MS" pitchFamily="34" charset="-128"/>
                            </a:rPr>
                          </m:ctrlPr>
                        </m:sSupPr>
                        <m:e>
                          <m:r>
                            <a:rPr lang="en-US" i="1">
                              <a:solidFill>
                                <a:schemeClr val="bg2"/>
                              </a:solidFill>
                              <a:latin typeface="Cambria Math" panose="02040503050406030204" pitchFamily="18" charset="0"/>
                              <a:ea typeface="Cambria Math" panose="02040503050406030204" pitchFamily="18" charset="0"/>
                              <a:cs typeface="Arial Unicode MS" pitchFamily="34" charset="-128"/>
                            </a:rPr>
                            <m:t>𝑥</m:t>
                          </m:r>
                        </m:e>
                        <m:sup>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sup>
                      </m:sSup>
                    </m:oMath>
                  </m:oMathPara>
                </a14:m>
                <a:endParaRPr lang="en-US" b="0" dirty="0">
                  <a:solidFill>
                    <a:schemeClr val="bg2"/>
                  </a:solidFill>
                  <a:latin typeface="Arial Unicode MS" pitchFamily="34" charset="-128"/>
                  <a:ea typeface="Cambria Math" panose="02040503050406030204" pitchFamily="18" charset="0"/>
                  <a:cs typeface="Arial Unicode MS" pitchFamily="34" charset="-128"/>
                </a:endParaRPr>
              </a:p>
              <a:p>
                <a:pPr marL="0" indent="0" algn="ctr" eaLnBrk="1" hangingPunct="1">
                  <a:lnSpc>
                    <a:spcPct val="150000"/>
                  </a:lnSpc>
                  <a:buNone/>
                </a:pPr>
                <a:endParaRPr lang="en-US" b="0" dirty="0">
                  <a:solidFill>
                    <a:schemeClr val="bg2"/>
                  </a:solidFill>
                  <a:latin typeface="Arial Unicode MS" pitchFamily="34" charset="-128"/>
                  <a:ea typeface="Cambria Math" panose="02040503050406030204" pitchFamily="18" charset="0"/>
                  <a:cs typeface="Arial Unicode MS" pitchFamily="34" charset="-128"/>
                </a:endParaRPr>
              </a:p>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Reason:    Nicer Behavior as  </a:t>
                </a:r>
                <a14:m>
                  <m:oMath xmlns:m="http://schemas.openxmlformats.org/officeDocument/2006/math">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r>
                      <a:rPr lang="en-US" i="1" smtClean="0">
                        <a:solidFill>
                          <a:schemeClr val="bg2"/>
                        </a:solidFill>
                        <a:latin typeface="Cambria Math" panose="02040503050406030204" pitchFamily="18" charset="0"/>
                        <a:ea typeface="Cambria Math" panose="02040503050406030204" pitchFamily="18" charset="0"/>
                        <a:cs typeface="Arial Unicode MS" pitchFamily="34" charset="-128"/>
                      </a:rPr>
                      <m:t>→</m:t>
                    </m:r>
                    <m: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t>0</m:t>
                    </m:r>
                  </m:oMath>
                </a14:m>
                <a:r>
                  <a:rPr lang="en-US" dirty="0">
                    <a:solidFill>
                      <a:schemeClr val="bg2"/>
                    </a:solidFill>
                    <a:latin typeface="Arial Unicode MS" pitchFamily="34" charset="-128"/>
                    <a:ea typeface="Arial Unicode MS" pitchFamily="34" charset="-128"/>
                    <a:cs typeface="Arial Unicode MS" pitchFamily="34" charset="-128"/>
                  </a:rPr>
                  <a:t>,</a:t>
                </a:r>
              </a:p>
              <a:p>
                <a:pPr marL="0" indent="0" algn="ctr" eaLnBrk="1" hangingPunct="1">
                  <a:lnSpc>
                    <a:spcPct val="150000"/>
                  </a:lnSpc>
                  <a:buNone/>
                </a:pPr>
                <a14:m>
                  <m:oMathPara xmlns:m="http://schemas.openxmlformats.org/officeDocument/2006/math">
                    <m:oMathParaPr>
                      <m:jc m:val="centerGroup"/>
                    </m:oMathParaPr>
                    <m:oMath xmlns:m="http://schemas.openxmlformats.org/officeDocument/2006/math">
                      <m:func>
                        <m:funcPr>
                          <m:ctrlPr>
                            <a:rPr lang="en-US" i="1" smtClean="0">
                              <a:solidFill>
                                <a:schemeClr val="bg2"/>
                              </a:solidFill>
                              <a:latin typeface="Cambria Math" panose="02040503050406030204" pitchFamily="18" charset="0"/>
                              <a:ea typeface="Arial Unicode MS" pitchFamily="34" charset="-128"/>
                              <a:cs typeface="Arial Unicode MS" pitchFamily="34" charset="-128"/>
                            </a:rPr>
                          </m:ctrlPr>
                        </m:funcPr>
                        <m:fName>
                          <m:limLow>
                            <m:limLowPr>
                              <m:ctrlPr>
                                <a:rPr lang="en-US" i="1" smtClean="0">
                                  <a:solidFill>
                                    <a:schemeClr val="bg2"/>
                                  </a:solidFill>
                                  <a:latin typeface="Cambria Math" panose="02040503050406030204" pitchFamily="18" charset="0"/>
                                  <a:ea typeface="Arial Unicode MS" pitchFamily="34" charset="-128"/>
                                  <a:cs typeface="Arial Unicode MS" pitchFamily="34" charset="-128"/>
                                </a:rPr>
                              </m:ctrlPr>
                            </m:limLowPr>
                            <m:e>
                              <m:r>
                                <m:rPr>
                                  <m:sty m:val="p"/>
                                </m:rPr>
                                <a:rPr lang="en-US" i="0" smtClean="0">
                                  <a:solidFill>
                                    <a:schemeClr val="bg2"/>
                                  </a:solidFill>
                                  <a:latin typeface="Cambria Math" panose="02040503050406030204" pitchFamily="18" charset="0"/>
                                  <a:ea typeface="Arial Unicode MS" pitchFamily="34" charset="-128"/>
                                  <a:cs typeface="Arial Unicode MS" pitchFamily="34" charset="-128"/>
                                </a:rPr>
                                <m:t>lim</m:t>
                              </m:r>
                            </m:e>
                            <m:lim>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r>
                                <a:rPr lang="en-US" i="1">
                                  <a:solidFill>
                                    <a:schemeClr val="bg2"/>
                                  </a:solidFill>
                                  <a:latin typeface="Cambria Math" panose="02040503050406030204" pitchFamily="18" charset="0"/>
                                  <a:ea typeface="Cambria Math" panose="02040503050406030204" pitchFamily="18" charset="0"/>
                                  <a:cs typeface="Arial Unicode MS" pitchFamily="34" charset="-128"/>
                                </a:rPr>
                                <m:t>→0</m:t>
                              </m:r>
                            </m:lim>
                          </m:limLow>
                        </m:fName>
                        <m:e>
                          <m:f>
                            <m:fPr>
                              <m:ctrlPr>
                                <a:rPr lang="en-US" i="1">
                                  <a:solidFill>
                                    <a:schemeClr val="bg2"/>
                                  </a:solidFill>
                                  <a:latin typeface="Cambria Math" panose="02040503050406030204" pitchFamily="18" charset="0"/>
                                  <a:ea typeface="Cambria Math" panose="02040503050406030204" pitchFamily="18" charset="0"/>
                                  <a:cs typeface="Arial Unicode MS" pitchFamily="34" charset="-128"/>
                                </a:rPr>
                              </m:ctrlPr>
                            </m:fPr>
                            <m:num>
                              <m:sSup>
                                <m:sSupPr>
                                  <m:ctrlPr>
                                    <a:rPr lang="en-US" i="1">
                                      <a:solidFill>
                                        <a:schemeClr val="bg2"/>
                                      </a:solidFill>
                                      <a:latin typeface="Cambria Math" panose="02040503050406030204" pitchFamily="18" charset="0"/>
                                      <a:ea typeface="Cambria Math" panose="02040503050406030204" pitchFamily="18" charset="0"/>
                                      <a:cs typeface="Arial Unicode MS" pitchFamily="34" charset="-128"/>
                                    </a:rPr>
                                  </m:ctrlPr>
                                </m:sSupPr>
                                <m:e>
                                  <m:r>
                                    <a:rPr lang="en-US" i="1">
                                      <a:solidFill>
                                        <a:schemeClr val="bg2"/>
                                      </a:solidFill>
                                      <a:latin typeface="Cambria Math" panose="02040503050406030204" pitchFamily="18" charset="0"/>
                                      <a:ea typeface="Cambria Math" panose="02040503050406030204" pitchFamily="18" charset="0"/>
                                      <a:cs typeface="Arial Unicode MS" pitchFamily="34" charset="-128"/>
                                    </a:rPr>
                                    <m:t>𝑥</m:t>
                                  </m:r>
                                </m:e>
                                <m:sup>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sup>
                              </m:sSup>
                              <m:r>
                                <a:rPr lang="en-US" i="1">
                                  <a:solidFill>
                                    <a:schemeClr val="bg2"/>
                                  </a:solidFill>
                                  <a:latin typeface="Cambria Math" panose="02040503050406030204" pitchFamily="18" charset="0"/>
                                  <a:ea typeface="Cambria Math" panose="02040503050406030204" pitchFamily="18" charset="0"/>
                                  <a:cs typeface="Arial Unicode MS" pitchFamily="34" charset="-128"/>
                                </a:rPr>
                                <m:t>−1</m:t>
                              </m:r>
                            </m:num>
                            <m:den>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den>
                          </m:f>
                        </m:e>
                      </m:func>
                      <m:r>
                        <a:rPr lang="en-US" b="0" i="1" smtClean="0">
                          <a:solidFill>
                            <a:schemeClr val="bg2"/>
                          </a:solidFill>
                          <a:latin typeface="Cambria Math" panose="02040503050406030204" pitchFamily="18" charset="0"/>
                          <a:ea typeface="Arial Unicode MS" pitchFamily="34" charset="-128"/>
                          <a:cs typeface="Arial Unicode MS" pitchFamily="34" charset="-128"/>
                        </a:rPr>
                        <m:t>=</m:t>
                      </m:r>
                      <m:func>
                        <m:funcPr>
                          <m:ctrlPr>
                            <a:rPr lang="en-US" b="0" i="1"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b="0" i="0" smtClean="0">
                              <a:solidFill>
                                <a:schemeClr val="bg2"/>
                              </a:solidFill>
                              <a:latin typeface="Cambria Math" panose="02040503050406030204" pitchFamily="18" charset="0"/>
                              <a:ea typeface="Arial Unicode MS" pitchFamily="34" charset="-128"/>
                              <a:cs typeface="Arial Unicode MS" pitchFamily="34" charset="-128"/>
                            </a:rPr>
                            <m:t>ln</m:t>
                          </m:r>
                        </m:fName>
                        <m:e>
                          <m:r>
                            <a:rPr lang="en-US" b="0" i="1" smtClean="0">
                              <a:solidFill>
                                <a:schemeClr val="bg2"/>
                              </a:solidFill>
                              <a:latin typeface="Cambria Math" panose="02040503050406030204" pitchFamily="18" charset="0"/>
                              <a:ea typeface="Arial Unicode MS" pitchFamily="34" charset="-128"/>
                              <a:cs typeface="Arial Unicode MS" pitchFamily="34" charset="-128"/>
                            </a:rPr>
                            <m:t>𝑥</m:t>
                          </m:r>
                        </m:e>
                      </m:func>
                    </m:oMath>
                  </m:oMathPara>
                </a14:m>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dirty="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3"/>
                <a:stretch>
                  <a:fillRect l="-1834"/>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44400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latin typeface="Arial Unicode MS" pitchFamily="34" charset="-128"/>
                <a:ea typeface="Arial Unicode MS" pitchFamily="34" charset="-128"/>
                <a:cs typeface="Arial Unicode MS" pitchFamily="34" charset="-128"/>
              </a:rPr>
              <a:t>Homework 3</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a:solidFill>
                      <a:schemeClr val="tx2"/>
                    </a:solidFill>
                    <a:latin typeface="Arial Unicode MS" pitchFamily="34" charset="-128"/>
                    <a:ea typeface="Arial Unicode MS" pitchFamily="34" charset="-128"/>
                    <a:cs typeface="Arial Unicode MS" pitchFamily="34" charset="-128"/>
                  </a:rPr>
                  <a:t>Verify that,  for  </a:t>
                </a:r>
                <a14:m>
                  <m:oMath xmlns:m="http://schemas.openxmlformats.org/officeDocument/2006/math">
                    <m:r>
                      <a:rPr lang="en-US" b="0" i="1" smtClean="0">
                        <a:solidFill>
                          <a:schemeClr val="tx2"/>
                        </a:solidFill>
                        <a:latin typeface="Cambria Math" panose="02040503050406030204" pitchFamily="18" charset="0"/>
                        <a:ea typeface="Arial Unicode MS" pitchFamily="34" charset="-128"/>
                        <a:cs typeface="Arial Unicode MS" pitchFamily="34" charset="-128"/>
                      </a:rPr>
                      <m:t>𝑥</m:t>
                    </m:r>
                    <m:r>
                      <a:rPr lang="en-US" b="0" i="1" smtClean="0">
                        <a:solidFill>
                          <a:schemeClr val="tx2"/>
                        </a:solidFill>
                        <a:latin typeface="Cambria Math" panose="02040503050406030204" pitchFamily="18" charset="0"/>
                        <a:ea typeface="Arial Unicode MS" pitchFamily="34" charset="-128"/>
                        <a:cs typeface="Arial Unicode MS" pitchFamily="34" charset="-128"/>
                      </a:rPr>
                      <m:t>&gt;0</m:t>
                    </m:r>
                  </m:oMath>
                </a14:m>
                <a:r>
                  <a:rPr lang="en-US" dirty="0">
                    <a:solidFill>
                      <a:schemeClr val="tx2"/>
                    </a:solidFill>
                    <a:latin typeface="Arial Unicode MS" pitchFamily="34" charset="-128"/>
                    <a:ea typeface="Arial Unicode MS" pitchFamily="34" charset="-128"/>
                    <a:cs typeface="Arial Unicode MS" pitchFamily="34" charset="-128"/>
                  </a:rPr>
                  <a:t>,  and  </a:t>
                </a:r>
                <a14:m>
                  <m:oMath xmlns:m="http://schemas.openxmlformats.org/officeDocument/2006/math">
                    <m:r>
                      <a:rPr lang="en-US" i="1" smtClean="0">
                        <a:solidFill>
                          <a:schemeClr val="tx2"/>
                        </a:solidFill>
                        <a:latin typeface="Cambria Math" panose="02040503050406030204" pitchFamily="18" charset="0"/>
                        <a:ea typeface="Cambria Math" panose="02040503050406030204" pitchFamily="18" charset="0"/>
                        <a:cs typeface="Arial Unicode MS" pitchFamily="34" charset="-128"/>
                      </a:rPr>
                      <m:t>𝜆</m:t>
                    </m:r>
                    <m:r>
                      <a:rPr lang="en-US" i="1" smtClean="0">
                        <a:solidFill>
                          <a:schemeClr val="tx2"/>
                        </a:solidFill>
                        <a:latin typeface="Cambria Math" panose="02040503050406030204" pitchFamily="18" charset="0"/>
                        <a:ea typeface="Cambria Math" panose="02040503050406030204" pitchFamily="18" charset="0"/>
                        <a:cs typeface="Arial Unicode MS" pitchFamily="34" charset="-128"/>
                      </a:rPr>
                      <m:t>∈</m:t>
                    </m:r>
                    <m:r>
                      <a:rPr lang="en-US" i="1" smtClean="0">
                        <a:solidFill>
                          <a:schemeClr val="tx2"/>
                        </a:solidFill>
                        <a:latin typeface="Cambria Math" panose="02040503050406030204" pitchFamily="18" charset="0"/>
                        <a:ea typeface="Cambria Math" panose="02040503050406030204" pitchFamily="18" charset="0"/>
                        <a:cs typeface="Arial Unicode MS" pitchFamily="34" charset="-128"/>
                      </a:rPr>
                      <m:t>ℝ</m:t>
                    </m:r>
                  </m:oMath>
                </a14:m>
                <a:r>
                  <a:rPr lang="en-US" dirty="0">
                    <a:solidFill>
                      <a:schemeClr val="tx2"/>
                    </a:solidFill>
                    <a:latin typeface="Arial Unicode MS" pitchFamily="34" charset="-128"/>
                    <a:ea typeface="Arial Unicode MS" pitchFamily="34" charset="-128"/>
                    <a:cs typeface="Arial Unicode MS" pitchFamily="34" charset="-128"/>
                  </a:rPr>
                  <a:t>,</a:t>
                </a:r>
              </a:p>
              <a:p>
                <a:pPr marL="0" indent="0" algn="ctr" eaLnBrk="1" hangingPunct="1">
                  <a:lnSpc>
                    <a:spcPct val="150000"/>
                  </a:lnSpc>
                  <a:buNone/>
                </a:pPr>
                <a14:m>
                  <m:oMathPara xmlns:m="http://schemas.openxmlformats.org/officeDocument/2006/math">
                    <m:oMathParaPr>
                      <m:jc m:val="centerGroup"/>
                    </m:oMathParaPr>
                    <m:oMath xmlns:m="http://schemas.openxmlformats.org/officeDocument/2006/math">
                      <m:func>
                        <m:funcPr>
                          <m:ctrlPr>
                            <a:rPr lang="en-US" i="1" smtClean="0">
                              <a:solidFill>
                                <a:schemeClr val="tx2"/>
                              </a:solidFill>
                              <a:latin typeface="Cambria Math" panose="02040503050406030204" pitchFamily="18" charset="0"/>
                              <a:ea typeface="Arial Unicode MS" pitchFamily="34" charset="-128"/>
                              <a:cs typeface="Arial Unicode MS" pitchFamily="34" charset="-128"/>
                            </a:rPr>
                          </m:ctrlPr>
                        </m:funcPr>
                        <m:fName>
                          <m:limLow>
                            <m:limLowPr>
                              <m:ctrlPr>
                                <a:rPr lang="en-US" i="1" smtClean="0">
                                  <a:solidFill>
                                    <a:schemeClr val="tx2"/>
                                  </a:solidFill>
                                  <a:latin typeface="Cambria Math" panose="02040503050406030204" pitchFamily="18" charset="0"/>
                                  <a:ea typeface="Arial Unicode MS" pitchFamily="34" charset="-128"/>
                                  <a:cs typeface="Arial Unicode MS" pitchFamily="34" charset="-128"/>
                                </a:rPr>
                              </m:ctrlPr>
                            </m:limLowPr>
                            <m:e>
                              <m:r>
                                <m:rPr>
                                  <m:sty m:val="p"/>
                                </m:rPr>
                                <a:rPr lang="en-US" i="0" smtClean="0">
                                  <a:solidFill>
                                    <a:schemeClr val="tx2"/>
                                  </a:solidFill>
                                  <a:latin typeface="Cambria Math" panose="02040503050406030204" pitchFamily="18" charset="0"/>
                                  <a:ea typeface="Arial Unicode MS" pitchFamily="34" charset="-128"/>
                                  <a:cs typeface="Arial Unicode MS" pitchFamily="34" charset="-128"/>
                                </a:rPr>
                                <m:t>lim</m:t>
                              </m:r>
                            </m:e>
                            <m:lim>
                              <m:r>
                                <a:rPr lang="en-US" i="1">
                                  <a:solidFill>
                                    <a:schemeClr val="tx2"/>
                                  </a:solidFill>
                                  <a:latin typeface="Cambria Math" panose="02040503050406030204" pitchFamily="18" charset="0"/>
                                  <a:ea typeface="Cambria Math" panose="02040503050406030204" pitchFamily="18" charset="0"/>
                                  <a:cs typeface="Arial Unicode MS" pitchFamily="34" charset="-128"/>
                                </a:rPr>
                                <m:t>𝜆</m:t>
                              </m:r>
                              <m:r>
                                <a:rPr lang="en-US" i="1">
                                  <a:solidFill>
                                    <a:schemeClr val="tx2"/>
                                  </a:solidFill>
                                  <a:latin typeface="Cambria Math" panose="02040503050406030204" pitchFamily="18" charset="0"/>
                                  <a:ea typeface="Cambria Math" panose="02040503050406030204" pitchFamily="18" charset="0"/>
                                  <a:cs typeface="Arial Unicode MS" pitchFamily="34" charset="-128"/>
                                </a:rPr>
                                <m:t>→0</m:t>
                              </m:r>
                            </m:lim>
                          </m:limLow>
                        </m:fName>
                        <m:e>
                          <m:f>
                            <m:fPr>
                              <m:ctrlPr>
                                <a:rPr lang="en-US" i="1">
                                  <a:solidFill>
                                    <a:schemeClr val="tx2"/>
                                  </a:solidFill>
                                  <a:latin typeface="Cambria Math" panose="02040503050406030204" pitchFamily="18" charset="0"/>
                                  <a:ea typeface="Cambria Math" panose="02040503050406030204" pitchFamily="18" charset="0"/>
                                  <a:cs typeface="Arial Unicode MS" pitchFamily="34" charset="-128"/>
                                </a:rPr>
                              </m:ctrlPr>
                            </m:fPr>
                            <m:num>
                              <m:sSup>
                                <m:sSupPr>
                                  <m:ctrlPr>
                                    <a:rPr lang="en-US" i="1">
                                      <a:solidFill>
                                        <a:schemeClr val="tx2"/>
                                      </a:solidFill>
                                      <a:latin typeface="Cambria Math" panose="02040503050406030204" pitchFamily="18" charset="0"/>
                                      <a:ea typeface="Cambria Math" panose="02040503050406030204" pitchFamily="18" charset="0"/>
                                      <a:cs typeface="Arial Unicode MS" pitchFamily="34" charset="-128"/>
                                    </a:rPr>
                                  </m:ctrlPr>
                                </m:sSupPr>
                                <m:e>
                                  <m:r>
                                    <a:rPr lang="en-US" i="1">
                                      <a:solidFill>
                                        <a:schemeClr val="tx2"/>
                                      </a:solidFill>
                                      <a:latin typeface="Cambria Math" panose="02040503050406030204" pitchFamily="18" charset="0"/>
                                      <a:ea typeface="Cambria Math" panose="02040503050406030204" pitchFamily="18" charset="0"/>
                                      <a:cs typeface="Arial Unicode MS" pitchFamily="34" charset="-128"/>
                                    </a:rPr>
                                    <m:t>𝑥</m:t>
                                  </m:r>
                                </m:e>
                                <m:sup>
                                  <m:r>
                                    <a:rPr lang="en-US" i="1">
                                      <a:solidFill>
                                        <a:schemeClr val="tx2"/>
                                      </a:solidFill>
                                      <a:latin typeface="Cambria Math" panose="02040503050406030204" pitchFamily="18" charset="0"/>
                                      <a:ea typeface="Cambria Math" panose="02040503050406030204" pitchFamily="18" charset="0"/>
                                      <a:cs typeface="Arial Unicode MS" pitchFamily="34" charset="-128"/>
                                    </a:rPr>
                                    <m:t>𝜆</m:t>
                                  </m:r>
                                </m:sup>
                              </m:sSup>
                              <m:r>
                                <a:rPr lang="en-US" i="1">
                                  <a:solidFill>
                                    <a:schemeClr val="tx2"/>
                                  </a:solidFill>
                                  <a:latin typeface="Cambria Math" panose="02040503050406030204" pitchFamily="18" charset="0"/>
                                  <a:ea typeface="Cambria Math" panose="02040503050406030204" pitchFamily="18" charset="0"/>
                                  <a:cs typeface="Arial Unicode MS" pitchFamily="34" charset="-128"/>
                                </a:rPr>
                                <m:t>−1</m:t>
                              </m:r>
                            </m:num>
                            <m:den>
                              <m:r>
                                <a:rPr lang="en-US" i="1">
                                  <a:solidFill>
                                    <a:schemeClr val="tx2"/>
                                  </a:solidFill>
                                  <a:latin typeface="Cambria Math" panose="02040503050406030204" pitchFamily="18" charset="0"/>
                                  <a:ea typeface="Cambria Math" panose="02040503050406030204" pitchFamily="18" charset="0"/>
                                  <a:cs typeface="Arial Unicode MS" pitchFamily="34" charset="-128"/>
                                </a:rPr>
                                <m:t>𝜆</m:t>
                              </m:r>
                            </m:den>
                          </m:f>
                        </m:e>
                      </m:func>
                      <m:r>
                        <a:rPr lang="en-US" b="0" i="1" smtClean="0">
                          <a:solidFill>
                            <a:schemeClr val="tx2"/>
                          </a:solidFill>
                          <a:latin typeface="Cambria Math" panose="02040503050406030204" pitchFamily="18" charset="0"/>
                          <a:ea typeface="Arial Unicode MS" pitchFamily="34" charset="-128"/>
                          <a:cs typeface="Arial Unicode MS" pitchFamily="34" charset="-128"/>
                        </a:rPr>
                        <m:t>=</m:t>
                      </m:r>
                      <m:func>
                        <m:funcPr>
                          <m:ctrlPr>
                            <a:rPr lang="en-US" b="0" i="1" smtClean="0">
                              <a:solidFill>
                                <a:schemeClr val="tx2"/>
                              </a:solidFill>
                              <a:latin typeface="Cambria Math" panose="02040503050406030204" pitchFamily="18" charset="0"/>
                              <a:ea typeface="Arial Unicode MS" pitchFamily="34" charset="-128"/>
                              <a:cs typeface="Arial Unicode MS" pitchFamily="34" charset="-128"/>
                            </a:rPr>
                          </m:ctrlPr>
                        </m:funcPr>
                        <m:fName>
                          <m:r>
                            <m:rPr>
                              <m:sty m:val="p"/>
                            </m:rPr>
                            <a:rPr lang="en-US" b="0" i="0" smtClean="0">
                              <a:solidFill>
                                <a:schemeClr val="tx2"/>
                              </a:solidFill>
                              <a:latin typeface="Cambria Math" panose="02040503050406030204" pitchFamily="18" charset="0"/>
                              <a:ea typeface="Arial Unicode MS" pitchFamily="34" charset="-128"/>
                              <a:cs typeface="Arial Unicode MS" pitchFamily="34" charset="-128"/>
                            </a:rPr>
                            <m:t>ln</m:t>
                          </m:r>
                        </m:fName>
                        <m:e>
                          <m:r>
                            <a:rPr lang="en-US" b="0" i="1" smtClean="0">
                              <a:solidFill>
                                <a:schemeClr val="tx2"/>
                              </a:solidFill>
                              <a:latin typeface="Cambria Math" panose="02040503050406030204" pitchFamily="18" charset="0"/>
                              <a:ea typeface="Arial Unicode MS" pitchFamily="34" charset="-128"/>
                              <a:cs typeface="Arial Unicode MS" pitchFamily="34" charset="-128"/>
                            </a:rPr>
                            <m:t>𝑥</m:t>
                          </m:r>
                        </m:e>
                      </m:func>
                    </m:oMath>
                  </m:oMathPara>
                </a14:m>
                <a:endParaRPr lang="en-US" dirty="0">
                  <a:solidFill>
                    <a:schemeClr val="tx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dirty="0">
                    <a:solidFill>
                      <a:schemeClr val="tx2"/>
                    </a:solidFill>
                    <a:latin typeface="Arial Unicode MS" pitchFamily="34" charset="-128"/>
                    <a:ea typeface="Arial Unicode MS" pitchFamily="34" charset="-128"/>
                    <a:cs typeface="Arial Unicode MS" pitchFamily="34" charset="-128"/>
                  </a:rPr>
                  <a:t>Turn in .pdf Answer on Canvas,   Either</a:t>
                </a:r>
              </a:p>
              <a:p>
                <a:pPr marL="0" indent="0" eaLnBrk="1" hangingPunct="1">
                  <a:lnSpc>
                    <a:spcPct val="150000"/>
                  </a:lnSpc>
                  <a:buNone/>
                </a:pPr>
                <a:r>
                  <a:rPr lang="en-US" dirty="0">
                    <a:solidFill>
                      <a:schemeClr val="tx2"/>
                    </a:solidFill>
                    <a:latin typeface="Arial Unicode MS" pitchFamily="34" charset="-128"/>
                    <a:ea typeface="Arial Unicode MS" pitchFamily="34" charset="-128"/>
                    <a:cs typeface="Arial Unicode MS" pitchFamily="34" charset="-128"/>
                  </a:rPr>
                  <a:t>Word Processed     or     Write &amp; Photo</a:t>
                </a: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3"/>
                <a:stretch>
                  <a:fillRect l="-1834"/>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4" name="TextBox 33">
            <a:extLst>
              <a:ext uri="{FF2B5EF4-FFF2-40B4-BE49-F238E27FC236}">
                <a16:creationId xmlns:a16="http://schemas.microsoft.com/office/drawing/2014/main" id="{FE484829-2627-4752-8576-B2FC0AD1CADE}"/>
              </a:ext>
            </a:extLst>
          </p:cNvPr>
          <p:cNvSpPr txBox="1"/>
          <p:nvPr/>
        </p:nvSpPr>
        <p:spPr>
          <a:xfrm>
            <a:off x="6494316" y="5105400"/>
            <a:ext cx="2047355" cy="83099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Arial" charset="0"/>
                <a:ea typeface="+mn-ea"/>
                <a:cs typeface="+mn-cs"/>
              </a:rPr>
              <a:t>Due:  Feb. 8,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Arial" charset="0"/>
                <a:ea typeface="+mn-ea"/>
                <a:cs typeface="+mn-cs"/>
              </a:rPr>
              <a:t>11:00AM</a:t>
            </a:r>
          </a:p>
        </p:txBody>
      </p:sp>
    </p:spTree>
    <p:extLst>
      <p:ext uri="{BB962C8B-B14F-4D97-AF65-F5344CB8AC3E}">
        <p14:creationId xmlns:p14="http://schemas.microsoft.com/office/powerpoint/2010/main" val="123138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2023"/>
          <a:stretch/>
        </p:blipFill>
        <p:spPr>
          <a:xfrm>
            <a:off x="457200" y="1689101"/>
            <a:ext cx="8229600" cy="2108198"/>
          </a:xfrm>
          <a:prstGeom prst="rect">
            <a:avLst/>
          </a:prstGeom>
        </p:spPr>
      </p:pic>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Box – Cox Transformations</a:t>
                </a: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sz="1800" dirty="0">
                    <a:solidFill>
                      <a:schemeClr val="bg2"/>
                    </a:solidFill>
                    <a:latin typeface="Arial Unicode MS" pitchFamily="34" charset="-128"/>
                    <a:ea typeface="Arial Unicode MS" pitchFamily="34" charset="-128"/>
                    <a:cs typeface="Arial Unicode MS" pitchFamily="34" charset="-128"/>
                  </a:rPr>
                  <a:t>                                                              (vs. </a:t>
                </a:r>
                <a14:m>
                  <m:oMath xmlns:m="http://schemas.openxmlformats.org/officeDocument/2006/math">
                    <m:r>
                      <a:rPr lang="en-US" sz="1800" b="0" i="1" smtClean="0">
                        <a:solidFill>
                          <a:schemeClr val="bg2"/>
                        </a:solidFill>
                        <a:latin typeface="Cambria Math" panose="02040503050406030204" pitchFamily="18" charset="0"/>
                        <a:ea typeface="Arial Unicode MS" pitchFamily="34" charset="-128"/>
                        <a:cs typeface="Arial Unicode MS" pitchFamily="34" charset="-128"/>
                      </a:rPr>
                      <m:t>𝑥</m:t>
                    </m:r>
                  </m:oMath>
                </a14:m>
                <a:r>
                  <a:rPr lang="en-US" sz="1800" dirty="0">
                    <a:solidFill>
                      <a:schemeClr val="bg2"/>
                    </a:solidFill>
                    <a:latin typeface="Arial Unicode MS" pitchFamily="34" charset="-128"/>
                    <a:ea typeface="Arial Unicode MS" pitchFamily="34" charset="-128"/>
                    <a:cs typeface="Arial Unicode MS" pitchFamily="34" charset="-128"/>
                  </a:rPr>
                  <a:t>)</a:t>
                </a:r>
              </a:p>
              <a:p>
                <a:pPr marL="0" indent="0" eaLnBrk="1" hangingPunct="1">
                  <a:lnSpc>
                    <a:spcPct val="150000"/>
                  </a:lnSpc>
                  <a:buNone/>
                </a:pPr>
                <a:endParaRPr lang="en-US" sz="10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sz="1800" dirty="0">
                    <a:solidFill>
                      <a:schemeClr val="bg2"/>
                    </a:solidFill>
                    <a:latin typeface="Arial Unicode MS" pitchFamily="34" charset="-128"/>
                    <a:ea typeface="Arial Unicode MS" pitchFamily="34" charset="-128"/>
                    <a:cs typeface="Arial Unicode MS" pitchFamily="34" charset="-128"/>
                  </a:rPr>
                  <a:t>                                                                 </a:t>
                </a:r>
              </a:p>
              <a:p>
                <a:pPr marL="0" indent="0" eaLnBrk="1" hangingPunct="1">
                  <a:lnSpc>
                    <a:spcPct val="150000"/>
                  </a:lnSpc>
                  <a:buNone/>
                </a:pPr>
                <a:r>
                  <a:rPr lang="en-US" sz="1800" dirty="0">
                    <a:solidFill>
                      <a:schemeClr val="bg2"/>
                    </a:solidFill>
                    <a:latin typeface="Arial Unicode MS" pitchFamily="34" charset="-128"/>
                    <a:ea typeface="Arial Unicode MS" pitchFamily="34" charset="-128"/>
                    <a:cs typeface="Arial Unicode MS" pitchFamily="34" charset="-128"/>
                  </a:rPr>
                  <a:t>                                                           </a:t>
                </a: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sz="1800" dirty="0">
                    <a:solidFill>
                      <a:schemeClr val="bg2"/>
                    </a:solidFill>
                    <a:latin typeface="Arial Unicode MS" pitchFamily="34" charset="-128"/>
                    <a:ea typeface="Arial Unicode MS" pitchFamily="34" charset="-128"/>
                    <a:cs typeface="Arial Unicode MS" pitchFamily="34" charset="-128"/>
                  </a:rPr>
                  <a:t>(graphics from http://onlinestatbook.com/2/transformations/box-cox.html)</a:t>
                </a:r>
              </a:p>
              <a:p>
                <a:pPr marL="0" indent="0" eaLnBrk="1" hangingPunct="1">
                  <a:lnSpc>
                    <a:spcPct val="150000"/>
                  </a:lnSpc>
                  <a:buNone/>
                </a:pPr>
                <a:endParaRPr lang="en-US" dirty="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4"/>
                <a:stretch>
                  <a:fillRect l="-1834"/>
                </a:stretch>
              </a:blipFill>
            </p:spPr>
            <p:txBody>
              <a:bodyPr/>
              <a:lstStyle/>
              <a:p>
                <a:r>
                  <a:rPr lang="en-US">
                    <a:noFill/>
                  </a:rPr>
                  <a:t> </a:t>
                </a:r>
              </a:p>
            </p:txBody>
          </p:sp>
        </mc:Fallback>
      </mc:AlternateContent>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310083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01800"/>
            <a:ext cx="8229600" cy="4394200"/>
          </a:xfrm>
          <a:prstGeom prst="rect">
            <a:avLst/>
          </a:prstGeom>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Box – Cox Transformations</a:t>
                </a: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sz="1800" dirty="0">
                    <a:solidFill>
                      <a:schemeClr val="bg2"/>
                    </a:solidFill>
                    <a:latin typeface="Arial Unicode MS" pitchFamily="34" charset="-128"/>
                    <a:ea typeface="Arial Unicode MS" pitchFamily="34" charset="-128"/>
                    <a:cs typeface="Arial Unicode MS" pitchFamily="34" charset="-128"/>
                  </a:rPr>
                  <a:t>                                                              (vs. </a:t>
                </a:r>
                <a14:m>
                  <m:oMath xmlns:m="http://schemas.openxmlformats.org/officeDocument/2006/math">
                    <m:r>
                      <a:rPr lang="en-US" sz="1800" b="0" i="1" smtClean="0">
                        <a:solidFill>
                          <a:schemeClr val="bg2"/>
                        </a:solidFill>
                        <a:latin typeface="Cambria Math" panose="02040503050406030204" pitchFamily="18" charset="0"/>
                        <a:ea typeface="Arial Unicode MS" pitchFamily="34" charset="-128"/>
                        <a:cs typeface="Arial Unicode MS" pitchFamily="34" charset="-128"/>
                      </a:rPr>
                      <m:t>𝑥</m:t>
                    </m:r>
                  </m:oMath>
                </a14:m>
                <a:r>
                  <a:rPr lang="en-US" sz="1800" dirty="0">
                    <a:solidFill>
                      <a:schemeClr val="bg2"/>
                    </a:solidFill>
                    <a:latin typeface="Arial Unicode MS" pitchFamily="34" charset="-128"/>
                    <a:ea typeface="Arial Unicode MS" pitchFamily="34" charset="-128"/>
                    <a:cs typeface="Arial Unicode MS" pitchFamily="34" charset="-128"/>
                  </a:rPr>
                  <a:t>)</a:t>
                </a:r>
              </a:p>
              <a:p>
                <a:pPr marL="0" indent="0" eaLnBrk="1" hangingPunct="1">
                  <a:lnSpc>
                    <a:spcPct val="150000"/>
                  </a:lnSpc>
                  <a:buNone/>
                </a:pPr>
                <a:endParaRPr lang="en-US" sz="10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sz="1800" dirty="0">
                    <a:solidFill>
                      <a:schemeClr val="bg2"/>
                    </a:solidFill>
                    <a:latin typeface="Arial Unicode MS" pitchFamily="34" charset="-128"/>
                    <a:ea typeface="Arial Unicode MS" pitchFamily="34" charset="-128"/>
                    <a:cs typeface="Arial Unicode MS" pitchFamily="34" charset="-128"/>
                  </a:rPr>
                  <a:t>                                                                 </a:t>
                </a:r>
              </a:p>
              <a:p>
                <a:pPr marL="0" indent="0" eaLnBrk="1" hangingPunct="1">
                  <a:lnSpc>
                    <a:spcPct val="150000"/>
                  </a:lnSpc>
                  <a:buNone/>
                </a:pPr>
                <a:r>
                  <a:rPr lang="en-US" sz="1800" dirty="0">
                    <a:solidFill>
                      <a:schemeClr val="bg2"/>
                    </a:solidFill>
                    <a:latin typeface="Arial Unicode MS" pitchFamily="34" charset="-128"/>
                    <a:ea typeface="Arial Unicode MS" pitchFamily="34" charset="-128"/>
                    <a:cs typeface="Arial Unicode MS" pitchFamily="34" charset="-128"/>
                  </a:rPr>
                  <a:t>                                                           (vs. </a:t>
                </a:r>
                <a14:m>
                  <m:oMath xmlns:m="http://schemas.openxmlformats.org/officeDocument/2006/math">
                    <m:func>
                      <m:funcPr>
                        <m:ctrlPr>
                          <a:rPr lang="en-US" sz="1800" i="1"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sz="1800" i="0" smtClean="0">
                            <a:solidFill>
                              <a:schemeClr val="bg2"/>
                            </a:solidFill>
                            <a:latin typeface="Cambria Math" panose="02040503050406030204" pitchFamily="18" charset="0"/>
                            <a:ea typeface="Arial Unicode MS" pitchFamily="34" charset="-128"/>
                            <a:cs typeface="Arial Unicode MS" pitchFamily="34" charset="-128"/>
                          </a:rPr>
                          <m:t>ln</m:t>
                        </m:r>
                      </m:fName>
                      <m:e>
                        <m:r>
                          <a:rPr lang="en-US" sz="1800" b="0" i="1" smtClean="0">
                            <a:solidFill>
                              <a:schemeClr val="bg2"/>
                            </a:solidFill>
                            <a:latin typeface="Cambria Math" panose="02040503050406030204" pitchFamily="18" charset="0"/>
                            <a:ea typeface="Arial Unicode MS" pitchFamily="34" charset="-128"/>
                            <a:cs typeface="Arial Unicode MS" pitchFamily="34" charset="-128"/>
                          </a:rPr>
                          <m:t>𝑥</m:t>
                        </m:r>
                      </m:e>
                    </m:func>
                  </m:oMath>
                </a14:m>
                <a:r>
                  <a:rPr lang="en-US" sz="1800" dirty="0">
                    <a:solidFill>
                      <a:schemeClr val="bg2"/>
                    </a:solidFill>
                    <a:latin typeface="Arial Unicode MS" pitchFamily="34" charset="-128"/>
                    <a:ea typeface="Arial Unicode MS" pitchFamily="34" charset="-128"/>
                    <a:cs typeface="Arial Unicode MS" pitchFamily="34" charset="-128"/>
                  </a:rPr>
                  <a:t>)</a:t>
                </a: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sz="1800" dirty="0">
                    <a:solidFill>
                      <a:schemeClr val="bg2"/>
                    </a:solidFill>
                    <a:latin typeface="Arial Unicode MS" pitchFamily="34" charset="-128"/>
                    <a:ea typeface="Arial Unicode MS" pitchFamily="34" charset="-128"/>
                    <a:cs typeface="Arial Unicode MS" pitchFamily="34" charset="-128"/>
                  </a:rPr>
                  <a:t>(graphics from http://onlinestatbook.com/2/transformations/box-cox.html)</a:t>
                </a:r>
              </a:p>
              <a:p>
                <a:pPr marL="0" indent="0" eaLnBrk="1" hangingPunct="1">
                  <a:lnSpc>
                    <a:spcPct val="150000"/>
                  </a:lnSpc>
                  <a:buNone/>
                </a:pPr>
                <a:endParaRPr lang="en-US" dirty="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4"/>
                <a:stretch>
                  <a:fillRect l="-1834"/>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156149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Box – Cox Transformations   (vs.  </a:t>
                </a:r>
                <a14:m>
                  <m:oMath xmlns:m="http://schemas.openxmlformats.org/officeDocument/2006/math">
                    <m:func>
                      <m:funcPr>
                        <m:ctrlPr>
                          <a:rPr lang="en-US" i="1"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i="0" smtClean="0">
                            <a:solidFill>
                              <a:schemeClr val="bg2"/>
                            </a:solidFill>
                            <a:latin typeface="Cambria Math" panose="02040503050406030204" pitchFamily="18" charset="0"/>
                            <a:ea typeface="Arial Unicode MS" pitchFamily="34" charset="-128"/>
                            <a:cs typeface="Arial Unicode MS" pitchFamily="34" charset="-128"/>
                          </a:rPr>
                          <m:t>ln</m:t>
                        </m:r>
                      </m:fName>
                      <m:e>
                        <m:r>
                          <a:rPr lang="en-US" b="0" i="1" smtClean="0">
                            <a:solidFill>
                              <a:schemeClr val="bg2"/>
                            </a:solidFill>
                            <a:latin typeface="Cambria Math" panose="02040503050406030204" pitchFamily="18" charset="0"/>
                            <a:ea typeface="Arial Unicode MS" pitchFamily="34" charset="-128"/>
                            <a:cs typeface="Arial Unicode MS" pitchFamily="34" charset="-128"/>
                          </a:rPr>
                          <m:t>𝑥</m:t>
                        </m:r>
                      </m:e>
                    </m:func>
                  </m:oMath>
                </a14:m>
                <a:r>
                  <a:rPr lang="en-US" dirty="0">
                    <a:solidFill>
                      <a:schemeClr val="bg2"/>
                    </a:solidFill>
                    <a:latin typeface="Arial Unicode MS" pitchFamily="34" charset="-128"/>
                    <a:ea typeface="Arial Unicode MS" pitchFamily="34" charset="-128"/>
                    <a:cs typeface="Arial Unicode MS" pitchFamily="34" charset="-128"/>
                  </a:rPr>
                  <a:t>)</a:t>
                </a: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sz="1800" dirty="0">
                    <a:solidFill>
                      <a:schemeClr val="bg2"/>
                    </a:solidFill>
                    <a:latin typeface="Arial Unicode MS" pitchFamily="34" charset="-128"/>
                    <a:ea typeface="Arial Unicode MS" pitchFamily="34" charset="-128"/>
                    <a:cs typeface="Arial Unicode MS" pitchFamily="34" charset="-128"/>
                  </a:rPr>
                  <a:t>                                                       </a:t>
                </a: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sz="1800" dirty="0">
                    <a:solidFill>
                      <a:schemeClr val="bg2"/>
                    </a:solidFill>
                    <a:latin typeface="Arial Unicode MS" pitchFamily="34" charset="-128"/>
                    <a:ea typeface="Arial Unicode MS" pitchFamily="34" charset="-128"/>
                    <a:cs typeface="Arial Unicode MS" pitchFamily="34" charset="-128"/>
                  </a:rPr>
                  <a:t>(graphics from http://onlinestatbook.com/2/transformations/box-cox.html)</a:t>
                </a:r>
              </a:p>
              <a:p>
                <a:pPr marL="0" indent="0" eaLnBrk="1" hangingPunct="1">
                  <a:lnSpc>
                    <a:spcPct val="150000"/>
                  </a:lnSpc>
                  <a:buNone/>
                </a:pPr>
                <a:endParaRPr lang="en-US" dirty="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3"/>
                <a:stretch>
                  <a:fillRect l="-1834" b="-2287"/>
                </a:stretch>
              </a:blipFill>
            </p:spPr>
            <p:txBody>
              <a:bodyPr/>
              <a:lstStyle/>
              <a:p>
                <a:r>
                  <a:rPr lang="en-US">
                    <a:noFill/>
                  </a:rPr>
                  <a:t> </a:t>
                </a:r>
              </a:p>
            </p:txBody>
          </p:sp>
        </mc:Fallback>
      </mc:AlternateContent>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8500" y="1551274"/>
            <a:ext cx="5575300" cy="4906675"/>
          </a:xfrm>
          <a:prstGeom prst="rect">
            <a:avLst/>
          </a:prstGeom>
        </p:spPr>
      </p:pic>
      <p:sp>
        <p:nvSpPr>
          <p:cNvPr id="2" name="TextBox 1">
            <a:extLst>
              <a:ext uri="{FF2B5EF4-FFF2-40B4-BE49-F238E27FC236}">
                <a16:creationId xmlns:a16="http://schemas.microsoft.com/office/drawing/2014/main" id="{3D128126-64A2-41BF-400D-C79334729A84}"/>
              </a:ext>
            </a:extLst>
          </p:cNvPr>
          <p:cNvSpPr txBox="1"/>
          <p:nvPr/>
        </p:nvSpPr>
        <p:spPr>
          <a:xfrm>
            <a:off x="4543402" y="4495800"/>
            <a:ext cx="2924198" cy="156966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Lots of Flexibility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to Address Either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Positive or Negative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Skewness</a:t>
            </a:r>
          </a:p>
        </p:txBody>
      </p:sp>
    </p:spTree>
    <p:extLst>
      <p:ext uri="{BB962C8B-B14F-4D97-AF65-F5344CB8AC3E}">
        <p14:creationId xmlns:p14="http://schemas.microsoft.com/office/powerpoint/2010/main" val="218374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50000">
              <a:schemeClr val="bg1"/>
            </a:gs>
            <a:gs pos="100000">
              <a:srgbClr val="FF0000"/>
            </a:gs>
          </a:gsLst>
          <a:lin ang="0" scaled="0"/>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44562"/>
          </a:xfrm>
        </p:spPr>
        <p:txBody>
          <a:bodyPr/>
          <a:lstStyle/>
          <a:p>
            <a:pPr eaLnBrk="1" hangingPunct="1"/>
            <a:r>
              <a:rPr lang="en-US" dirty="0"/>
              <a:t>Participant Presentations</a:t>
            </a:r>
          </a:p>
        </p:txBody>
      </p:sp>
      <p:sp>
        <p:nvSpPr>
          <p:cNvPr id="7171" name="Rectangle 3"/>
          <p:cNvSpPr>
            <a:spLocks noGrp="1" noChangeArrowheads="1"/>
          </p:cNvSpPr>
          <p:nvPr>
            <p:ph type="body" idx="1"/>
          </p:nvPr>
        </p:nvSpPr>
        <p:spPr>
          <a:xfrm>
            <a:off x="381000" y="1219200"/>
            <a:ext cx="8229600" cy="5257800"/>
          </a:xfrm>
        </p:spPr>
        <p:txBody>
          <a:bodyPr/>
          <a:lstStyle/>
          <a:p>
            <a:pPr eaLnBrk="1" hangingPunct="1">
              <a:buFontTx/>
              <a:buNone/>
            </a:pPr>
            <a:r>
              <a:rPr lang="en-US" dirty="0"/>
              <a:t>Please Sign Up:</a:t>
            </a:r>
          </a:p>
          <a:p>
            <a:pPr eaLnBrk="1" hangingPunct="1">
              <a:buFont typeface="Arial" pitchFamily="34" charset="0"/>
              <a:buChar char="•"/>
            </a:pPr>
            <a:r>
              <a:rPr lang="en-US" dirty="0"/>
              <a:t> Name</a:t>
            </a:r>
          </a:p>
          <a:p>
            <a:pPr eaLnBrk="1" hangingPunct="1">
              <a:buFont typeface="Arial" pitchFamily="34" charset="0"/>
              <a:buChar char="•"/>
            </a:pPr>
            <a:r>
              <a:rPr lang="en-US" dirty="0"/>
              <a:t> Email  (</a:t>
            </a:r>
            <a:r>
              <a:rPr lang="en-US" dirty="0" err="1"/>
              <a:t>Onyen</a:t>
            </a:r>
            <a:r>
              <a:rPr lang="en-US" dirty="0"/>
              <a:t> is fine, or …)</a:t>
            </a:r>
          </a:p>
          <a:p>
            <a:pPr eaLnBrk="1" hangingPunct="1">
              <a:buFont typeface="Arial" pitchFamily="34" charset="0"/>
              <a:buChar char="•"/>
            </a:pPr>
            <a:r>
              <a:rPr lang="en-US" dirty="0"/>
              <a:t> Are You </a:t>
            </a:r>
            <a:r>
              <a:rPr lang="en-US" dirty="0" err="1"/>
              <a:t>ENRolled</a:t>
            </a:r>
            <a:r>
              <a:rPr lang="en-US" dirty="0"/>
              <a:t>?</a:t>
            </a:r>
          </a:p>
          <a:p>
            <a:pPr eaLnBrk="1" hangingPunct="1">
              <a:buFont typeface="Arial" pitchFamily="34" charset="0"/>
              <a:buChar char="•"/>
            </a:pPr>
            <a:r>
              <a:rPr lang="en-US" dirty="0"/>
              <a:t> Dept. &amp; Advisor (Lab?)</a:t>
            </a:r>
          </a:p>
          <a:p>
            <a:pPr eaLnBrk="1" hangingPunct="1">
              <a:buFont typeface="Arial" pitchFamily="34" charset="0"/>
              <a:buChar char="•"/>
            </a:pPr>
            <a:r>
              <a:rPr lang="en-US" dirty="0"/>
              <a:t> Tentative Title    (“????” Is OK)</a:t>
            </a:r>
          </a:p>
          <a:p>
            <a:pPr eaLnBrk="1" hangingPunct="1">
              <a:buFont typeface="Arial" pitchFamily="34" charset="0"/>
              <a:buChar char="•"/>
            </a:pPr>
            <a:r>
              <a:rPr lang="en-US" dirty="0"/>
              <a:t> When:</a:t>
            </a:r>
          </a:p>
          <a:p>
            <a:pPr marL="457200" lvl="1" indent="0" algn="ctr" eaLnBrk="1" hangingPunct="1">
              <a:buNone/>
            </a:pPr>
            <a:r>
              <a:rPr lang="en-US" dirty="0"/>
              <a:t>Next Week, Early, Oct., Nov., Late</a:t>
            </a:r>
          </a:p>
        </p:txBody>
      </p:sp>
      <p:sp>
        <p:nvSpPr>
          <p:cNvPr id="2" name="TextBox 1">
            <a:extLst>
              <a:ext uri="{FF2B5EF4-FFF2-40B4-BE49-F238E27FC236}">
                <a16:creationId xmlns:a16="http://schemas.microsoft.com/office/drawing/2014/main" id="{D42C230E-0B57-41C7-ADCC-FB1C32657B9D}"/>
              </a:ext>
            </a:extLst>
          </p:cNvPr>
          <p:cNvSpPr txBox="1"/>
          <p:nvPr/>
        </p:nvSpPr>
        <p:spPr>
          <a:xfrm>
            <a:off x="6288731" y="1066800"/>
            <a:ext cx="2855269" cy="1569660"/>
          </a:xfrm>
          <a:prstGeom prst="rect">
            <a:avLst/>
          </a:prstGeom>
          <a:noFill/>
        </p:spPr>
        <p:txBody>
          <a:bodyPr wrap="none" rtlCol="0">
            <a:spAutoFit/>
          </a:bodyPr>
          <a:lstStyle/>
          <a:p>
            <a:pPr algn="ctr"/>
            <a:r>
              <a:rPr lang="en-US" sz="2400" dirty="0">
                <a:solidFill>
                  <a:srgbClr val="00FFFF"/>
                </a:solidFill>
              </a:rPr>
              <a:t>Online Participants:</a:t>
            </a:r>
          </a:p>
          <a:p>
            <a:pPr algn="ctr"/>
            <a:r>
              <a:rPr lang="en-US" sz="2400" dirty="0">
                <a:solidFill>
                  <a:srgbClr val="00FFFF"/>
                </a:solidFill>
              </a:rPr>
              <a:t>Please Send </a:t>
            </a:r>
          </a:p>
          <a:p>
            <a:pPr algn="ctr"/>
            <a:r>
              <a:rPr lang="en-US" sz="2400" dirty="0">
                <a:solidFill>
                  <a:srgbClr val="00FFFF"/>
                </a:solidFill>
              </a:rPr>
              <a:t>An Email.  </a:t>
            </a:r>
          </a:p>
          <a:p>
            <a:pPr algn="ctr"/>
            <a:r>
              <a:rPr lang="en-US" sz="2400" dirty="0">
                <a:solidFill>
                  <a:srgbClr val="00FFFF"/>
                </a:solidFill>
              </a:rPr>
              <a:t>Including Auditors</a:t>
            </a:r>
          </a:p>
        </p:txBody>
      </p:sp>
    </p:spTree>
    <p:extLst>
      <p:ext uri="{BB962C8B-B14F-4D97-AF65-F5344CB8AC3E}">
        <p14:creationId xmlns:p14="http://schemas.microsoft.com/office/powerpoint/2010/main" val="71265441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Another useful family:   </a:t>
                </a:r>
              </a:p>
              <a:p>
                <a:pPr marL="0" indent="0" algn="ctr"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Shifted Log Transformations</a:t>
                </a:r>
              </a:p>
              <a:p>
                <a:pPr marL="0" indent="0" algn="ctr" eaLnBrk="1" hangingPunct="1">
                  <a:lnSpc>
                    <a:spcPct val="150000"/>
                  </a:lnSpc>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Given a parameter  </a:t>
                </a:r>
                <a14:m>
                  <m:oMath xmlns:m="http://schemas.openxmlformats.org/officeDocument/2006/math">
                    <m:r>
                      <m:rPr>
                        <m:sty m:val="p"/>
                      </m:rPr>
                      <a:rPr lang="el-GR" i="1" smtClean="0">
                        <a:solidFill>
                          <a:schemeClr val="bg2"/>
                        </a:solidFill>
                        <a:latin typeface="Cambria Math" panose="02040503050406030204" pitchFamily="18" charset="0"/>
                        <a:ea typeface="Cambria Math" panose="02040503050406030204" pitchFamily="18" charset="0"/>
                        <a:cs typeface="Arial Unicode MS" pitchFamily="34" charset="-128"/>
                      </a:rPr>
                      <m:t>δ</m:t>
                    </m:r>
                    <m:r>
                      <a:rPr lang="en-US" i="1">
                        <a:solidFill>
                          <a:schemeClr val="bg2"/>
                        </a:solidFill>
                        <a:latin typeface="Cambria Math" panose="02040503050406030204" pitchFamily="18" charset="0"/>
                        <a:ea typeface="Cambria Math" panose="02040503050406030204" pitchFamily="18" charset="0"/>
                        <a:cs typeface="Arial Unicode MS" pitchFamily="34" charset="-128"/>
                      </a:rPr>
                      <m:t>∈</m:t>
                    </m:r>
                    <m:r>
                      <a:rPr lang="en-US" i="1">
                        <a:solidFill>
                          <a:schemeClr val="bg2"/>
                        </a:solidFill>
                        <a:latin typeface="Cambria Math" panose="02040503050406030204" pitchFamily="18" charset="0"/>
                        <a:ea typeface="Cambria Math" panose="02040503050406030204" pitchFamily="18" charset="0"/>
                        <a:cs typeface="Arial Unicode MS" pitchFamily="34" charset="-128"/>
                      </a:rPr>
                      <m:t>ℝ</m:t>
                    </m:r>
                  </m:oMath>
                </a14:m>
                <a:r>
                  <a:rPr lang="en-US" dirty="0">
                    <a:solidFill>
                      <a:schemeClr val="bg2"/>
                    </a:solidFill>
                    <a:latin typeface="Arial Unicode MS" pitchFamily="34" charset="-128"/>
                    <a:ea typeface="Arial Unicode MS" pitchFamily="34" charset="-128"/>
                    <a:cs typeface="Arial Unicode MS" pitchFamily="34" charset="-128"/>
                  </a:rPr>
                  <a:t>,</a:t>
                </a:r>
              </a:p>
              <a:p>
                <a:pPr marL="0" indent="0" algn="ctr" eaLnBrk="1" hangingPunct="1">
                  <a:lnSpc>
                    <a:spcPct val="150000"/>
                  </a:lnSpc>
                  <a:buNone/>
                </a:pPr>
                <a14:m>
                  <m:oMathPara xmlns:m="http://schemas.openxmlformats.org/officeDocument/2006/math">
                    <m:oMathParaPr>
                      <m:jc m:val="centerGroup"/>
                    </m:oMathParaPr>
                    <m:oMath xmlns:m="http://schemas.openxmlformats.org/officeDocument/2006/math">
                      <m:r>
                        <a:rPr lang="en-US" i="1">
                          <a:solidFill>
                            <a:schemeClr val="bg2"/>
                          </a:solidFill>
                          <a:latin typeface="Cambria Math" panose="02040503050406030204" pitchFamily="18" charset="0"/>
                          <a:ea typeface="Arial Unicode MS" pitchFamily="34" charset="-128"/>
                          <a:cs typeface="Arial Unicode MS" pitchFamily="34" charset="-128"/>
                        </a:rPr>
                        <m:t>𝑥</m:t>
                      </m:r>
                      <m:r>
                        <a:rPr lang="en-US" i="1">
                          <a:solidFill>
                            <a:schemeClr val="bg2"/>
                          </a:solidFill>
                          <a:latin typeface="Cambria Math" panose="02040503050406030204" pitchFamily="18" charset="0"/>
                          <a:ea typeface="Arial Unicode MS" pitchFamily="34" charset="-128"/>
                          <a:cs typeface="Arial Unicode MS" pitchFamily="34" charset="-128"/>
                        </a:rPr>
                        <m:t> ↦  </m:t>
                      </m:r>
                      <m:func>
                        <m:funcPr>
                          <m:ctrlPr>
                            <a:rPr lang="en-US" b="0" i="1"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b="0" i="0" smtClean="0">
                              <a:solidFill>
                                <a:schemeClr val="bg2"/>
                              </a:solidFill>
                              <a:latin typeface="Cambria Math" panose="02040503050406030204" pitchFamily="18" charset="0"/>
                              <a:ea typeface="Arial Unicode MS" pitchFamily="34" charset="-128"/>
                              <a:cs typeface="Arial Unicode MS" pitchFamily="34" charset="-128"/>
                            </a:rPr>
                            <m:t>log</m:t>
                          </m:r>
                        </m:fName>
                        <m:e>
                          <m:d>
                            <m:dPr>
                              <m:ctrlPr>
                                <a:rPr lang="en-US" b="0" i="1" smtClean="0">
                                  <a:solidFill>
                                    <a:schemeClr val="bg2"/>
                                  </a:solidFill>
                                  <a:latin typeface="Cambria Math" panose="02040503050406030204" pitchFamily="18" charset="0"/>
                                  <a:ea typeface="Arial Unicode MS" pitchFamily="34" charset="-128"/>
                                  <a:cs typeface="Arial Unicode MS" pitchFamily="34" charset="-128"/>
                                </a:rPr>
                              </m:ctrlPr>
                            </m:dPr>
                            <m:e>
                              <m:r>
                                <a:rPr lang="en-US" b="0" i="1" smtClean="0">
                                  <a:solidFill>
                                    <a:schemeClr val="bg2"/>
                                  </a:solidFill>
                                  <a:latin typeface="Cambria Math" panose="02040503050406030204" pitchFamily="18" charset="0"/>
                                  <a:ea typeface="Arial Unicode MS" pitchFamily="34" charset="-128"/>
                                  <a:cs typeface="Arial Unicode MS" pitchFamily="34" charset="-128"/>
                                </a:rPr>
                                <m:t>𝑥</m:t>
                              </m:r>
                              <m:r>
                                <a:rPr lang="en-US" b="0" i="1" smtClean="0">
                                  <a:solidFill>
                                    <a:schemeClr val="bg2"/>
                                  </a:solidFill>
                                  <a:latin typeface="Cambria Math" panose="02040503050406030204" pitchFamily="18" charset="0"/>
                                  <a:ea typeface="Arial Unicode MS" pitchFamily="34" charset="-128"/>
                                  <a:cs typeface="Arial Unicode MS" pitchFamily="34" charset="-128"/>
                                </a:rPr>
                                <m:t>+</m:t>
                              </m:r>
                              <m: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t>𝛿</m:t>
                              </m:r>
                            </m:e>
                          </m:d>
                        </m:e>
                      </m:func>
                    </m:oMath>
                  </m:oMathPara>
                </a14:m>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(Will use more below)</a:t>
                </a: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3"/>
                <a:stretch>
                  <a:fillRect l="-1834"/>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425444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Example:    Melanoma Data Analysis</a:t>
            </a:r>
          </a:p>
          <a:p>
            <a:pPr marL="0" indent="0" eaLnBrk="1" hangingPunct="1">
              <a:lnSpc>
                <a:spcPct val="150000"/>
              </a:lnSpc>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dirty="0" err="1">
                <a:solidFill>
                  <a:schemeClr val="bg2"/>
                </a:solidFill>
                <a:latin typeface="Arial Unicode MS" pitchFamily="34" charset="-128"/>
                <a:ea typeface="Arial Unicode MS" pitchFamily="34" charset="-128"/>
                <a:cs typeface="Arial Unicode MS" pitchFamily="34" charset="-128"/>
              </a:rPr>
              <a:t>Miedema</a:t>
            </a:r>
            <a:r>
              <a:rPr lang="en-US" dirty="0">
                <a:solidFill>
                  <a:schemeClr val="bg2"/>
                </a:solidFill>
                <a:latin typeface="Arial Unicode MS" pitchFamily="34" charset="-128"/>
                <a:ea typeface="Arial Unicode MS" pitchFamily="34" charset="-128"/>
                <a:cs typeface="Arial Unicode MS" pitchFamily="34" charset="-128"/>
              </a:rPr>
              <a:t>, et al (2012)</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717899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0" i="0" u="none" strike="noStrike" kern="1200" cap="none" spc="0" normalizeH="0" baseline="0" noProof="0">
                <a:ln>
                  <a:noFill/>
                </a:ln>
                <a:solidFill>
                  <a:srgbClr val="FFFFFF"/>
                </a:solidFill>
                <a:effectLst/>
                <a:uLnTx/>
                <a:uFillTx/>
                <a:latin typeface="Arial" pitchFamily="34" charset="0"/>
              </a:rPr>
              <a:t>Clinical diagnosis</a:t>
            </a:r>
          </a:p>
        </p:txBody>
      </p:sp>
      <p:grpSp>
        <p:nvGrpSpPr>
          <p:cNvPr id="7171" name="Group 2"/>
          <p:cNvGrpSpPr>
            <a:grpSpLocks/>
          </p:cNvGrpSpPr>
          <p:nvPr/>
        </p:nvGrpSpPr>
        <p:grpSpPr bwMode="auto">
          <a:xfrm>
            <a:off x="0" y="0"/>
            <a:ext cx="9142413" cy="317500"/>
            <a:chOff x="0" y="0"/>
            <a:chExt cx="5759" cy="200"/>
          </a:xfrm>
        </p:grpSpPr>
        <p:sp>
          <p:nvSpPr>
            <p:cNvPr id="7175"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l"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Background</a:t>
              </a:r>
            </a:p>
          </p:txBody>
        </p:sp>
        <p:sp>
          <p:nvSpPr>
            <p:cNvPr id="7176"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r"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Introduction</a:t>
              </a:r>
            </a:p>
          </p:txBody>
        </p:sp>
        <p:sp>
          <p:nvSpPr>
            <p:cNvPr id="7177"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178"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179"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180"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181"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182"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grpSp>
        <p:nvGrpSpPr>
          <p:cNvPr id="7172" name="Group 3"/>
          <p:cNvGrpSpPr>
            <a:grpSpLocks noChangeAspect="1"/>
          </p:cNvGrpSpPr>
          <p:nvPr/>
        </p:nvGrpSpPr>
        <p:grpSpPr bwMode="auto">
          <a:xfrm>
            <a:off x="762000" y="2133600"/>
            <a:ext cx="7570788" cy="2514600"/>
            <a:chOff x="2268538" y="2362200"/>
            <a:chExt cx="4556125" cy="1374775"/>
          </a:xfrm>
        </p:grpSpPr>
        <p:pic>
          <p:nvPicPr>
            <p:cNvPr id="7173" name="Picture 2" descr="Dx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013" y="2819400"/>
              <a:ext cx="1898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 descr="Dx_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362200"/>
              <a:ext cx="261937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592418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0" i="0" u="none" strike="noStrike" kern="1200" cap="none" spc="0" normalizeH="0" baseline="0" noProof="0">
                <a:ln>
                  <a:noFill/>
                </a:ln>
                <a:solidFill>
                  <a:srgbClr val="FFFFFF"/>
                </a:solidFill>
                <a:effectLst/>
                <a:uLnTx/>
                <a:uFillTx/>
                <a:latin typeface="Arial" pitchFamily="34" charset="0"/>
              </a:rPr>
              <a:t>Image Analysis of Histology Slides</a:t>
            </a:r>
          </a:p>
        </p:txBody>
      </p:sp>
      <p:grpSp>
        <p:nvGrpSpPr>
          <p:cNvPr id="8195" name="Group 2"/>
          <p:cNvGrpSpPr>
            <a:grpSpLocks/>
          </p:cNvGrpSpPr>
          <p:nvPr/>
        </p:nvGrpSpPr>
        <p:grpSpPr bwMode="auto">
          <a:xfrm>
            <a:off x="-1588" y="0"/>
            <a:ext cx="9142413" cy="317500"/>
            <a:chOff x="-1" y="0"/>
            <a:chExt cx="5759" cy="200"/>
          </a:xfrm>
        </p:grpSpPr>
        <p:sp>
          <p:nvSpPr>
            <p:cNvPr id="8207" name="Rectangle 3"/>
            <p:cNvSpPr>
              <a:spLocks noChangeArrowheads="1"/>
            </p:cNvSpPr>
            <p:nvPr/>
          </p:nvSpPr>
          <p:spPr bwMode="auto">
            <a:xfrm>
              <a:off x="2879"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l"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Goal</a:t>
              </a:r>
            </a:p>
          </p:txBody>
        </p:sp>
        <p:sp>
          <p:nvSpPr>
            <p:cNvPr id="8208" name="Rectangle 4"/>
            <p:cNvSpPr>
              <a:spLocks noChangeArrowheads="1"/>
            </p:cNvSpPr>
            <p:nvPr/>
          </p:nvSpPr>
          <p:spPr bwMode="auto">
            <a:xfrm>
              <a:off x="-1"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r"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Background</a:t>
              </a:r>
            </a:p>
          </p:txBody>
        </p:sp>
        <p:sp>
          <p:nvSpPr>
            <p:cNvPr id="8209" name="Line 5"/>
            <p:cNvSpPr>
              <a:spLocks noChangeShapeType="1"/>
            </p:cNvSpPr>
            <p:nvPr/>
          </p:nvSpPr>
          <p:spPr bwMode="auto">
            <a:xfrm>
              <a:off x="-1"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210" name="Line 6"/>
            <p:cNvSpPr>
              <a:spLocks noChangeShapeType="1"/>
            </p:cNvSpPr>
            <p:nvPr/>
          </p:nvSpPr>
          <p:spPr bwMode="auto">
            <a:xfrm>
              <a:off x="-1"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211" name="Line 7"/>
            <p:cNvSpPr>
              <a:spLocks noChangeShapeType="1"/>
            </p:cNvSpPr>
            <p:nvPr/>
          </p:nvSpPr>
          <p:spPr bwMode="auto">
            <a:xfrm>
              <a:off x="-1"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212" name="Line 8"/>
            <p:cNvSpPr>
              <a:spLocks noChangeShapeType="1"/>
            </p:cNvSpPr>
            <p:nvPr/>
          </p:nvSpPr>
          <p:spPr bwMode="auto">
            <a:xfrm>
              <a:off x="5758"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213" name="Line 9"/>
            <p:cNvSpPr>
              <a:spLocks noChangeShapeType="1"/>
            </p:cNvSpPr>
            <p:nvPr/>
          </p:nvSpPr>
          <p:spPr bwMode="auto">
            <a:xfrm>
              <a:off x="2879"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214" name="Line 10"/>
            <p:cNvSpPr>
              <a:spLocks noChangeShapeType="1"/>
            </p:cNvSpPr>
            <p:nvPr/>
          </p:nvSpPr>
          <p:spPr bwMode="auto">
            <a:xfrm>
              <a:off x="2879"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pic>
        <p:nvPicPr>
          <p:cNvPr id="819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204913"/>
            <a:ext cx="2605088"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19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13" y="1204913"/>
            <a:ext cx="2605087"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198" name="Text Box 13"/>
          <p:cNvSpPr txBox="1">
            <a:spLocks noChangeArrowheads="1"/>
          </p:cNvSpPr>
          <p:nvPr/>
        </p:nvSpPr>
        <p:spPr bwMode="auto">
          <a:xfrm>
            <a:off x="4114800" y="3810000"/>
            <a:ext cx="18288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0" i="0" u="none" strike="noStrike" kern="1200" cap="none" spc="0" normalizeH="0" baseline="0" noProof="0">
                <a:ln>
                  <a:noFill/>
                </a:ln>
                <a:solidFill>
                  <a:srgbClr val="000000"/>
                </a:solidFill>
                <a:effectLst/>
                <a:uLnTx/>
                <a:uFillTx/>
                <a:latin typeface="Arial" pitchFamily="34" charset="0"/>
              </a:rPr>
              <a:t>Melanoma</a:t>
            </a:r>
          </a:p>
        </p:txBody>
      </p:sp>
      <p:pic>
        <p:nvPicPr>
          <p:cNvPr id="8199"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990600"/>
            <a:ext cx="26670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0" name="Text Box 15"/>
          <p:cNvSpPr txBox="1">
            <a:spLocks noChangeArrowheads="1"/>
          </p:cNvSpPr>
          <p:nvPr/>
        </p:nvSpPr>
        <p:spPr bwMode="auto">
          <a:xfrm>
            <a:off x="6781800" y="3349625"/>
            <a:ext cx="16779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524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000" b="0" i="0" u="none" strike="noStrike" kern="1200" cap="none" spc="0" normalizeH="0" baseline="0" noProof="0">
                <a:ln>
                  <a:noFill/>
                </a:ln>
                <a:solidFill>
                  <a:srgbClr val="000000"/>
                </a:solidFill>
                <a:effectLst/>
                <a:uLnTx/>
                <a:uFillTx/>
                <a:latin typeface="Arial" pitchFamily="34" charset="0"/>
              </a:rPr>
              <a:t>Image: www.melanoma.ca</a:t>
            </a:r>
          </a:p>
        </p:txBody>
      </p:sp>
      <p:sp>
        <p:nvSpPr>
          <p:cNvPr id="8201" name="Text Box 16"/>
          <p:cNvSpPr txBox="1">
            <a:spLocks noChangeArrowheads="1"/>
          </p:cNvSpPr>
          <p:nvPr/>
        </p:nvSpPr>
        <p:spPr bwMode="auto">
          <a:xfrm>
            <a:off x="1143000" y="3810000"/>
            <a:ext cx="1143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0" i="0" u="none" strike="noStrike" kern="1200" cap="none" spc="0" normalizeH="0" baseline="0" noProof="0">
                <a:ln>
                  <a:noFill/>
                </a:ln>
                <a:solidFill>
                  <a:srgbClr val="000000"/>
                </a:solidFill>
                <a:effectLst/>
                <a:uLnTx/>
                <a:uFillTx/>
                <a:latin typeface="Arial" pitchFamily="34" charset="0"/>
              </a:rPr>
              <a:t>Benign</a:t>
            </a:r>
          </a:p>
        </p:txBody>
      </p:sp>
      <p:sp>
        <p:nvSpPr>
          <p:cNvPr id="8202" name="Text Box 17"/>
          <p:cNvSpPr txBox="1">
            <a:spLocks noChangeArrowheads="1"/>
          </p:cNvSpPr>
          <p:nvPr/>
        </p:nvSpPr>
        <p:spPr bwMode="auto">
          <a:xfrm>
            <a:off x="228600" y="4232275"/>
            <a:ext cx="86868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0" i="0" u="none" strike="noStrike" kern="1200" cap="none" spc="0" normalizeH="0" baseline="0" noProof="0">
                <a:ln>
                  <a:noFill/>
                </a:ln>
                <a:solidFill>
                  <a:srgbClr val="000000"/>
                </a:solidFill>
                <a:effectLst/>
                <a:uLnTx/>
                <a:uFillTx/>
                <a:latin typeface="Arial" pitchFamily="34" charset="0"/>
              </a:rPr>
              <a:t>1 in 75 North Americans will develop a </a:t>
            </a: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0" i="0" u="none" strike="noStrike" kern="1200" cap="none" spc="0" normalizeH="0" baseline="0" noProof="0">
                <a:ln>
                  <a:noFill/>
                </a:ln>
                <a:solidFill>
                  <a:srgbClr val="000000"/>
                </a:solidFill>
                <a:effectLst/>
                <a:uLnTx/>
                <a:uFillTx/>
                <a:latin typeface="Arial" pitchFamily="34" charset="0"/>
              </a:rPr>
              <a:t>malignant melanoma in their lifetime.</a:t>
            </a:r>
          </a:p>
        </p:txBody>
      </p:sp>
      <p:sp>
        <p:nvSpPr>
          <p:cNvPr id="8203" name="Text Box 18"/>
          <p:cNvSpPr txBox="1">
            <a:spLocks noChangeArrowheads="1"/>
          </p:cNvSpPr>
          <p:nvPr/>
        </p:nvSpPr>
        <p:spPr bwMode="auto">
          <a:xfrm>
            <a:off x="1390650" y="5449888"/>
            <a:ext cx="1809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204" name="Text Box 20"/>
          <p:cNvSpPr txBox="1">
            <a:spLocks noChangeArrowheads="1"/>
          </p:cNvSpPr>
          <p:nvPr/>
        </p:nvSpPr>
        <p:spPr bwMode="auto">
          <a:xfrm>
            <a:off x="228600" y="5029200"/>
            <a:ext cx="86106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r>
              <a:rPr kumimoji="0" lang="en-GB" sz="2400" b="0" i="0" u="none" strike="noStrike" kern="1200" cap="none" spc="0" normalizeH="0" baseline="0" noProof="0">
                <a:ln>
                  <a:noFill/>
                </a:ln>
                <a:solidFill>
                  <a:srgbClr val="3333CC"/>
                </a:solidFill>
                <a:effectLst/>
                <a:uLnTx/>
                <a:uFillTx/>
                <a:latin typeface="Arial" pitchFamily="34" charset="0"/>
              </a:rPr>
              <a:t>Initial goal: 	Automatically segment nuclei.</a:t>
            </a: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r>
              <a:rPr kumimoji="0" lang="en-GB" sz="2400" b="0" i="0" u="none" strike="noStrike" kern="1200" cap="none" spc="0" normalizeH="0" baseline="0" noProof="0">
                <a:ln>
                  <a:noFill/>
                </a:ln>
                <a:solidFill>
                  <a:srgbClr val="3333CC"/>
                </a:solidFill>
                <a:effectLst/>
                <a:uLnTx/>
                <a:uFillTx/>
                <a:latin typeface="Arial" pitchFamily="34" charset="0"/>
              </a:rPr>
              <a:t>Challenge: 	Dense packing of nuclei.</a:t>
            </a: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r>
              <a:rPr kumimoji="0" lang="en-GB" sz="2400" b="0" i="0" u="none" strike="noStrike" kern="1200" cap="none" spc="0" normalizeH="0" baseline="0" noProof="0">
                <a:ln>
                  <a:noFill/>
                </a:ln>
                <a:solidFill>
                  <a:srgbClr val="3333CC"/>
                </a:solidFill>
                <a:effectLst/>
                <a:uLnTx/>
                <a:uFillTx/>
                <a:latin typeface="Arial" pitchFamily="34" charset="0"/>
              </a:rPr>
              <a:t>Ultimately:	Cancer grading and patient survival.</a:t>
            </a:r>
          </a:p>
        </p:txBody>
      </p:sp>
      <p:pic>
        <p:nvPicPr>
          <p:cNvPr id="8205"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0525" y="3657600"/>
            <a:ext cx="2098675"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6" name="Text Box 22"/>
          <p:cNvSpPr txBox="1">
            <a:spLocks noChangeArrowheads="1"/>
          </p:cNvSpPr>
          <p:nvPr/>
        </p:nvSpPr>
        <p:spPr bwMode="auto">
          <a:xfrm>
            <a:off x="6705600" y="5407025"/>
            <a:ext cx="20510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4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000" b="0" i="0" u="none" strike="noStrike" kern="1200" cap="none" spc="0" normalizeH="0" baseline="0" noProof="0">
                <a:ln>
                  <a:noFill/>
                </a:ln>
                <a:solidFill>
                  <a:srgbClr val="000000"/>
                </a:solidFill>
                <a:effectLst/>
                <a:uLnTx/>
                <a:uFillTx/>
                <a:latin typeface="Arial" pitchFamily="34" charset="0"/>
              </a:rPr>
              <a:t>Image: melanoma.blogsome.com</a:t>
            </a:r>
          </a:p>
        </p:txBody>
      </p:sp>
    </p:spTree>
    <p:extLst>
      <p:ext uri="{BB962C8B-B14F-4D97-AF65-F5344CB8AC3E}">
        <p14:creationId xmlns:p14="http://schemas.microsoft.com/office/powerpoint/2010/main" val="18553003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0" i="0" u="none" strike="noStrike" kern="1200" cap="none" spc="0" normalizeH="0" baseline="0" noProof="0">
                <a:ln>
                  <a:noFill/>
                </a:ln>
                <a:solidFill>
                  <a:srgbClr val="FFFFFF"/>
                </a:solidFill>
                <a:effectLst/>
                <a:uLnTx/>
                <a:uFillTx/>
                <a:latin typeface="Arial" pitchFamily="34" charset="0"/>
              </a:rPr>
              <a:t>Cutting Cell Clusters</a:t>
            </a:r>
          </a:p>
        </p:txBody>
      </p:sp>
      <p:grpSp>
        <p:nvGrpSpPr>
          <p:cNvPr id="13315" name="Group 2"/>
          <p:cNvGrpSpPr>
            <a:grpSpLocks/>
          </p:cNvGrpSpPr>
          <p:nvPr/>
        </p:nvGrpSpPr>
        <p:grpSpPr bwMode="auto">
          <a:xfrm>
            <a:off x="0" y="0"/>
            <a:ext cx="9142413" cy="317500"/>
            <a:chOff x="0" y="0"/>
            <a:chExt cx="5759" cy="200"/>
          </a:xfrm>
        </p:grpSpPr>
        <p:sp>
          <p:nvSpPr>
            <p:cNvPr id="13324"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l"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Cell Nuclei from Histology</a:t>
              </a:r>
            </a:p>
          </p:txBody>
        </p:sp>
        <p:sp>
          <p:nvSpPr>
            <p:cNvPr id="13325"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r"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Segmentation</a:t>
              </a:r>
            </a:p>
          </p:txBody>
        </p:sp>
        <p:sp>
          <p:nvSpPr>
            <p:cNvPr id="13326"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3327"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3328"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3329"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3330"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3331"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sp>
        <p:nvSpPr>
          <p:cNvPr id="13316" name="Text Box 13"/>
          <p:cNvSpPr txBox="1">
            <a:spLocks noChangeArrowheads="1"/>
          </p:cNvSpPr>
          <p:nvPr/>
        </p:nvSpPr>
        <p:spPr bwMode="auto">
          <a:xfrm>
            <a:off x="3505200" y="5029200"/>
            <a:ext cx="237966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400" b="0" i="0" u="none" strike="noStrike" kern="1200" cap="none" spc="0" normalizeH="0" baseline="0" noProof="0">
                <a:ln>
                  <a:noFill/>
                </a:ln>
                <a:solidFill>
                  <a:srgbClr val="000000"/>
                </a:solidFill>
                <a:effectLst/>
                <a:uLnTx/>
                <a:uFillTx/>
                <a:latin typeface="Arial" pitchFamily="34" charset="0"/>
              </a:rPr>
              <a:t>With subdivision</a:t>
            </a:r>
          </a:p>
        </p:txBody>
      </p:sp>
      <p:sp>
        <p:nvSpPr>
          <p:cNvPr id="13317" name="Text Box 14"/>
          <p:cNvSpPr txBox="1">
            <a:spLocks noChangeArrowheads="1"/>
          </p:cNvSpPr>
          <p:nvPr/>
        </p:nvSpPr>
        <p:spPr bwMode="auto">
          <a:xfrm>
            <a:off x="92075" y="5029200"/>
            <a:ext cx="28035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400" b="0" i="0" u="none" strike="noStrike" kern="1200" cap="none" spc="0" normalizeH="0" baseline="0" noProof="0">
                <a:ln>
                  <a:noFill/>
                </a:ln>
                <a:solidFill>
                  <a:srgbClr val="000000"/>
                </a:solidFill>
                <a:effectLst/>
                <a:uLnTx/>
                <a:uFillTx/>
                <a:latin typeface="Arial" pitchFamily="34" charset="0"/>
              </a:rPr>
              <a:t>Without subdivision</a:t>
            </a:r>
          </a:p>
        </p:txBody>
      </p:sp>
      <p:cxnSp>
        <p:nvCxnSpPr>
          <p:cNvPr id="13318" name="AutoShape 15"/>
          <p:cNvCxnSpPr>
            <a:cxnSpLocks noChangeShapeType="1"/>
          </p:cNvCxnSpPr>
          <p:nvPr/>
        </p:nvCxnSpPr>
        <p:spPr bwMode="auto">
          <a:xfrm>
            <a:off x="2895600" y="5256213"/>
            <a:ext cx="609600" cy="158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3319" name="Text Box 16"/>
          <p:cNvSpPr txBox="1">
            <a:spLocks noChangeArrowheads="1"/>
          </p:cNvSpPr>
          <p:nvPr/>
        </p:nvSpPr>
        <p:spPr bwMode="auto">
          <a:xfrm>
            <a:off x="155575" y="6019800"/>
            <a:ext cx="89931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400" b="0" i="0" u="none" strike="noStrike" kern="1200" cap="none" spc="0" normalizeH="0" baseline="0" noProof="0" dirty="0">
                <a:ln>
                  <a:noFill/>
                </a:ln>
                <a:solidFill>
                  <a:srgbClr val="3333CC"/>
                </a:solidFill>
                <a:effectLst/>
                <a:uLnTx/>
                <a:uFillTx/>
                <a:latin typeface="Arial" pitchFamily="34" charset="0"/>
              </a:rPr>
              <a:t>Not perfect, but improved over standard algorithm (</a:t>
            </a:r>
            <a:r>
              <a:rPr kumimoji="0" lang="en-US" sz="2400" b="0" i="0" u="none" strike="noStrike" kern="1200" cap="none" spc="0" normalizeH="0" baseline="0" noProof="0" dirty="0" err="1">
                <a:ln>
                  <a:noFill/>
                </a:ln>
                <a:solidFill>
                  <a:srgbClr val="3333CC"/>
                </a:solidFill>
                <a:effectLst/>
                <a:uLnTx/>
                <a:uFillTx/>
                <a:latin typeface="Arial" pitchFamily="34" charset="0"/>
              </a:rPr>
              <a:t>rq</a:t>
            </a:r>
            <a:r>
              <a:rPr kumimoji="0" lang="en-US" sz="2400" b="0" i="0" u="none" strike="noStrike" kern="1200" cap="none" spc="0" normalizeH="0" baseline="0" noProof="0" dirty="0">
                <a:ln>
                  <a:noFill/>
                </a:ln>
                <a:solidFill>
                  <a:srgbClr val="3333CC"/>
                </a:solidFill>
                <a:effectLst/>
                <a:uLnTx/>
                <a:uFillTx/>
                <a:latin typeface="Arial" pitchFamily="34" charset="0"/>
              </a:rPr>
              <a:t>. validation).</a:t>
            </a:r>
          </a:p>
        </p:txBody>
      </p:sp>
      <p:pic>
        <p:nvPicPr>
          <p:cNvPr id="13320" name="Picture 17" descr="segmentation2_without_cuttin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38325"/>
            <a:ext cx="29241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8" descr="segmentation2_with_cutt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828800"/>
            <a:ext cx="29241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9" descr="segmentation2_with_cutting_aperio_overlai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43625" y="1828800"/>
            <a:ext cx="29241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 Box 13"/>
          <p:cNvSpPr txBox="1">
            <a:spLocks noChangeArrowheads="1"/>
          </p:cNvSpPr>
          <p:nvPr/>
        </p:nvSpPr>
        <p:spPr bwMode="auto">
          <a:xfrm>
            <a:off x="6307138" y="5029200"/>
            <a:ext cx="2379662"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400" b="0" i="0" u="none" strike="noStrike" kern="1200" cap="none" spc="0" normalizeH="0" baseline="0" noProof="0">
                <a:ln>
                  <a:noFill/>
                </a:ln>
                <a:solidFill>
                  <a:srgbClr val="3333CC"/>
                </a:solidFill>
                <a:effectLst/>
                <a:uLnTx/>
                <a:uFillTx/>
                <a:latin typeface="Arial" pitchFamily="34" charset="0"/>
              </a:rPr>
              <a:t>Our segmentation</a:t>
            </a: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400" b="0" i="0" u="none" strike="noStrike" kern="1200" cap="none" spc="0" normalizeH="0" baseline="0" noProof="0">
                <a:ln>
                  <a:noFill/>
                </a:ln>
                <a:solidFill>
                  <a:srgbClr val="FF0000"/>
                </a:solidFill>
                <a:effectLst/>
                <a:uLnTx/>
                <a:uFillTx/>
                <a:latin typeface="Arial" pitchFamily="34" charset="0"/>
              </a:rPr>
              <a:t>Commercial seg.</a:t>
            </a:r>
          </a:p>
        </p:txBody>
      </p:sp>
    </p:spTree>
    <p:extLst>
      <p:ext uri="{BB962C8B-B14F-4D97-AF65-F5344CB8AC3E}">
        <p14:creationId xmlns:p14="http://schemas.microsoft.com/office/powerpoint/2010/main" val="30180075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0" i="0" u="none" strike="noStrike" kern="1200" cap="none" spc="0" normalizeH="0" baseline="0" noProof="0">
                <a:ln>
                  <a:noFill/>
                </a:ln>
                <a:solidFill>
                  <a:srgbClr val="FFFFFF"/>
                </a:solidFill>
                <a:effectLst/>
                <a:uLnTx/>
                <a:uFillTx/>
                <a:latin typeface="Arial" pitchFamily="34" charset="0"/>
              </a:rPr>
              <a:t>Feature Extraction</a:t>
            </a:r>
          </a:p>
        </p:txBody>
      </p:sp>
      <p:grpSp>
        <p:nvGrpSpPr>
          <p:cNvPr id="14339" name="Group 2"/>
          <p:cNvGrpSpPr>
            <a:grpSpLocks/>
          </p:cNvGrpSpPr>
          <p:nvPr/>
        </p:nvGrpSpPr>
        <p:grpSpPr bwMode="auto">
          <a:xfrm>
            <a:off x="0" y="0"/>
            <a:ext cx="9142413" cy="317500"/>
            <a:chOff x="0" y="0"/>
            <a:chExt cx="5759" cy="200"/>
          </a:xfrm>
        </p:grpSpPr>
        <p:sp>
          <p:nvSpPr>
            <p:cNvPr id="14341"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l"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Features from Cell Nuclei</a:t>
              </a:r>
            </a:p>
          </p:txBody>
        </p:sp>
        <p:sp>
          <p:nvSpPr>
            <p:cNvPr id="14342"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r"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 Extraction</a:t>
              </a:r>
            </a:p>
          </p:txBody>
        </p:sp>
        <p:sp>
          <p:nvSpPr>
            <p:cNvPr id="14343"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4344"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4345"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4346"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4347"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4348"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sp>
        <p:nvSpPr>
          <p:cNvPr id="14340" name="TextBox 17"/>
          <p:cNvSpPr txBox="1">
            <a:spLocks noChangeArrowheads="1"/>
          </p:cNvSpPr>
          <p:nvPr/>
        </p:nvSpPr>
        <p:spPr bwMode="auto">
          <a:xfrm>
            <a:off x="381000" y="1371600"/>
            <a:ext cx="762000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rPr>
              <a:t>Extract various features based on color and morphology</a:t>
            </a: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rPr>
              <a:t>Example “high-level” concepts:</a:t>
            </a: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457200" rtl="0" eaLnBrk="1" fontAlgn="base" latinLnBrk="0" hangingPunct="1">
              <a:lnSpc>
                <a:spcPct val="76000"/>
              </a:lnSpc>
              <a:spcBef>
                <a:spcPct val="0"/>
              </a:spcBef>
              <a:spcAft>
                <a:spcPct val="0"/>
              </a:spcAft>
              <a:buClr>
                <a:srgbClr val="000000"/>
              </a:buClr>
              <a:buSzPct val="100000"/>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rPr>
              <a:t> Stain intensity</a:t>
            </a:r>
          </a:p>
          <a:p>
            <a:pPr marL="0" marR="0" lvl="0" indent="0" algn="l" defTabSz="457200" rtl="0" eaLnBrk="1" fontAlgn="base" latinLnBrk="0" hangingPunct="1">
              <a:lnSpc>
                <a:spcPct val="76000"/>
              </a:lnSpc>
              <a:spcBef>
                <a:spcPct val="0"/>
              </a:spcBef>
              <a:spcAft>
                <a:spcPct val="0"/>
              </a:spcAft>
              <a:buClr>
                <a:srgbClr val="000000"/>
              </a:buClr>
              <a:buSzPct val="100000"/>
              <a:buFont typeface="Arial"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457200" rtl="0" eaLnBrk="1" fontAlgn="base" latinLnBrk="0" hangingPunct="1">
              <a:lnSpc>
                <a:spcPct val="76000"/>
              </a:lnSpc>
              <a:spcBef>
                <a:spcPct val="0"/>
              </a:spcBef>
              <a:spcAft>
                <a:spcPct val="0"/>
              </a:spcAft>
              <a:buClr>
                <a:srgbClr val="000000"/>
              </a:buClr>
              <a:buSzPct val="100000"/>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rPr>
              <a:t> Nuclear area</a:t>
            </a:r>
          </a:p>
          <a:p>
            <a:pPr marL="0" marR="0" lvl="0" indent="0" algn="l" defTabSz="457200" rtl="0" eaLnBrk="1" fontAlgn="base" latinLnBrk="0" hangingPunct="1">
              <a:lnSpc>
                <a:spcPct val="76000"/>
              </a:lnSpc>
              <a:spcBef>
                <a:spcPct val="0"/>
              </a:spcBef>
              <a:spcAft>
                <a:spcPct val="0"/>
              </a:spcAft>
              <a:buClr>
                <a:srgbClr val="000000"/>
              </a:buClr>
              <a:buSzPct val="100000"/>
              <a:buFont typeface="Arial"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457200" rtl="0" eaLnBrk="1" fontAlgn="base" latinLnBrk="0" hangingPunct="1">
              <a:lnSpc>
                <a:spcPct val="76000"/>
              </a:lnSpc>
              <a:spcBef>
                <a:spcPct val="0"/>
              </a:spcBef>
              <a:spcAft>
                <a:spcPct val="0"/>
              </a:spcAft>
              <a:buClr>
                <a:srgbClr val="000000"/>
              </a:buClr>
              <a:buSzPct val="100000"/>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rPr>
              <a:t> Density of nuclei</a:t>
            </a:r>
          </a:p>
          <a:p>
            <a:pPr marL="0" marR="0" lvl="0" indent="0" algn="l" defTabSz="457200" rtl="0" eaLnBrk="1" fontAlgn="base" latinLnBrk="0" hangingPunct="1">
              <a:lnSpc>
                <a:spcPct val="76000"/>
              </a:lnSpc>
              <a:spcBef>
                <a:spcPct val="0"/>
              </a:spcBef>
              <a:spcAft>
                <a:spcPct val="0"/>
              </a:spcAft>
              <a:buClr>
                <a:srgbClr val="000000"/>
              </a:buClr>
              <a:buSzPct val="100000"/>
              <a:buFont typeface="Arial"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457200" rtl="0" eaLnBrk="1" fontAlgn="base" latinLnBrk="0" hangingPunct="1">
              <a:lnSpc>
                <a:spcPct val="76000"/>
              </a:lnSpc>
              <a:spcBef>
                <a:spcPct val="0"/>
              </a:spcBef>
              <a:spcAft>
                <a:spcPct val="0"/>
              </a:spcAft>
              <a:buClr>
                <a:srgbClr val="000000"/>
              </a:buClr>
              <a:buSzPct val="100000"/>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rPr>
              <a:t> Regularity of nuclear shape</a:t>
            </a:r>
          </a:p>
        </p:txBody>
      </p:sp>
      <p:sp>
        <p:nvSpPr>
          <p:cNvPr id="2" name="TextBox 1"/>
          <p:cNvSpPr txBox="1"/>
          <p:nvPr/>
        </p:nvSpPr>
        <p:spPr>
          <a:xfrm>
            <a:off x="2223283" y="4876800"/>
            <a:ext cx="448231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Called “Hand Crafted Features”</a:t>
            </a:r>
          </a:p>
        </p:txBody>
      </p:sp>
      <p:sp>
        <p:nvSpPr>
          <p:cNvPr id="14" name="TextBox 13"/>
          <p:cNvSpPr txBox="1"/>
          <p:nvPr/>
        </p:nvSpPr>
        <p:spPr>
          <a:xfrm>
            <a:off x="557652" y="5410200"/>
            <a:ext cx="812914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Currently Obsolete:  Replaced by Deep Learning Features</a:t>
            </a:r>
          </a:p>
        </p:txBody>
      </p:sp>
      <p:sp>
        <p:nvSpPr>
          <p:cNvPr id="15" name="TextBox 14"/>
          <p:cNvSpPr txBox="1"/>
          <p:nvPr/>
        </p:nvSpPr>
        <p:spPr>
          <a:xfrm>
            <a:off x="1351514" y="6015335"/>
            <a:ext cx="6344686"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But Transformation Point (of this) Still Applies</a:t>
            </a:r>
          </a:p>
        </p:txBody>
      </p:sp>
    </p:spTree>
    <p:extLst>
      <p:ext uri="{BB962C8B-B14F-4D97-AF65-F5344CB8AC3E}">
        <p14:creationId xmlns:p14="http://schemas.microsoft.com/office/powerpoint/2010/main" val="290995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3200" b="0" i="0" u="none" strike="noStrike" kern="1200" cap="none" spc="0" normalizeH="0" baseline="0" noProof="0">
                <a:ln>
                  <a:noFill/>
                </a:ln>
                <a:solidFill>
                  <a:srgbClr val="FFFFFF"/>
                </a:solidFill>
                <a:effectLst/>
                <a:uLnTx/>
                <a:uFillTx/>
                <a:latin typeface="Arial" pitchFamily="34" charset="0"/>
              </a:rPr>
              <a:t>Original Image</a:t>
            </a:r>
            <a:endParaRPr kumimoji="0" lang="en-GB" sz="3200" b="0" i="0" u="none" strike="noStrike" kern="1200" cap="none" spc="0" normalizeH="0" baseline="0" noProof="0">
              <a:ln>
                <a:noFill/>
              </a:ln>
              <a:solidFill>
                <a:srgbClr val="FFFFFF"/>
              </a:solidFill>
              <a:effectLst/>
              <a:uLnTx/>
              <a:uFillTx/>
              <a:latin typeface="Arial" pitchFamily="34" charset="0"/>
            </a:endParaRPr>
          </a:p>
        </p:txBody>
      </p:sp>
      <p:grpSp>
        <p:nvGrpSpPr>
          <p:cNvPr id="15363" name="Group 2"/>
          <p:cNvGrpSpPr>
            <a:grpSpLocks/>
          </p:cNvGrpSpPr>
          <p:nvPr/>
        </p:nvGrpSpPr>
        <p:grpSpPr bwMode="auto">
          <a:xfrm>
            <a:off x="0" y="0"/>
            <a:ext cx="9142413" cy="317500"/>
            <a:chOff x="0" y="0"/>
            <a:chExt cx="5759" cy="200"/>
          </a:xfrm>
        </p:grpSpPr>
        <p:sp>
          <p:nvSpPr>
            <p:cNvPr id="15368"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l"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Features from Cell Nuclei</a:t>
              </a:r>
            </a:p>
          </p:txBody>
        </p:sp>
        <p:sp>
          <p:nvSpPr>
            <p:cNvPr id="15369"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r"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 Extraction</a:t>
              </a:r>
            </a:p>
          </p:txBody>
        </p:sp>
        <p:sp>
          <p:nvSpPr>
            <p:cNvPr id="15370"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5371"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5372"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5373"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5374"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5375"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14"/>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Conventional Nevus</a:t>
            </a:r>
          </a:p>
        </p:txBody>
      </p:sp>
      <p:sp>
        <p:nvSpPr>
          <p:cNvPr id="15367" name="TextBox 15"/>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Superficial Spreading Melanoma</a:t>
            </a:r>
          </a:p>
        </p:txBody>
      </p:sp>
    </p:spTree>
    <p:extLst>
      <p:ext uri="{BB962C8B-B14F-4D97-AF65-F5344CB8AC3E}">
        <p14:creationId xmlns:p14="http://schemas.microsoft.com/office/powerpoint/2010/main" val="8363767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3200" b="0" i="0" u="none" strike="noStrike" kern="1200" cap="none" spc="0" normalizeH="0" baseline="0" noProof="0">
                <a:ln>
                  <a:noFill/>
                </a:ln>
                <a:solidFill>
                  <a:srgbClr val="FFFFFF"/>
                </a:solidFill>
                <a:effectLst/>
                <a:uLnTx/>
                <a:uFillTx/>
                <a:latin typeface="Arial" pitchFamily="34" charset="0"/>
              </a:rPr>
              <a:t>Restained Image</a:t>
            </a:r>
            <a:endParaRPr kumimoji="0" lang="en-GB" sz="3200" b="0" i="0" u="none" strike="noStrike" kern="1200" cap="none" spc="0" normalizeH="0" baseline="0" noProof="0">
              <a:ln>
                <a:noFill/>
              </a:ln>
              <a:solidFill>
                <a:srgbClr val="FFFFFF"/>
              </a:solidFill>
              <a:effectLst/>
              <a:uLnTx/>
              <a:uFillTx/>
              <a:latin typeface="Arial" pitchFamily="34" charset="0"/>
            </a:endParaRPr>
          </a:p>
        </p:txBody>
      </p:sp>
      <p:grpSp>
        <p:nvGrpSpPr>
          <p:cNvPr id="16387" name="Group 2"/>
          <p:cNvGrpSpPr>
            <a:grpSpLocks/>
          </p:cNvGrpSpPr>
          <p:nvPr/>
        </p:nvGrpSpPr>
        <p:grpSpPr bwMode="auto">
          <a:xfrm>
            <a:off x="0" y="0"/>
            <a:ext cx="9142413" cy="317500"/>
            <a:chOff x="0" y="0"/>
            <a:chExt cx="5759" cy="200"/>
          </a:xfrm>
        </p:grpSpPr>
        <p:sp>
          <p:nvSpPr>
            <p:cNvPr id="16392"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l"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Features from Cell Nuclei</a:t>
              </a:r>
            </a:p>
          </p:txBody>
        </p:sp>
        <p:sp>
          <p:nvSpPr>
            <p:cNvPr id="16393"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r"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 Extraction</a:t>
              </a:r>
            </a:p>
          </p:txBody>
        </p:sp>
        <p:sp>
          <p:nvSpPr>
            <p:cNvPr id="16394"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395"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396"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397"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398"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399"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sp>
        <p:nvSpPr>
          <p:cNvPr id="16388" name="TextBox 16"/>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Conventional Nevus</a:t>
            </a:r>
          </a:p>
        </p:txBody>
      </p:sp>
      <p:sp>
        <p:nvSpPr>
          <p:cNvPr id="16389" name="TextBox 17"/>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Superficial Spreading Melanoma</a:t>
            </a:r>
          </a:p>
        </p:txBody>
      </p:sp>
      <p:pic>
        <p:nvPicPr>
          <p:cNvPr id="163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16087" y="609600"/>
            <a:ext cx="5722913"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1.  Color Normalization,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    Addresses Different Staining &amp; Fading</a:t>
            </a:r>
          </a:p>
        </p:txBody>
      </p:sp>
    </p:spTree>
    <p:extLst>
      <p:ext uri="{BB962C8B-B14F-4D97-AF65-F5344CB8AC3E}">
        <p14:creationId xmlns:p14="http://schemas.microsoft.com/office/powerpoint/2010/main" val="2459548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3200" b="0" i="0" u="none" strike="noStrike" kern="1200" cap="none" spc="0" normalizeH="0" baseline="0" noProof="0">
                <a:ln>
                  <a:noFill/>
                </a:ln>
                <a:solidFill>
                  <a:srgbClr val="FFFFFF"/>
                </a:solidFill>
                <a:effectLst/>
                <a:uLnTx/>
                <a:uFillTx/>
                <a:latin typeface="Arial" pitchFamily="34" charset="0"/>
              </a:rPr>
              <a:t>Masked Region</a:t>
            </a:r>
            <a:endParaRPr kumimoji="0" lang="en-GB" sz="3200" b="0" i="0" u="none" strike="noStrike" kern="1200" cap="none" spc="0" normalizeH="0" baseline="0" noProof="0">
              <a:ln>
                <a:noFill/>
              </a:ln>
              <a:solidFill>
                <a:srgbClr val="FFFFFF"/>
              </a:solidFill>
              <a:effectLst/>
              <a:uLnTx/>
              <a:uFillTx/>
              <a:latin typeface="Arial" pitchFamily="34" charset="0"/>
            </a:endParaRPr>
          </a:p>
        </p:txBody>
      </p:sp>
      <p:grpSp>
        <p:nvGrpSpPr>
          <p:cNvPr id="17411" name="Group 2"/>
          <p:cNvGrpSpPr>
            <a:grpSpLocks/>
          </p:cNvGrpSpPr>
          <p:nvPr/>
        </p:nvGrpSpPr>
        <p:grpSpPr bwMode="auto">
          <a:xfrm>
            <a:off x="0" y="0"/>
            <a:ext cx="9142413" cy="317500"/>
            <a:chOff x="0" y="0"/>
            <a:chExt cx="5759" cy="200"/>
          </a:xfrm>
        </p:grpSpPr>
        <p:sp>
          <p:nvSpPr>
            <p:cNvPr id="17423"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l"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Features from Cell Nuclei</a:t>
              </a:r>
            </a:p>
          </p:txBody>
        </p:sp>
        <p:sp>
          <p:nvSpPr>
            <p:cNvPr id="17424"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r"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 Extraction</a:t>
              </a:r>
            </a:p>
          </p:txBody>
        </p:sp>
        <p:sp>
          <p:nvSpPr>
            <p:cNvPr id="17425"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7426"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7427"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7428"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7429"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7430"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sp>
        <p:nvSpPr>
          <p:cNvPr id="17412" name="TextBox 16"/>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Conventional Nevus</a:t>
            </a:r>
          </a:p>
        </p:txBody>
      </p:sp>
      <p:sp>
        <p:nvSpPr>
          <p:cNvPr id="17413" name="TextBox 17"/>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Superficial Spreading Melanoma</a:t>
            </a:r>
          </a:p>
        </p:txBody>
      </p:sp>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15"/>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Conventional Nevus</a:t>
            </a:r>
          </a:p>
        </p:txBody>
      </p:sp>
      <p:sp>
        <p:nvSpPr>
          <p:cNvPr id="17417" name="TextBox 20"/>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Superficial Spreading Melanoma</a:t>
            </a:r>
          </a:p>
        </p:txBody>
      </p:sp>
      <p:pic>
        <p:nvPicPr>
          <p:cNvPr id="17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609600" y="3048000"/>
            <a:ext cx="3968750" cy="2193925"/>
          </a:xfrm>
          <a:prstGeom prst="rect">
            <a:avLst/>
          </a:prstGeom>
          <a:blipFill dpi="0" rotWithShape="1">
            <a:blip r:embed="rId5"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6" charset="0"/>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25" name="Rectangle 24"/>
          <p:cNvSpPr/>
          <p:nvPr/>
        </p:nvSpPr>
        <p:spPr>
          <a:xfrm>
            <a:off x="5505450" y="2667000"/>
            <a:ext cx="2952750" cy="2952750"/>
          </a:xfrm>
          <a:prstGeom prst="rect">
            <a:avLst/>
          </a:prstGeom>
          <a:blipFill dpi="0" rotWithShape="1">
            <a:blip r:embed="rId5"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6" charset="0"/>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7422" name="TextBox 25"/>
          <p:cNvSpPr txBox="1">
            <a:spLocks noChangeArrowheads="1"/>
          </p:cNvSpPr>
          <p:nvPr/>
        </p:nvSpPr>
        <p:spPr bwMode="auto">
          <a:xfrm>
            <a:off x="228600" y="6096000"/>
            <a:ext cx="46482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000" b="0" i="0" u="none" strike="noStrike" kern="1200" cap="none" spc="0" normalizeH="0" baseline="0" noProof="0">
                <a:ln>
                  <a:noFill/>
                </a:ln>
                <a:solidFill>
                  <a:srgbClr val="000000"/>
                </a:solidFill>
                <a:effectLst/>
                <a:uLnTx/>
                <a:uFillTx/>
                <a:latin typeface="Arial" pitchFamily="34" charset="0"/>
                <a:ea typeface="+mn-ea"/>
                <a:cs typeface="+mn-cs"/>
              </a:rPr>
              <a:t>Masks generated by pathologist</a:t>
            </a:r>
          </a:p>
        </p:txBody>
      </p:sp>
      <p:sp>
        <p:nvSpPr>
          <p:cNvPr id="23" name="TextBox 22"/>
          <p:cNvSpPr txBox="1"/>
          <p:nvPr/>
        </p:nvSpPr>
        <p:spPr>
          <a:xfrm>
            <a:off x="1516087" y="609600"/>
            <a:ext cx="459773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2.  Focus on “Region of Interest”</a:t>
            </a:r>
          </a:p>
        </p:txBody>
      </p:sp>
    </p:spTree>
    <p:extLst>
      <p:ext uri="{BB962C8B-B14F-4D97-AF65-F5344CB8AC3E}">
        <p14:creationId xmlns:p14="http://schemas.microsoft.com/office/powerpoint/2010/main" val="3010207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3200" b="0" i="0" u="none" strike="noStrike" kern="1200" cap="none" spc="0" normalizeH="0" baseline="0" noProof="0">
                <a:ln>
                  <a:noFill/>
                </a:ln>
                <a:solidFill>
                  <a:srgbClr val="FFFFFF"/>
                </a:solidFill>
                <a:effectLst/>
                <a:uLnTx/>
                <a:uFillTx/>
                <a:latin typeface="Arial" pitchFamily="34" charset="0"/>
              </a:rPr>
              <a:t>Segmented Nuclei</a:t>
            </a:r>
            <a:endParaRPr kumimoji="0" lang="en-GB" sz="3200" b="0" i="0" u="none" strike="noStrike" kern="1200" cap="none" spc="0" normalizeH="0" baseline="0" noProof="0">
              <a:ln>
                <a:noFill/>
              </a:ln>
              <a:solidFill>
                <a:srgbClr val="FFFFFF"/>
              </a:solidFill>
              <a:effectLst/>
              <a:uLnTx/>
              <a:uFillTx/>
              <a:latin typeface="Arial" pitchFamily="34" charset="0"/>
            </a:endParaRPr>
          </a:p>
        </p:txBody>
      </p:sp>
      <p:grpSp>
        <p:nvGrpSpPr>
          <p:cNvPr id="18435" name="Group 2"/>
          <p:cNvGrpSpPr>
            <a:grpSpLocks/>
          </p:cNvGrpSpPr>
          <p:nvPr/>
        </p:nvGrpSpPr>
        <p:grpSpPr bwMode="auto">
          <a:xfrm>
            <a:off x="0" y="0"/>
            <a:ext cx="9142413" cy="317500"/>
            <a:chOff x="0" y="0"/>
            <a:chExt cx="5759" cy="200"/>
          </a:xfrm>
        </p:grpSpPr>
        <p:sp>
          <p:nvSpPr>
            <p:cNvPr id="18442"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l"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Features from Cell Nuclei</a:t>
              </a:r>
            </a:p>
          </p:txBody>
        </p:sp>
        <p:sp>
          <p:nvSpPr>
            <p:cNvPr id="18443"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r"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 Extraction</a:t>
              </a:r>
            </a:p>
          </p:txBody>
        </p:sp>
        <p:sp>
          <p:nvSpPr>
            <p:cNvPr id="18444"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8445"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8446"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8447"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8448"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8449"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sp>
        <p:nvSpPr>
          <p:cNvPr id="18436" name="TextBox 26"/>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Conventional Nevus</a:t>
            </a:r>
          </a:p>
        </p:txBody>
      </p:sp>
      <p:sp>
        <p:nvSpPr>
          <p:cNvPr id="18437" name="TextBox 27"/>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Superficial Spreading Melanoma</a:t>
            </a:r>
          </a:p>
        </p:txBody>
      </p:sp>
      <p:pic>
        <p:nvPicPr>
          <p:cNvPr id="184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257175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26670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516087" y="609600"/>
            <a:ext cx="3659976"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3.  Nuclei “Segmentation”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       Find </a:t>
            </a:r>
            <a:r>
              <a:rPr kumimoji="0" lang="en-US" sz="2400" b="0" i="0" u="none" strike="noStrike" kern="1200" cap="none" spc="0" normalizeH="0" baseline="0" noProof="0" dirty="0">
                <a:ln>
                  <a:noFill/>
                </a:ln>
                <a:solidFill>
                  <a:srgbClr val="0000FF"/>
                </a:solidFill>
                <a:effectLst/>
                <a:uLnTx/>
                <a:uFillTx/>
                <a:latin typeface="Arial" charset="0"/>
                <a:ea typeface="+mn-ea"/>
                <a:cs typeface="+mn-cs"/>
              </a:rPr>
              <a:t>“Boundaries”</a:t>
            </a:r>
          </a:p>
        </p:txBody>
      </p:sp>
    </p:spTree>
    <p:extLst>
      <p:ext uri="{BB962C8B-B14F-4D97-AF65-F5344CB8AC3E}">
        <p14:creationId xmlns:p14="http://schemas.microsoft.com/office/powerpoint/2010/main" val="39409783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30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sz="4000" dirty="0">
                <a:solidFill>
                  <a:schemeClr val="bg2"/>
                </a:solidFill>
                <a:latin typeface="Arial Unicode MS" pitchFamily="34" charset="-128"/>
                <a:ea typeface="Arial Unicode MS" pitchFamily="34" charset="-128"/>
                <a:cs typeface="Arial Unicode MS" pitchFamily="34" charset="-128"/>
              </a:rPr>
              <a:t>Last Class: </a:t>
            </a:r>
            <a:r>
              <a:rPr lang="en-US" altLang="ko-KR" sz="4000" dirty="0">
                <a:solidFill>
                  <a:schemeClr val="bg2"/>
                </a:solidFill>
                <a:latin typeface="Arial Unicode MS" pitchFamily="34" charset="-128"/>
                <a:ea typeface="Arial Unicode MS" pitchFamily="34" charset="-128"/>
                <a:cs typeface="Arial Unicode MS" pitchFamily="34" charset="-128"/>
              </a:rPr>
              <a:t>Data Visualization</a:t>
            </a:r>
          </a:p>
        </p:txBody>
      </p:sp>
      <mc:AlternateContent xmlns:mc="http://schemas.openxmlformats.org/markup-compatibility/2006" xmlns:a14="http://schemas.microsoft.com/office/drawing/2010/main">
        <mc:Choice Requires="a14">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For a Matrix of Data:</a:t>
                </a:r>
              </a:p>
              <a:p>
                <a:pPr marL="0" indent="0" eaLnBrk="1" hangingPunct="1">
                  <a:buNone/>
                </a:pPr>
                <a14:m>
                  <m:oMathPara xmlns:m="http://schemas.openxmlformats.org/officeDocument/2006/math">
                    <m:oMathParaPr>
                      <m:jc m:val="centerGroup"/>
                    </m:oMathParaPr>
                    <m:oMath xmlns:m="http://schemas.openxmlformats.org/officeDocument/2006/math">
                      <m:sSub>
                        <m:sSubPr>
                          <m:ctrlPr>
                            <a:rPr lang="en-US" altLang="ko-KR" i="1">
                              <a:solidFill>
                                <a:schemeClr val="bg2"/>
                              </a:solidFill>
                              <a:latin typeface="Cambria Math" panose="02040503050406030204" pitchFamily="18" charset="0"/>
                              <a:ea typeface="Arial Unicode MS" pitchFamily="34" charset="-128"/>
                              <a:cs typeface="Arial Unicode MS" pitchFamily="34" charset="-128"/>
                            </a:rPr>
                          </m:ctrlPr>
                        </m:sSubPr>
                        <m:e>
                          <m:d>
                            <m:dPr>
                              <m:ctrlPr>
                                <a:rPr lang="en-US" altLang="ko-KR" i="1">
                                  <a:solidFill>
                                    <a:schemeClr val="bg2"/>
                                  </a:solidFill>
                                  <a:latin typeface="Cambria Math" panose="02040503050406030204" pitchFamily="18" charset="0"/>
                                  <a:ea typeface="Arial Unicode MS" pitchFamily="34" charset="-128"/>
                                  <a:cs typeface="Arial Unicode MS" pitchFamily="34" charset="-128"/>
                                </a:rPr>
                              </m:ctrlPr>
                            </m:dPr>
                            <m:e>
                              <m:m>
                                <m:mPr>
                                  <m:mcs>
                                    <m:mc>
                                      <m:mcPr>
                                        <m:count m:val="3"/>
                                        <m:mcJc m:val="center"/>
                                      </m:mcPr>
                                    </m:mc>
                                  </m:mcs>
                                  <m:ctrlPr>
                                    <a:rPr lang="en-US" altLang="ko-KR" i="1">
                                      <a:solidFill>
                                        <a:schemeClr val="bg2"/>
                                      </a:solidFill>
                                      <a:latin typeface="Cambria Math" panose="02040503050406030204" pitchFamily="18" charset="0"/>
                                      <a:ea typeface="Arial Unicode MS" pitchFamily="34" charset="-128"/>
                                      <a:cs typeface="Arial Unicode MS" pitchFamily="34" charset="-128"/>
                                    </a:rPr>
                                  </m:ctrlPr>
                                </m:mPr>
                                <m:mr>
                                  <m:e>
                                    <m:sSub>
                                      <m:sSubPr>
                                        <m:ctrlPr>
                                          <a:rPr lang="en-US" altLang="ko-KR" i="1">
                                            <a:solidFill>
                                              <a:schemeClr val="bg2"/>
                                            </a:solidFill>
                                            <a:latin typeface="Cambria Math" panose="02040503050406030204" pitchFamily="18" charset="0"/>
                                            <a:ea typeface="Arial Unicode MS" pitchFamily="34" charset="-128"/>
                                            <a:cs typeface="Arial Unicode MS" pitchFamily="34" charset="-128"/>
                                          </a:rPr>
                                        </m:ctrlPr>
                                      </m:sSubPr>
                                      <m:e>
                                        <m:r>
                                          <a:rPr lang="en-US" altLang="ko-KR" i="1">
                                            <a:solidFill>
                                              <a:schemeClr val="bg2"/>
                                            </a:solidFill>
                                            <a:latin typeface="Cambria Math"/>
                                            <a:ea typeface="Arial Unicode MS" pitchFamily="34" charset="-128"/>
                                            <a:cs typeface="Arial Unicode MS" pitchFamily="34" charset="-128"/>
                                          </a:rPr>
                                          <m:t>𝑥</m:t>
                                        </m:r>
                                      </m:e>
                                      <m:sub>
                                        <m:r>
                                          <a:rPr lang="en-US" altLang="ko-KR" i="1">
                                            <a:solidFill>
                                              <a:schemeClr val="bg2"/>
                                            </a:solidFill>
                                            <a:latin typeface="Cambria Math"/>
                                            <a:ea typeface="Arial Unicode MS" pitchFamily="34" charset="-128"/>
                                            <a:cs typeface="Arial Unicode MS" pitchFamily="34" charset="-128"/>
                                          </a:rPr>
                                          <m:t>11</m:t>
                                        </m:r>
                                      </m:sub>
                                    </m:sSub>
                                  </m:e>
                                  <m:e>
                                    <m:r>
                                      <a:rPr lang="en-US" altLang="ko-KR" i="1">
                                        <a:solidFill>
                                          <a:schemeClr val="bg2"/>
                                        </a:solidFill>
                                        <a:latin typeface="Cambria Math"/>
                                        <a:ea typeface="Cambria Math"/>
                                        <a:cs typeface="Arial Unicode MS" pitchFamily="34" charset="-128"/>
                                      </a:rPr>
                                      <m:t>⋯</m:t>
                                    </m:r>
                                  </m:e>
                                  <m:e>
                                    <m:sSub>
                                      <m:sSubPr>
                                        <m:ctrlPr>
                                          <a:rPr lang="en-US" altLang="ko-KR" i="1">
                                            <a:solidFill>
                                              <a:schemeClr val="bg2"/>
                                            </a:solidFill>
                                            <a:latin typeface="Cambria Math" panose="02040503050406030204" pitchFamily="18" charset="0"/>
                                            <a:ea typeface="Arial Unicode MS" pitchFamily="34" charset="-128"/>
                                            <a:cs typeface="Arial Unicode MS" pitchFamily="34" charset="-128"/>
                                          </a:rPr>
                                        </m:ctrlPr>
                                      </m:sSubPr>
                                      <m:e>
                                        <m:r>
                                          <a:rPr lang="en-US" altLang="ko-KR" i="1">
                                            <a:solidFill>
                                              <a:schemeClr val="bg2"/>
                                            </a:solidFill>
                                            <a:latin typeface="Cambria Math"/>
                                            <a:ea typeface="Arial Unicode MS" pitchFamily="34" charset="-128"/>
                                            <a:cs typeface="Arial Unicode MS" pitchFamily="34" charset="-128"/>
                                          </a:rPr>
                                          <m:t>𝑥</m:t>
                                        </m:r>
                                      </m:e>
                                      <m:sub>
                                        <m:r>
                                          <a:rPr lang="en-US" altLang="ko-KR" i="1">
                                            <a:solidFill>
                                              <a:schemeClr val="bg2"/>
                                            </a:solidFill>
                                            <a:latin typeface="Cambria Math"/>
                                            <a:ea typeface="Arial Unicode MS" pitchFamily="34" charset="-128"/>
                                            <a:cs typeface="Arial Unicode MS" pitchFamily="34" charset="-128"/>
                                          </a:rPr>
                                          <m:t>1</m:t>
                                        </m:r>
                                        <m:r>
                                          <a:rPr lang="en-US" altLang="ko-KR" i="1">
                                            <a:solidFill>
                                              <a:schemeClr val="bg2"/>
                                            </a:solidFill>
                                            <a:latin typeface="Cambria Math"/>
                                            <a:ea typeface="Arial Unicode MS" pitchFamily="34" charset="-128"/>
                                            <a:cs typeface="Arial Unicode MS" pitchFamily="34" charset="-128"/>
                                          </a:rPr>
                                          <m:t>𝑛</m:t>
                                        </m:r>
                                      </m:sub>
                                    </m:sSub>
                                  </m:e>
                                </m:mr>
                                <m:mr>
                                  <m:e>
                                    <m:r>
                                      <a:rPr lang="en-US" altLang="ko-KR" i="1">
                                        <a:solidFill>
                                          <a:schemeClr val="bg2"/>
                                        </a:solidFill>
                                        <a:latin typeface="Cambria Math"/>
                                        <a:ea typeface="Cambria Math"/>
                                        <a:cs typeface="Arial Unicode MS" pitchFamily="34" charset="-128"/>
                                      </a:rPr>
                                      <m:t>⋮</m:t>
                                    </m:r>
                                  </m:e>
                                  <m:e>
                                    <m:r>
                                      <a:rPr lang="en-US" altLang="ko-KR" i="1">
                                        <a:solidFill>
                                          <a:schemeClr val="bg2"/>
                                        </a:solidFill>
                                        <a:latin typeface="Cambria Math"/>
                                        <a:ea typeface="Cambria Math"/>
                                        <a:cs typeface="Arial Unicode MS" pitchFamily="34" charset="-128"/>
                                      </a:rPr>
                                      <m:t>⋱</m:t>
                                    </m:r>
                                  </m:e>
                                  <m:e>
                                    <m:r>
                                      <a:rPr lang="en-US" altLang="ko-KR" i="1">
                                        <a:solidFill>
                                          <a:schemeClr val="bg2"/>
                                        </a:solidFill>
                                        <a:latin typeface="Cambria Math"/>
                                        <a:ea typeface="Cambria Math"/>
                                        <a:cs typeface="Arial Unicode MS" pitchFamily="34" charset="-128"/>
                                      </a:rPr>
                                      <m:t>⋮</m:t>
                                    </m:r>
                                  </m:e>
                                </m:mr>
                                <m:mr>
                                  <m:e>
                                    <m:sSub>
                                      <m:sSubPr>
                                        <m:ctrlPr>
                                          <a:rPr lang="en-US" altLang="ko-KR" i="1">
                                            <a:solidFill>
                                              <a:schemeClr val="bg2"/>
                                            </a:solidFill>
                                            <a:latin typeface="Cambria Math" panose="02040503050406030204" pitchFamily="18" charset="0"/>
                                            <a:ea typeface="Arial Unicode MS" pitchFamily="34" charset="-128"/>
                                            <a:cs typeface="Arial Unicode MS" pitchFamily="34" charset="-128"/>
                                          </a:rPr>
                                        </m:ctrlPr>
                                      </m:sSubPr>
                                      <m:e>
                                        <m:r>
                                          <a:rPr lang="en-US" altLang="ko-KR" i="1">
                                            <a:solidFill>
                                              <a:schemeClr val="bg2"/>
                                            </a:solidFill>
                                            <a:latin typeface="Cambria Math"/>
                                            <a:ea typeface="Arial Unicode MS" pitchFamily="34" charset="-128"/>
                                            <a:cs typeface="Arial Unicode MS" pitchFamily="34" charset="-128"/>
                                          </a:rPr>
                                          <m:t>𝑥</m:t>
                                        </m:r>
                                      </m:e>
                                      <m:sub>
                                        <m:r>
                                          <a:rPr lang="en-US" altLang="ko-KR" i="1">
                                            <a:solidFill>
                                              <a:schemeClr val="bg2"/>
                                            </a:solidFill>
                                            <a:latin typeface="Cambria Math"/>
                                            <a:ea typeface="Arial Unicode MS" pitchFamily="34" charset="-128"/>
                                            <a:cs typeface="Arial Unicode MS" pitchFamily="34" charset="-128"/>
                                          </a:rPr>
                                          <m:t>𝑑</m:t>
                                        </m:r>
                                        <m:r>
                                          <a:rPr lang="en-US" altLang="ko-KR" i="1">
                                            <a:solidFill>
                                              <a:schemeClr val="bg2"/>
                                            </a:solidFill>
                                            <a:latin typeface="Cambria Math"/>
                                            <a:ea typeface="Arial Unicode MS" pitchFamily="34" charset="-128"/>
                                            <a:cs typeface="Arial Unicode MS" pitchFamily="34" charset="-128"/>
                                          </a:rPr>
                                          <m:t>1</m:t>
                                        </m:r>
                                      </m:sub>
                                    </m:sSub>
                                  </m:e>
                                  <m:e>
                                    <m:r>
                                      <a:rPr lang="en-US" altLang="ko-KR" i="1">
                                        <a:solidFill>
                                          <a:schemeClr val="bg2"/>
                                        </a:solidFill>
                                        <a:latin typeface="Cambria Math"/>
                                        <a:ea typeface="Cambria Math"/>
                                        <a:cs typeface="Arial Unicode MS" pitchFamily="34" charset="-128"/>
                                      </a:rPr>
                                      <m:t>⋯</m:t>
                                    </m:r>
                                  </m:e>
                                  <m:e>
                                    <m:sSub>
                                      <m:sSubPr>
                                        <m:ctrlPr>
                                          <a:rPr lang="en-US" altLang="ko-KR" i="1">
                                            <a:solidFill>
                                              <a:schemeClr val="bg2"/>
                                            </a:solidFill>
                                            <a:latin typeface="Cambria Math" panose="02040503050406030204" pitchFamily="18" charset="0"/>
                                            <a:ea typeface="Arial Unicode MS" pitchFamily="34" charset="-128"/>
                                            <a:cs typeface="Arial Unicode MS" pitchFamily="34" charset="-128"/>
                                          </a:rPr>
                                        </m:ctrlPr>
                                      </m:sSubPr>
                                      <m:e>
                                        <m:r>
                                          <a:rPr lang="en-US" altLang="ko-KR" i="1">
                                            <a:solidFill>
                                              <a:schemeClr val="bg2"/>
                                            </a:solidFill>
                                            <a:latin typeface="Cambria Math"/>
                                            <a:ea typeface="Arial Unicode MS" pitchFamily="34" charset="-128"/>
                                            <a:cs typeface="Arial Unicode MS" pitchFamily="34" charset="-128"/>
                                          </a:rPr>
                                          <m:t>𝑥</m:t>
                                        </m:r>
                                      </m:e>
                                      <m:sub>
                                        <m:r>
                                          <a:rPr lang="en-US" altLang="ko-KR" i="1">
                                            <a:solidFill>
                                              <a:schemeClr val="bg2"/>
                                            </a:solidFill>
                                            <a:latin typeface="Cambria Math"/>
                                            <a:ea typeface="Arial Unicode MS" pitchFamily="34" charset="-128"/>
                                            <a:cs typeface="Arial Unicode MS" pitchFamily="34" charset="-128"/>
                                          </a:rPr>
                                          <m:t>𝑑𝑛</m:t>
                                        </m:r>
                                      </m:sub>
                                    </m:sSub>
                                  </m:e>
                                </m:mr>
                              </m:m>
                            </m:e>
                          </m:d>
                        </m:e>
                        <m:sub>
                          <m:r>
                            <a:rPr lang="en-US" altLang="ko-KR" i="1">
                              <a:solidFill>
                                <a:schemeClr val="bg2"/>
                              </a:solidFill>
                              <a:latin typeface="Cambria Math"/>
                              <a:ea typeface="Arial Unicode MS" pitchFamily="34" charset="-128"/>
                              <a:cs typeface="Arial Unicode MS" pitchFamily="34" charset="-128"/>
                            </a:rPr>
                            <m:t>𝑑</m:t>
                          </m:r>
                          <m:r>
                            <a:rPr lang="en-US" altLang="ko-KR" i="1">
                              <a:solidFill>
                                <a:schemeClr val="bg2"/>
                              </a:solidFill>
                              <a:latin typeface="Cambria Math"/>
                              <a:ea typeface="Cambria Math"/>
                              <a:cs typeface="Arial Unicode MS" pitchFamily="34" charset="-128"/>
                            </a:rPr>
                            <m:t>×</m:t>
                          </m:r>
                          <m:r>
                            <a:rPr lang="en-US" altLang="ko-KR" i="1">
                              <a:solidFill>
                                <a:schemeClr val="bg2"/>
                              </a:solidFill>
                              <a:latin typeface="Cambria Math"/>
                              <a:ea typeface="Cambria Math"/>
                              <a:cs typeface="Arial Unicode MS" pitchFamily="34" charset="-128"/>
                            </a:rPr>
                            <m:t>𝑛</m:t>
                          </m:r>
                        </m:sub>
                      </m:sSub>
                    </m:oMath>
                  </m:oMathPara>
                </a14:m>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Three Useful (&amp; Important) Visualizations</a:t>
                </a:r>
              </a:p>
              <a:p>
                <a:pPr marL="514350" indent="-514350" eaLnBrk="1" hangingPunct="1">
                  <a:lnSpc>
                    <a:spcPct val="150000"/>
                  </a:lnSpc>
                  <a:buFont typeface="+mj-lt"/>
                  <a:buAutoNum type="arabicPeriod"/>
                </a:pPr>
                <a:r>
                  <a:rPr lang="en-US" altLang="ko-KR" dirty="0">
                    <a:solidFill>
                      <a:schemeClr val="bg2"/>
                    </a:solidFill>
                    <a:latin typeface="Arial Unicode MS" pitchFamily="34" charset="-128"/>
                    <a:ea typeface="Arial Unicode MS" pitchFamily="34" charset="-128"/>
                    <a:cs typeface="Arial Unicode MS" pitchFamily="34" charset="-128"/>
                  </a:rPr>
                  <a:t>Curve Objects </a:t>
                </a:r>
              </a:p>
              <a:p>
                <a:pPr marL="514350" indent="-514350" eaLnBrk="1" hangingPunct="1">
                  <a:lnSpc>
                    <a:spcPct val="150000"/>
                  </a:lnSpc>
                  <a:buFont typeface="+mj-lt"/>
                  <a:buAutoNum type="arabicPeriod"/>
                </a:pPr>
                <a:r>
                  <a:rPr lang="en-US" altLang="ko-KR" dirty="0">
                    <a:solidFill>
                      <a:schemeClr val="bg2"/>
                    </a:solidFill>
                    <a:latin typeface="Arial Unicode MS" pitchFamily="34" charset="-128"/>
                    <a:ea typeface="Arial Unicode MS" pitchFamily="34" charset="-128"/>
                    <a:cs typeface="Arial Unicode MS" pitchFamily="34" charset="-128"/>
                  </a:rPr>
                  <a:t>Relationships Between Objects</a:t>
                </a:r>
              </a:p>
              <a:p>
                <a:pPr marL="514350" indent="-514350" eaLnBrk="1" hangingPunct="1">
                  <a:lnSpc>
                    <a:spcPct val="150000"/>
                  </a:lnSpc>
                  <a:buFont typeface="+mj-lt"/>
                  <a:buAutoNum type="arabicPeriod"/>
                </a:pPr>
                <a:r>
                  <a:rPr lang="en-US" altLang="ko-KR" dirty="0">
                    <a:solidFill>
                      <a:schemeClr val="bg2"/>
                    </a:solidFill>
                    <a:latin typeface="Arial Unicode MS" pitchFamily="34" charset="-128"/>
                    <a:ea typeface="Arial Unicode MS" pitchFamily="34" charset="-128"/>
                    <a:cs typeface="Arial Unicode MS" pitchFamily="34" charset="-128"/>
                  </a:rPr>
                  <a:t>Marginal Distributions   (1-d each “variable”)</a:t>
                </a:r>
              </a:p>
            </p:txBody>
          </p:sp>
        </mc:Choice>
        <mc:Fallback xmlns="">
          <p:sp>
            <p:nvSpPr>
              <p:cNvPr id="236547" name="Rectangle 3"/>
              <p:cNvSpPr>
                <a:spLocks noGrp="1" noRot="1" noChangeAspect="1" noMove="1" noResize="1" noEditPoints="1" noAdjustHandles="1" noChangeArrowheads="1" noChangeShapeType="1" noTextEdit="1"/>
              </p:cNvSpPr>
              <p:nvPr>
                <p:ph type="body" idx="1"/>
              </p:nvPr>
            </p:nvSpPr>
            <p:spPr>
              <a:xfrm>
                <a:off x="304800" y="838200"/>
                <a:ext cx="8610600" cy="5410200"/>
              </a:xfrm>
              <a:blipFill rotWithShape="1">
                <a:blip r:embed="rId3"/>
                <a:stretch>
                  <a:fillRect l="-2123" r="-1486" b="-4510"/>
                </a:stretch>
              </a:blipFill>
            </p:spPr>
            <p:txBody>
              <a:bodyPr/>
              <a:lstStyle/>
              <a:p>
                <a:r>
                  <a:rPr lang="en-US">
                    <a:noFill/>
                  </a:rPr>
                  <a:t> </a:t>
                </a:r>
              </a:p>
            </p:txBody>
          </p:sp>
        </mc:Fallback>
      </mc:AlternateContent>
      <p:grpSp>
        <p:nvGrpSpPr>
          <p:cNvPr id="6" name="Group 5"/>
          <p:cNvGrpSpPr/>
          <p:nvPr/>
        </p:nvGrpSpPr>
        <p:grpSpPr>
          <a:xfrm>
            <a:off x="381000" y="1600200"/>
            <a:ext cx="8458200" cy="4572000"/>
            <a:chOff x="381000" y="1600200"/>
            <a:chExt cx="8458200" cy="4572000"/>
          </a:xfrm>
        </p:grpSpPr>
        <p:sp>
          <p:nvSpPr>
            <p:cNvPr id="4" name="Rounded Rectangle 3"/>
            <p:cNvSpPr/>
            <p:nvPr/>
          </p:nvSpPr>
          <p:spPr>
            <a:xfrm>
              <a:off x="3124200" y="1600200"/>
              <a:ext cx="2438400"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cxnSp>
          <p:nvCxnSpPr>
            <p:cNvPr id="3" name="Straight Connector 2"/>
            <p:cNvCxnSpPr/>
            <p:nvPr/>
          </p:nvCxnSpPr>
          <p:spPr>
            <a:xfrm>
              <a:off x="381000" y="6172200"/>
              <a:ext cx="845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3804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3200" b="0" i="0" u="none" strike="noStrike" kern="1200" cap="none" spc="0" normalizeH="0" baseline="0" noProof="0">
                <a:ln>
                  <a:noFill/>
                </a:ln>
                <a:solidFill>
                  <a:srgbClr val="FFFFFF"/>
                </a:solidFill>
                <a:effectLst/>
                <a:uLnTx/>
                <a:uFillTx/>
                <a:latin typeface="Arial" pitchFamily="34" charset="0"/>
              </a:rPr>
              <a:t>Labeled Nuclei</a:t>
            </a:r>
            <a:endParaRPr kumimoji="0" lang="en-GB" sz="3200" b="0" i="0" u="none" strike="noStrike" kern="1200" cap="none" spc="0" normalizeH="0" baseline="0" noProof="0">
              <a:ln>
                <a:noFill/>
              </a:ln>
              <a:solidFill>
                <a:srgbClr val="FFFFFF"/>
              </a:solidFill>
              <a:effectLst/>
              <a:uLnTx/>
              <a:uFillTx/>
              <a:latin typeface="Arial" pitchFamily="34" charset="0"/>
            </a:endParaRPr>
          </a:p>
        </p:txBody>
      </p:sp>
      <p:grpSp>
        <p:nvGrpSpPr>
          <p:cNvPr id="19459" name="Group 2"/>
          <p:cNvGrpSpPr>
            <a:grpSpLocks/>
          </p:cNvGrpSpPr>
          <p:nvPr/>
        </p:nvGrpSpPr>
        <p:grpSpPr bwMode="auto">
          <a:xfrm>
            <a:off x="0" y="0"/>
            <a:ext cx="9142413" cy="317500"/>
            <a:chOff x="0" y="0"/>
            <a:chExt cx="5759" cy="200"/>
          </a:xfrm>
        </p:grpSpPr>
        <p:sp>
          <p:nvSpPr>
            <p:cNvPr id="19468"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l"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Features from Cell Nuclei</a:t>
              </a:r>
            </a:p>
          </p:txBody>
        </p:sp>
        <p:sp>
          <p:nvSpPr>
            <p:cNvPr id="19469"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r"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 Extraction</a:t>
              </a:r>
            </a:p>
          </p:txBody>
        </p:sp>
        <p:sp>
          <p:nvSpPr>
            <p:cNvPr id="19470"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9471"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9472"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9473"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9474"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9475"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sp>
        <p:nvSpPr>
          <p:cNvPr id="19460" name="TextBox 23"/>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Conventional Nevus</a:t>
            </a:r>
          </a:p>
        </p:txBody>
      </p:sp>
      <p:sp>
        <p:nvSpPr>
          <p:cNvPr id="19461" name="TextBox 24"/>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Superficial Spreading Melanoma</a:t>
            </a:r>
          </a:p>
        </p:txBody>
      </p:sp>
      <p:grpSp>
        <p:nvGrpSpPr>
          <p:cNvPr id="19462" name="Group 25"/>
          <p:cNvGrpSpPr>
            <a:grpSpLocks/>
          </p:cNvGrpSpPr>
          <p:nvPr/>
        </p:nvGrpSpPr>
        <p:grpSpPr bwMode="auto">
          <a:xfrm>
            <a:off x="609600" y="3048000"/>
            <a:ext cx="3971925" cy="2193925"/>
            <a:chOff x="609600" y="3048000"/>
            <a:chExt cx="3971925" cy="2194560"/>
          </a:xfrm>
        </p:grpSpPr>
        <p:pic>
          <p:nvPicPr>
            <p:cNvPr id="19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p:nvPr/>
          </p:nvSpPr>
          <p:spPr>
            <a:xfrm>
              <a:off x="609600" y="3048000"/>
              <a:ext cx="3968750" cy="2194560"/>
            </a:xfrm>
            <a:prstGeom prst="rect">
              <a:avLst/>
            </a:prstGeom>
            <a:blipFill dpi="0" rotWithShape="1">
              <a:blip r:embed="rId4"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6" charset="0"/>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grpSp>
      <p:grpSp>
        <p:nvGrpSpPr>
          <p:cNvPr id="19463" name="Group 34"/>
          <p:cNvGrpSpPr>
            <a:grpSpLocks/>
          </p:cNvGrpSpPr>
          <p:nvPr/>
        </p:nvGrpSpPr>
        <p:grpSpPr bwMode="auto">
          <a:xfrm>
            <a:off x="5505450" y="2667000"/>
            <a:ext cx="2952750" cy="2952750"/>
            <a:chOff x="5504688" y="2667000"/>
            <a:chExt cx="2953512" cy="2953512"/>
          </a:xfrm>
        </p:grpSpPr>
        <p:pic>
          <p:nvPicPr>
            <p:cNvPr id="1946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p:cNvSpPr/>
            <p:nvPr/>
          </p:nvSpPr>
          <p:spPr>
            <a:xfrm>
              <a:off x="5504688" y="2667000"/>
              <a:ext cx="2953512" cy="2953512"/>
            </a:xfrm>
            <a:prstGeom prst="rect">
              <a:avLst/>
            </a:prstGeom>
            <a:blipFill dpi="0" rotWithShape="1">
              <a:blip r:embed="rId6"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6" charset="0"/>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grpSp>
      <p:sp>
        <p:nvSpPr>
          <p:cNvPr id="20" name="TextBox 19"/>
          <p:cNvSpPr txBox="1"/>
          <p:nvPr/>
        </p:nvSpPr>
        <p:spPr>
          <a:xfrm>
            <a:off x="1516087" y="609600"/>
            <a:ext cx="275428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4.  Highlight Nuclei</a:t>
            </a:r>
          </a:p>
        </p:txBody>
      </p:sp>
    </p:spTree>
    <p:extLst>
      <p:ext uri="{BB962C8B-B14F-4D97-AF65-F5344CB8AC3E}">
        <p14:creationId xmlns:p14="http://schemas.microsoft.com/office/powerpoint/2010/main" val="7929870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3200" b="0" i="0" u="none" strike="noStrike" kern="1200" cap="none" spc="0" normalizeH="0" baseline="0" noProof="0">
                <a:ln>
                  <a:noFill/>
                </a:ln>
                <a:solidFill>
                  <a:srgbClr val="FFFFFF"/>
                </a:solidFill>
                <a:effectLst/>
                <a:uLnTx/>
                <a:uFillTx/>
                <a:latin typeface="Arial" pitchFamily="34" charset="0"/>
              </a:rPr>
              <a:t>Nuclear Regions</a:t>
            </a:r>
            <a:endParaRPr kumimoji="0" lang="en-GB" sz="3200" b="0" i="0" u="none" strike="noStrike" kern="1200" cap="none" spc="0" normalizeH="0" baseline="0" noProof="0">
              <a:ln>
                <a:noFill/>
              </a:ln>
              <a:solidFill>
                <a:srgbClr val="FFFFFF"/>
              </a:solidFill>
              <a:effectLst/>
              <a:uLnTx/>
              <a:uFillTx/>
              <a:latin typeface="Arial" pitchFamily="34" charset="0"/>
            </a:endParaRPr>
          </a:p>
        </p:txBody>
      </p:sp>
      <p:grpSp>
        <p:nvGrpSpPr>
          <p:cNvPr id="20483" name="Group 2"/>
          <p:cNvGrpSpPr>
            <a:grpSpLocks/>
          </p:cNvGrpSpPr>
          <p:nvPr/>
        </p:nvGrpSpPr>
        <p:grpSpPr bwMode="auto">
          <a:xfrm>
            <a:off x="0" y="0"/>
            <a:ext cx="9142413" cy="317500"/>
            <a:chOff x="0" y="0"/>
            <a:chExt cx="5759" cy="200"/>
          </a:xfrm>
        </p:grpSpPr>
        <p:sp>
          <p:nvSpPr>
            <p:cNvPr id="20493"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l"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Features from Cell Nuclei</a:t>
              </a:r>
            </a:p>
          </p:txBody>
        </p:sp>
        <p:sp>
          <p:nvSpPr>
            <p:cNvPr id="20494"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r"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 Extraction</a:t>
              </a:r>
            </a:p>
          </p:txBody>
        </p:sp>
        <p:sp>
          <p:nvSpPr>
            <p:cNvPr id="20495"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0496"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0497"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0498"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0499"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0500"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sp>
        <p:nvSpPr>
          <p:cNvPr id="20484" name="TextBox 23"/>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Conventional Nevus</a:t>
            </a:r>
          </a:p>
        </p:txBody>
      </p:sp>
      <p:sp>
        <p:nvSpPr>
          <p:cNvPr id="20485" name="TextBox 24"/>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Superficial Spreading Melanoma</a:t>
            </a:r>
          </a:p>
        </p:txBody>
      </p:sp>
      <p:grpSp>
        <p:nvGrpSpPr>
          <p:cNvPr id="20486" name="Group 19"/>
          <p:cNvGrpSpPr>
            <a:grpSpLocks/>
          </p:cNvGrpSpPr>
          <p:nvPr/>
        </p:nvGrpSpPr>
        <p:grpSpPr bwMode="auto">
          <a:xfrm>
            <a:off x="609600" y="3048000"/>
            <a:ext cx="3971925" cy="2193925"/>
            <a:chOff x="609600" y="3048000"/>
            <a:chExt cx="3971925" cy="2194560"/>
          </a:xfrm>
        </p:grpSpPr>
        <p:pic>
          <p:nvPicPr>
            <p:cNvPr id="204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609600" y="3048000"/>
              <a:ext cx="3968750" cy="2194560"/>
            </a:xfrm>
            <a:prstGeom prst="rect">
              <a:avLst/>
            </a:prstGeom>
            <a:blipFill dpi="0" rotWithShape="1">
              <a:blip r:embed="rId4"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6" charset="0"/>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grpSp>
      <p:grpSp>
        <p:nvGrpSpPr>
          <p:cNvPr id="20487" name="Group 22"/>
          <p:cNvGrpSpPr>
            <a:grpSpLocks/>
          </p:cNvGrpSpPr>
          <p:nvPr/>
        </p:nvGrpSpPr>
        <p:grpSpPr bwMode="auto">
          <a:xfrm>
            <a:off x="5505450" y="2667000"/>
            <a:ext cx="2952750" cy="2952750"/>
            <a:chOff x="5504688" y="2667000"/>
            <a:chExt cx="2953512" cy="2953512"/>
          </a:xfrm>
        </p:grpSpPr>
        <p:pic>
          <p:nvPicPr>
            <p:cNvPr id="2048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5504688" y="2667000"/>
              <a:ext cx="2953512" cy="2953512"/>
            </a:xfrm>
            <a:prstGeom prst="rect">
              <a:avLst/>
            </a:prstGeom>
            <a:blipFill dpi="0" rotWithShape="1">
              <a:blip r:embed="rId6"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6" charset="0"/>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grpSp>
      <p:sp>
        <p:nvSpPr>
          <p:cNvPr id="20488" name="TextBox 27"/>
          <p:cNvSpPr txBox="1">
            <a:spLocks noChangeArrowheads="1"/>
          </p:cNvSpPr>
          <p:nvPr/>
        </p:nvSpPr>
        <p:spPr bwMode="auto">
          <a:xfrm>
            <a:off x="228600" y="5486400"/>
            <a:ext cx="6477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a:ln>
                  <a:noFill/>
                </a:ln>
                <a:solidFill>
                  <a:srgbClr val="000000"/>
                </a:solidFill>
                <a:effectLst/>
                <a:uLnTx/>
                <a:uFillTx/>
                <a:latin typeface="Arial" pitchFamily="34" charset="0"/>
                <a:ea typeface="+mn-ea"/>
                <a:cs typeface="+mn-cs"/>
              </a:rPr>
              <a:t>Generated by growing nuclei out from boundary</a:t>
            </a: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a:ln>
                  <a:noFill/>
                </a:ln>
                <a:solidFill>
                  <a:srgbClr val="000000"/>
                </a:solidFill>
                <a:effectLst/>
                <a:uLnTx/>
                <a:uFillTx/>
                <a:latin typeface="Arial" pitchFamily="34" charset="0"/>
                <a:ea typeface="+mn-ea"/>
                <a:cs typeface="+mn-cs"/>
              </a:rPr>
              <a:t>Used for various color and density features:  </a:t>
            </a: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a:ln>
                  <a:noFill/>
                </a:ln>
                <a:solidFill>
                  <a:srgbClr val="000000"/>
                </a:solidFill>
                <a:effectLst/>
                <a:uLnTx/>
                <a:uFillTx/>
                <a:latin typeface="Arial" pitchFamily="34" charset="0"/>
                <a:ea typeface="+mn-ea"/>
                <a:cs typeface="+mn-cs"/>
              </a:rPr>
              <a:t>	Region Stain 2, Region Area Ratio, etc.</a:t>
            </a:r>
          </a:p>
        </p:txBody>
      </p:sp>
      <p:sp>
        <p:nvSpPr>
          <p:cNvPr id="21" name="TextBox 20"/>
          <p:cNvSpPr txBox="1"/>
          <p:nvPr/>
        </p:nvSpPr>
        <p:spPr>
          <a:xfrm>
            <a:off x="1516087" y="609600"/>
            <a:ext cx="5200463"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5.  Expand to Generate Cell Regions</a:t>
            </a:r>
          </a:p>
        </p:txBody>
      </p:sp>
    </p:spTree>
    <p:extLst>
      <p:ext uri="{BB962C8B-B14F-4D97-AF65-F5344CB8AC3E}">
        <p14:creationId xmlns:p14="http://schemas.microsoft.com/office/powerpoint/2010/main" val="13081414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3200" b="0" i="0" u="none" strike="noStrike" kern="1200" cap="none" spc="0" normalizeH="0" baseline="0" noProof="0">
                <a:ln>
                  <a:noFill/>
                </a:ln>
                <a:solidFill>
                  <a:srgbClr val="FFFFFF"/>
                </a:solidFill>
                <a:effectLst/>
                <a:uLnTx/>
                <a:uFillTx/>
                <a:latin typeface="Arial" pitchFamily="34" charset="0"/>
              </a:rPr>
              <a:t>Delaunay Triangulation</a:t>
            </a:r>
            <a:endParaRPr kumimoji="0" lang="en-GB" sz="3200" b="0" i="0" u="none" strike="noStrike" kern="1200" cap="none" spc="0" normalizeH="0" baseline="0" noProof="0">
              <a:ln>
                <a:noFill/>
              </a:ln>
              <a:solidFill>
                <a:srgbClr val="FFFFFF"/>
              </a:solidFill>
              <a:effectLst/>
              <a:uLnTx/>
              <a:uFillTx/>
              <a:latin typeface="Arial" pitchFamily="34" charset="0"/>
            </a:endParaRPr>
          </a:p>
        </p:txBody>
      </p:sp>
      <p:grpSp>
        <p:nvGrpSpPr>
          <p:cNvPr id="21507" name="Group 2"/>
          <p:cNvGrpSpPr>
            <a:grpSpLocks/>
          </p:cNvGrpSpPr>
          <p:nvPr/>
        </p:nvGrpSpPr>
        <p:grpSpPr bwMode="auto">
          <a:xfrm>
            <a:off x="0" y="0"/>
            <a:ext cx="9142413" cy="317500"/>
            <a:chOff x="0" y="0"/>
            <a:chExt cx="5759" cy="200"/>
          </a:xfrm>
        </p:grpSpPr>
        <p:sp>
          <p:nvSpPr>
            <p:cNvPr id="21517"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l"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Features from Cell Nuclei</a:t>
              </a:r>
            </a:p>
          </p:txBody>
        </p:sp>
        <p:sp>
          <p:nvSpPr>
            <p:cNvPr id="21518"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r"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 Extraction</a:t>
              </a:r>
            </a:p>
          </p:txBody>
        </p:sp>
        <p:sp>
          <p:nvSpPr>
            <p:cNvPr id="21519"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1520"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1521"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1522"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1523"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1524"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sp>
        <p:nvSpPr>
          <p:cNvPr id="21508" name="TextBox 23"/>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Conventional Nevus</a:t>
            </a:r>
          </a:p>
        </p:txBody>
      </p:sp>
      <p:sp>
        <p:nvSpPr>
          <p:cNvPr id="21509" name="TextBox 24"/>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Superficial Spreading Melanoma</a:t>
            </a:r>
          </a:p>
        </p:txBody>
      </p:sp>
      <p:grpSp>
        <p:nvGrpSpPr>
          <p:cNvPr id="21510" name="Group 19"/>
          <p:cNvGrpSpPr>
            <a:grpSpLocks/>
          </p:cNvGrpSpPr>
          <p:nvPr/>
        </p:nvGrpSpPr>
        <p:grpSpPr bwMode="auto">
          <a:xfrm>
            <a:off x="609600" y="3048000"/>
            <a:ext cx="3971925" cy="2193925"/>
            <a:chOff x="609600" y="3048000"/>
            <a:chExt cx="3971925" cy="2194560"/>
          </a:xfrm>
        </p:grpSpPr>
        <p:pic>
          <p:nvPicPr>
            <p:cNvPr id="215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609600" y="3048000"/>
              <a:ext cx="3968750" cy="2194560"/>
            </a:xfrm>
            <a:prstGeom prst="rect">
              <a:avLst/>
            </a:prstGeom>
            <a:blipFill dpi="0" rotWithShape="1">
              <a:blip r:embed="rId4"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6" charset="0"/>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grpSp>
      <p:grpSp>
        <p:nvGrpSpPr>
          <p:cNvPr id="21511" name="Group 28"/>
          <p:cNvGrpSpPr>
            <a:grpSpLocks/>
          </p:cNvGrpSpPr>
          <p:nvPr/>
        </p:nvGrpSpPr>
        <p:grpSpPr bwMode="auto">
          <a:xfrm>
            <a:off x="5505450" y="2667000"/>
            <a:ext cx="2952750" cy="2952750"/>
            <a:chOff x="5504688" y="2667000"/>
            <a:chExt cx="2953512" cy="2953512"/>
          </a:xfrm>
        </p:grpSpPr>
        <p:pic>
          <p:nvPicPr>
            <p:cNvPr id="215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5504688" y="2667000"/>
              <a:ext cx="2953512" cy="2953512"/>
            </a:xfrm>
            <a:prstGeom prst="rect">
              <a:avLst/>
            </a:prstGeom>
            <a:blipFill dpi="0" rotWithShape="1">
              <a:blip r:embed="rId6"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6" charset="0"/>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grpSp>
      <p:sp>
        <p:nvSpPr>
          <p:cNvPr id="21512" name="TextBox 31"/>
          <p:cNvSpPr txBox="1">
            <a:spLocks noChangeArrowheads="1"/>
          </p:cNvSpPr>
          <p:nvPr/>
        </p:nvSpPr>
        <p:spPr bwMode="auto">
          <a:xfrm>
            <a:off x="685800" y="5486400"/>
            <a:ext cx="6477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a:ln>
                  <a:noFill/>
                </a:ln>
                <a:solidFill>
                  <a:srgbClr val="000000"/>
                </a:solidFill>
                <a:effectLst/>
                <a:uLnTx/>
                <a:uFillTx/>
                <a:latin typeface="Arial" pitchFamily="34" charset="0"/>
                <a:ea typeface="+mn-ea"/>
                <a:cs typeface="+mn-cs"/>
              </a:rPr>
              <a:t>Triangulation of nuclear centers</a:t>
            </a: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a:ln>
                  <a:noFill/>
                </a:ln>
                <a:solidFill>
                  <a:srgbClr val="000000"/>
                </a:solidFill>
                <a:effectLst/>
                <a:uLnTx/>
                <a:uFillTx/>
                <a:latin typeface="Arial" pitchFamily="34" charset="0"/>
                <a:ea typeface="+mn-ea"/>
                <a:cs typeface="+mn-cs"/>
              </a:rPr>
              <a:t>Used for various density features:  </a:t>
            </a: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a:ln>
                  <a:noFill/>
                </a:ln>
                <a:solidFill>
                  <a:srgbClr val="000000"/>
                </a:solidFill>
                <a:effectLst/>
                <a:uLnTx/>
                <a:uFillTx/>
                <a:latin typeface="Arial" pitchFamily="34" charset="0"/>
                <a:ea typeface="+mn-ea"/>
                <a:cs typeface="+mn-cs"/>
              </a:rPr>
              <a:t>	Mean Delaunay, Max. Delaunay, etc.</a:t>
            </a:r>
          </a:p>
        </p:txBody>
      </p:sp>
      <p:sp>
        <p:nvSpPr>
          <p:cNvPr id="21" name="TextBox 20"/>
          <p:cNvSpPr txBox="1"/>
          <p:nvPr/>
        </p:nvSpPr>
        <p:spPr>
          <a:xfrm>
            <a:off x="1516087" y="609600"/>
            <a:ext cx="660693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6.  </a:t>
            </a:r>
            <a:r>
              <a:rPr kumimoji="0" lang="en-US" sz="2400" b="0" i="0" u="none" strike="noStrike" kern="1200" cap="none" spc="0" normalizeH="0" baseline="0" noProof="0" dirty="0" err="1">
                <a:ln>
                  <a:noFill/>
                </a:ln>
                <a:solidFill>
                  <a:srgbClr val="000000"/>
                </a:solidFill>
                <a:effectLst/>
                <a:uLnTx/>
                <a:uFillTx/>
                <a:latin typeface="Arial" charset="0"/>
                <a:ea typeface="+mn-ea"/>
                <a:cs typeface="+mn-cs"/>
              </a:rPr>
              <a:t>Delauney</a:t>
            </a:r>
            <a:r>
              <a:rPr kumimoji="0" lang="en-US" sz="2400" b="0" i="0" u="none" strike="noStrike" kern="1200" cap="none" spc="0" normalizeH="0" baseline="0" noProof="0" dirty="0">
                <a:ln>
                  <a:noFill/>
                </a:ln>
                <a:solidFill>
                  <a:srgbClr val="000000"/>
                </a:solidFill>
                <a:effectLst/>
                <a:uLnTx/>
                <a:uFillTx/>
                <a:latin typeface="Arial" charset="0"/>
                <a:ea typeface="+mn-ea"/>
                <a:cs typeface="+mn-cs"/>
              </a:rPr>
              <a:t> Triangulation Quantifies Relations</a:t>
            </a:r>
          </a:p>
        </p:txBody>
      </p:sp>
    </p:spTree>
    <p:extLst>
      <p:ext uri="{BB962C8B-B14F-4D97-AF65-F5344CB8AC3E}">
        <p14:creationId xmlns:p14="http://schemas.microsoft.com/office/powerpoint/2010/main" val="42423208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Statistical Challenge:</a:t>
            </a:r>
          </a:p>
          <a:p>
            <a:pPr eaLnBrk="1" hangingPunct="1">
              <a:lnSpc>
                <a:spcPct val="150000"/>
              </a:lnSpc>
              <a:buFont typeface="Arial" pitchFamily="34" charset="0"/>
              <a:buChar char="•"/>
            </a:pPr>
            <a:r>
              <a:rPr lang="en-US" dirty="0">
                <a:solidFill>
                  <a:schemeClr val="bg2"/>
                </a:solidFill>
                <a:latin typeface="Arial Unicode MS" pitchFamily="34" charset="-128"/>
                <a:ea typeface="Arial Unicode MS" pitchFamily="34" charset="-128"/>
                <a:cs typeface="Arial Unicode MS" pitchFamily="34" charset="-128"/>
              </a:rPr>
              <a:t> Some Features Spread Over Several Orders of Magnitude</a:t>
            </a:r>
          </a:p>
          <a:p>
            <a:pPr eaLnBrk="1" hangingPunct="1">
              <a:lnSpc>
                <a:spcPct val="150000"/>
              </a:lnSpc>
              <a:buFont typeface="Arial" pitchFamily="34" charset="0"/>
              <a:buChar char="•"/>
            </a:pPr>
            <a:r>
              <a:rPr lang="en-US" dirty="0">
                <a:solidFill>
                  <a:schemeClr val="bg2"/>
                </a:solidFill>
                <a:latin typeface="Arial Unicode MS" pitchFamily="34" charset="-128"/>
                <a:ea typeface="Arial Unicode MS" pitchFamily="34" charset="-128"/>
                <a:cs typeface="Arial Unicode MS" pitchFamily="34" charset="-128"/>
              </a:rPr>
              <a:t>Few Big Values Can Dominate Analysis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520484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152400" y="838200"/>
            <a:ext cx="8839200" cy="5867400"/>
          </a:xfrm>
        </p:spPr>
        <p:txBody>
          <a:bodyPr/>
          <a:lstStyle/>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Few Large Values Can Dominate Analysis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3276600" y="1371600"/>
            <a:ext cx="4191000" cy="15240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276600" y="1371600"/>
            <a:ext cx="3048000" cy="26670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2561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152400" y="838200"/>
            <a:ext cx="8839200" cy="5867400"/>
          </a:xfrm>
        </p:spPr>
        <p:txBody>
          <a:bodyPr/>
          <a:lstStyle/>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Log Scale Gives All More Appropriate Weight</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Note: </a:t>
            </a: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Orders</a:t>
            </a: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Of</a:t>
            </a: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Magnitude</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Log</a:t>
            </a:r>
            <a:r>
              <a:rPr lang="en-US" baseline="-25000" dirty="0">
                <a:solidFill>
                  <a:schemeClr val="bg2"/>
                </a:solidFill>
                <a:latin typeface="Arial Unicode MS" pitchFamily="34" charset="-128"/>
                <a:ea typeface="Arial Unicode MS" pitchFamily="34" charset="-128"/>
                <a:cs typeface="Arial Unicode MS" pitchFamily="34" charset="-128"/>
              </a:rPr>
              <a:t>10</a:t>
            </a:r>
            <a:r>
              <a:rPr lang="en-US" dirty="0">
                <a:solidFill>
                  <a:schemeClr val="bg2"/>
                </a:solidFill>
                <a:latin typeface="Arial Unicode MS" pitchFamily="34" charset="-128"/>
                <a:ea typeface="Arial Unicode MS" pitchFamily="34" charset="-128"/>
                <a:cs typeface="Arial Unicode MS" pitchFamily="34" charset="-128"/>
              </a:rPr>
              <a:t>  most</a:t>
            </a: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Interpretable</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cxnSp>
        <p:nvCxnSpPr>
          <p:cNvPr id="3" name="Straight Arrow Connector 2"/>
          <p:cNvCxnSpPr/>
          <p:nvPr/>
        </p:nvCxnSpPr>
        <p:spPr>
          <a:xfrm>
            <a:off x="1653622" y="2982914"/>
            <a:ext cx="4899578" cy="3265486"/>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653622" y="2982913"/>
            <a:ext cx="2003978" cy="3265487"/>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846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534400" cy="5867400"/>
              </a:xfrm>
            </p:spPr>
            <p:txBody>
              <a:bodyPr/>
              <a:lstStyle/>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Note That Order Matters:    </a:t>
                </a:r>
              </a:p>
              <a:p>
                <a:pPr marL="514350" indent="-514350" eaLnBrk="1" hangingPunct="1">
                  <a:lnSpc>
                    <a:spcPct val="150000"/>
                  </a:lnSpc>
                  <a:buFont typeface="+mj-lt"/>
                  <a:buAutoNum type="arabicPeriod"/>
                </a:pPr>
                <a:r>
                  <a:rPr lang="en-US" dirty="0">
                    <a:solidFill>
                      <a:schemeClr val="bg2"/>
                    </a:solidFill>
                    <a:latin typeface="Arial Unicode MS" pitchFamily="34" charset="-128"/>
                    <a:ea typeface="Arial Unicode MS" pitchFamily="34" charset="-128"/>
                    <a:cs typeface="Arial Unicode MS" pitchFamily="34" charset="-128"/>
                  </a:rPr>
                  <a:t>Log Transform </a:t>
                </a:r>
                <a:r>
                  <a:rPr lang="en-US" u="sng" dirty="0">
                    <a:solidFill>
                      <a:schemeClr val="bg2"/>
                    </a:solidFill>
                    <a:latin typeface="Arial Unicode MS" pitchFamily="34" charset="-128"/>
                    <a:ea typeface="Arial Unicode MS" pitchFamily="34" charset="-128"/>
                    <a:cs typeface="Arial Unicode MS" pitchFamily="34" charset="-128"/>
                  </a:rPr>
                  <a:t>First</a:t>
                </a:r>
                <a:r>
                  <a:rPr lang="en-US" dirty="0">
                    <a:solidFill>
                      <a:schemeClr val="bg2"/>
                    </a:solidFill>
                    <a:latin typeface="Arial Unicode MS" pitchFamily="34" charset="-128"/>
                    <a:ea typeface="Arial Unicode MS" pitchFamily="34" charset="-128"/>
                    <a:cs typeface="Arial Unicode MS" pitchFamily="34" charset="-128"/>
                  </a:rPr>
                  <a:t> </a:t>
                </a:r>
              </a:p>
              <a:p>
                <a:pPr marL="514350" indent="-514350" eaLnBrk="1" hangingPunct="1">
                  <a:lnSpc>
                    <a:spcPct val="150000"/>
                  </a:lnSpc>
                  <a:buFont typeface="+mj-lt"/>
                  <a:buAutoNum type="arabicPeriod"/>
                </a:pPr>
                <a:r>
                  <a:rPr lang="en-US" dirty="0">
                    <a:solidFill>
                      <a:schemeClr val="bg2"/>
                    </a:solidFill>
                    <a:latin typeface="Arial Unicode MS" pitchFamily="34" charset="-128"/>
                    <a:ea typeface="Arial Unicode MS" pitchFamily="34" charset="-128"/>
                    <a:cs typeface="Arial Unicode MS" pitchFamily="34" charset="-128"/>
                  </a:rPr>
                  <a:t>Standardize (</a:t>
                </a:r>
                <a14:m>
                  <m:oMath xmlns:m="http://schemas.openxmlformats.org/officeDocument/2006/math">
                    <m:r>
                      <a:rPr lang="en-US" i="1" smtClean="0">
                        <a:solidFill>
                          <a:schemeClr val="bg2"/>
                        </a:solidFill>
                        <a:latin typeface="Cambria Math" panose="02040503050406030204" pitchFamily="18" charset="0"/>
                        <a:ea typeface="Cambria Math" panose="02040503050406030204" pitchFamily="18" charset="0"/>
                        <a:cs typeface="Arial Unicode MS" pitchFamily="34" charset="-128"/>
                      </a:rPr>
                      <m:t>∙</m:t>
                    </m:r>
                    <m: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t>−</m:t>
                    </m:r>
                    <m:acc>
                      <m:accPr>
                        <m:chr m:val="̅"/>
                        <m:ctrlP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ctrlPr>
                      </m:accPr>
                      <m:e>
                        <m: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t>𝑋</m:t>
                        </m:r>
                      </m:e>
                    </m:acc>
                  </m:oMath>
                </a14:m>
                <a:r>
                  <a:rPr lang="en-US" dirty="0">
                    <a:solidFill>
                      <a:schemeClr val="bg2"/>
                    </a:solidFill>
                    <a:latin typeface="Arial Unicode MS" pitchFamily="34" charset="-128"/>
                    <a:ea typeface="Arial Unicode MS" pitchFamily="34" charset="-128"/>
                    <a:cs typeface="Arial Unicode MS" pitchFamily="34" charset="-128"/>
                  </a:rPr>
                  <a:t> / </a:t>
                </a:r>
                <a14:m>
                  <m:oMath xmlns:m="http://schemas.openxmlformats.org/officeDocument/2006/math">
                    <m:r>
                      <a:rPr lang="en-US" b="0" i="1" smtClean="0">
                        <a:solidFill>
                          <a:schemeClr val="bg2"/>
                        </a:solidFill>
                        <a:latin typeface="Cambria Math" panose="02040503050406030204" pitchFamily="18" charset="0"/>
                        <a:ea typeface="Arial Unicode MS" pitchFamily="34" charset="-128"/>
                        <a:cs typeface="Arial Unicode MS" pitchFamily="34" charset="-128"/>
                      </a:rPr>
                      <m:t>𝑠</m:t>
                    </m:r>
                  </m:oMath>
                </a14:m>
                <a:r>
                  <a:rPr lang="en-US" dirty="0">
                    <a:solidFill>
                      <a:schemeClr val="bg2"/>
                    </a:solidFill>
                    <a:latin typeface="Arial Unicode MS" pitchFamily="34" charset="-128"/>
                    <a:ea typeface="Arial Unicode MS" pitchFamily="34" charset="-128"/>
                    <a:cs typeface="Arial Unicode MS" pitchFamily="34" charset="-128"/>
                  </a:rPr>
                  <a:t>)  </a:t>
                </a:r>
                <a:r>
                  <a:rPr lang="en-US" u="sng" dirty="0">
                    <a:solidFill>
                      <a:schemeClr val="bg2"/>
                    </a:solidFill>
                    <a:latin typeface="Arial Unicode MS" pitchFamily="34" charset="-128"/>
                    <a:ea typeface="Arial Unicode MS" pitchFamily="34" charset="-128"/>
                    <a:cs typeface="Arial Unicode MS" pitchFamily="34" charset="-128"/>
                  </a:rPr>
                  <a:t>Second</a:t>
                </a:r>
              </a:p>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Since Mean, </a:t>
                </a:r>
                <a14:m>
                  <m:oMath xmlns:m="http://schemas.openxmlformats.org/officeDocument/2006/math">
                    <m:acc>
                      <m:accPr>
                        <m:chr m:val="̅"/>
                        <m:ctrlPr>
                          <a:rPr lang="en-US" i="1" smtClean="0">
                            <a:solidFill>
                              <a:schemeClr val="bg2"/>
                            </a:solidFill>
                            <a:latin typeface="Cambria Math" panose="02040503050406030204" pitchFamily="18" charset="0"/>
                            <a:ea typeface="Arial Unicode MS" pitchFamily="34" charset="-128"/>
                            <a:cs typeface="Arial Unicode MS" pitchFamily="34" charset="-128"/>
                          </a:rPr>
                        </m:ctrlPr>
                      </m:accPr>
                      <m:e>
                        <m:r>
                          <a:rPr lang="en-US" b="0" i="1" smtClean="0">
                            <a:solidFill>
                              <a:schemeClr val="bg2"/>
                            </a:solidFill>
                            <a:latin typeface="Cambria Math" panose="02040503050406030204" pitchFamily="18" charset="0"/>
                            <a:ea typeface="Arial Unicode MS" pitchFamily="34" charset="-128"/>
                            <a:cs typeface="Arial Unicode MS" pitchFamily="34" charset="-128"/>
                          </a:rPr>
                          <m:t>𝑋</m:t>
                        </m:r>
                      </m:e>
                    </m:acc>
                  </m:oMath>
                </a14:m>
                <a:r>
                  <a:rPr lang="en-US" dirty="0">
                    <a:solidFill>
                      <a:schemeClr val="bg2"/>
                    </a:solidFill>
                    <a:latin typeface="Arial Unicode MS" pitchFamily="34" charset="-128"/>
                    <a:ea typeface="Arial Unicode MS" pitchFamily="34" charset="-128"/>
                    <a:cs typeface="Arial Unicode MS" pitchFamily="34" charset="-128"/>
                  </a:rPr>
                  <a:t>, and Standard Deviation, </a:t>
                </a:r>
                <a14:m>
                  <m:oMath xmlns:m="http://schemas.openxmlformats.org/officeDocument/2006/math">
                    <m:r>
                      <a:rPr lang="en-US" b="0" i="1" smtClean="0">
                        <a:solidFill>
                          <a:schemeClr val="bg2"/>
                        </a:solidFill>
                        <a:latin typeface="Cambria Math" panose="02040503050406030204" pitchFamily="18" charset="0"/>
                        <a:ea typeface="Arial Unicode MS" pitchFamily="34" charset="-128"/>
                        <a:cs typeface="Arial Unicode MS" pitchFamily="34" charset="-128"/>
                      </a:rPr>
                      <m:t>𝑠</m:t>
                    </m:r>
                  </m:oMath>
                </a14:m>
                <a:r>
                  <a:rPr lang="en-US" dirty="0">
                    <a:solidFill>
                      <a:schemeClr val="bg2"/>
                    </a:solidFill>
                    <a:latin typeface="Arial Unicode MS" pitchFamily="34" charset="-128"/>
                    <a:ea typeface="Arial Unicode MS" pitchFamily="34" charset="-128"/>
                    <a:cs typeface="Arial Unicode MS" pitchFamily="34" charset="-128"/>
                  </a:rPr>
                  <a:t> </a:t>
                </a:r>
              </a:p>
              <a:p>
                <a:pPr eaLnBrk="1" hangingPunct="1">
                  <a:lnSpc>
                    <a:spcPct val="150000"/>
                  </a:lnSpc>
                  <a:buFont typeface="Wingdings" panose="05000000000000000000" pitchFamily="2" charset="2"/>
                  <a:buChar char="ü"/>
                </a:pPr>
                <a:r>
                  <a:rPr lang="en-US" dirty="0">
                    <a:solidFill>
                      <a:schemeClr val="bg2"/>
                    </a:solidFill>
                    <a:latin typeface="Arial Unicode MS" pitchFamily="34" charset="-128"/>
                    <a:ea typeface="Arial Unicode MS" pitchFamily="34" charset="-128"/>
                    <a:cs typeface="Arial Unicode MS" pitchFamily="34" charset="-128"/>
                  </a:rPr>
                  <a:t>  Hard to Interpret for Skewed Data</a:t>
                </a:r>
              </a:p>
              <a:p>
                <a:pPr eaLnBrk="1" hangingPunct="1">
                  <a:lnSpc>
                    <a:spcPct val="150000"/>
                  </a:lnSpc>
                  <a:buFont typeface="Wingdings" panose="05000000000000000000" pitchFamily="2" charset="2"/>
                  <a:buChar char="ü"/>
                </a:pPr>
                <a:r>
                  <a:rPr lang="en-US" dirty="0">
                    <a:solidFill>
                      <a:schemeClr val="bg2"/>
                    </a:solidFill>
                    <a:latin typeface="Arial Unicode MS" pitchFamily="34" charset="-128"/>
                    <a:ea typeface="Arial Unicode MS" pitchFamily="34" charset="-128"/>
                    <a:cs typeface="Arial Unicode MS" pitchFamily="34" charset="-128"/>
                  </a:rPr>
                  <a:t>  Most Sensible for ~ Gaussian Data</a:t>
                </a: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534400" cy="5867400"/>
              </a:xfrm>
              <a:blipFill>
                <a:blip r:embed="rId3"/>
                <a:stretch>
                  <a:fillRect l="-2143"/>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70889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152400" y="838200"/>
            <a:ext cx="8839200" cy="5867400"/>
          </a:xfrm>
        </p:spPr>
        <p:txBody>
          <a:bodyPr/>
          <a:lstStyle/>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Another Feature with Large Values</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Problem</a:t>
            </a: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For This</a:t>
            </a: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Feature:</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0  Values</a:t>
            </a: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(no log)</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cxnSp>
        <p:nvCxnSpPr>
          <p:cNvPr id="3" name="Straight Arrow Connector 2"/>
          <p:cNvCxnSpPr/>
          <p:nvPr/>
        </p:nvCxnSpPr>
        <p:spPr>
          <a:xfrm>
            <a:off x="6629400" y="1143000"/>
            <a:ext cx="990600" cy="17526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924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152400" y="838200"/>
                <a:ext cx="8839200" cy="5867400"/>
              </a:xfrm>
            </p:spPr>
            <p:txBody>
              <a:bodyPr/>
              <a:lstStyle/>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Another Feature with Large Values</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Approach:</a:t>
                </a: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Shifted</a:t>
                </a: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Log:</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14:m>
                  <m:oMathPara xmlns:m="http://schemas.openxmlformats.org/officeDocument/2006/math">
                    <m:oMathParaPr>
                      <m:jc m:val="left"/>
                    </m:oMathParaPr>
                    <m:oMath xmlns:m="http://schemas.openxmlformats.org/officeDocument/2006/math">
                      <m:r>
                        <a:rPr lang="en-US" b="0" i="1" smtClean="0">
                          <a:solidFill>
                            <a:schemeClr val="bg2"/>
                          </a:solidFill>
                          <a:latin typeface="Cambria Math"/>
                          <a:ea typeface="Arial Unicode MS" pitchFamily="34" charset="-128"/>
                          <a:cs typeface="Arial Unicode MS" pitchFamily="34" charset="-128"/>
                        </a:rPr>
                        <m:t>𝑙𝑜𝑔</m:t>
                      </m:r>
                      <m:d>
                        <m:dPr>
                          <m:ctrlPr>
                            <a:rPr lang="en-US" b="0" i="1" smtClean="0">
                              <a:solidFill>
                                <a:schemeClr val="bg2"/>
                              </a:solidFill>
                              <a:latin typeface="Cambria Math" panose="02040503050406030204" pitchFamily="18" charset="0"/>
                              <a:ea typeface="Arial Unicode MS" pitchFamily="34" charset="-128"/>
                              <a:cs typeface="Arial Unicode MS" pitchFamily="34" charset="-128"/>
                            </a:rPr>
                          </m:ctrlPr>
                        </m:dPr>
                        <m:e>
                          <m:r>
                            <a:rPr lang="en-US" b="0" i="1" smtClean="0">
                              <a:solidFill>
                                <a:schemeClr val="bg2"/>
                              </a:solidFill>
                              <a:latin typeface="Cambria Math"/>
                              <a:ea typeface="Cambria Math"/>
                              <a:cs typeface="Arial Unicode MS" pitchFamily="34" charset="-128"/>
                            </a:rPr>
                            <m:t>∙+</m:t>
                          </m:r>
                          <m:r>
                            <a:rPr lang="en-US" b="0" i="1" smtClean="0">
                              <a:solidFill>
                                <a:schemeClr val="bg2"/>
                              </a:solidFill>
                              <a:latin typeface="Cambria Math"/>
                              <a:ea typeface="Cambria Math"/>
                              <a:cs typeface="Arial Unicode MS" pitchFamily="34" charset="-128"/>
                            </a:rPr>
                            <m:t>𝛿</m:t>
                          </m:r>
                        </m:e>
                      </m:d>
                    </m:oMath>
                  </m:oMathPara>
                </a14:m>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Need to </a:t>
                </a: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Tune</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152400" y="838200"/>
                <a:ext cx="8839200" cy="5867400"/>
              </a:xfrm>
              <a:blipFill rotWithShape="1">
                <a:blip r:embed="rId4"/>
                <a:stretch>
                  <a:fillRect l="-1724" t="-1351" b="-1351"/>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cxnSp>
        <p:nvCxnSpPr>
          <p:cNvPr id="3" name="Straight Arrow Connector 2"/>
          <p:cNvCxnSpPr/>
          <p:nvPr/>
        </p:nvCxnSpPr>
        <p:spPr>
          <a:xfrm flipV="1">
            <a:off x="1219200" y="4800600"/>
            <a:ext cx="304800" cy="14478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3032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Much Nicer Distribution</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245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7030A0"/>
            </a:gs>
            <a:gs pos="50000">
              <a:schemeClr val="tx1"/>
            </a:gs>
            <a:gs pos="100000">
              <a:srgbClr val="7030A0"/>
            </a:gs>
          </a:gsLst>
          <a:lin ang="72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Last Class: Marg. Dist. Plots</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Ideas:  </a:t>
            </a:r>
          </a:p>
          <a:p>
            <a:pPr eaLnBrk="1" hangingPunct="1">
              <a:lnSpc>
                <a:spcPct val="150000"/>
              </a:lnSpc>
              <a:buFont typeface="Wingdings" panose="05000000000000000000" pitchFamily="2" charset="2"/>
              <a:buChar char="v"/>
            </a:pPr>
            <a:r>
              <a:rPr lang="en-US" altLang="ko-KR" dirty="0">
                <a:solidFill>
                  <a:schemeClr val="bg2"/>
                </a:solidFill>
                <a:latin typeface="Arial Unicode MS" pitchFamily="34" charset="-128"/>
                <a:ea typeface="Arial Unicode MS" pitchFamily="34" charset="-128"/>
                <a:cs typeface="Arial Unicode MS" pitchFamily="34" charset="-128"/>
              </a:rPr>
              <a:t>    For Each Variable  (i.e. Trait)</a:t>
            </a:r>
          </a:p>
          <a:p>
            <a:pPr eaLnBrk="1" hangingPunct="1">
              <a:lnSpc>
                <a:spcPct val="150000"/>
              </a:lnSpc>
              <a:buFont typeface="Wingdings" panose="05000000000000000000" pitchFamily="2" charset="2"/>
              <a:buChar char="v"/>
            </a:pPr>
            <a:r>
              <a:rPr lang="en-US" altLang="ko-KR" dirty="0">
                <a:solidFill>
                  <a:schemeClr val="bg2"/>
                </a:solidFill>
                <a:latin typeface="Arial Unicode MS" pitchFamily="34" charset="-128"/>
                <a:ea typeface="Arial Unicode MS" pitchFamily="34" charset="-128"/>
                <a:cs typeface="Arial Unicode MS" pitchFamily="34" charset="-128"/>
              </a:rPr>
              <a:t>    Study 1-d Distributions</a:t>
            </a:r>
          </a:p>
          <a:p>
            <a:pPr eaLnBrk="1" hangingPunct="1">
              <a:lnSpc>
                <a:spcPct val="150000"/>
              </a:lnSpc>
              <a:buFont typeface="Wingdings" panose="05000000000000000000" pitchFamily="2" charset="2"/>
              <a:buChar char="v"/>
            </a:pPr>
            <a:r>
              <a:rPr lang="en-US" altLang="ko-KR" dirty="0">
                <a:solidFill>
                  <a:schemeClr val="bg2"/>
                </a:solidFill>
                <a:latin typeface="Arial Unicode MS" pitchFamily="34" charset="-128"/>
                <a:ea typeface="Arial Unicode MS" pitchFamily="34" charset="-128"/>
                <a:cs typeface="Arial Unicode MS" pitchFamily="34" charset="-128"/>
              </a:rPr>
              <a:t>    Simultaneous Views:</a:t>
            </a:r>
          </a:p>
          <a:p>
            <a:pPr lvl="1" eaLnBrk="1" hangingPunct="1">
              <a:lnSpc>
                <a:spcPct val="150000"/>
              </a:lnSpc>
              <a:buFont typeface="Wingdings" panose="05000000000000000000" pitchFamily="2" charset="2"/>
              <a:buChar char="v"/>
            </a:pPr>
            <a:r>
              <a:rPr lang="en-US" altLang="ko-KR" dirty="0">
                <a:solidFill>
                  <a:schemeClr val="bg2"/>
                </a:solidFill>
                <a:latin typeface="Arial Unicode MS" pitchFamily="34" charset="-128"/>
                <a:ea typeface="Arial Unicode MS" pitchFamily="34" charset="-128"/>
                <a:cs typeface="Arial Unicode MS" pitchFamily="34" charset="-128"/>
              </a:rPr>
              <a:t>    Jitter Plots</a:t>
            </a:r>
          </a:p>
          <a:p>
            <a:pPr lvl="1" eaLnBrk="1" hangingPunct="1">
              <a:lnSpc>
                <a:spcPct val="150000"/>
              </a:lnSpc>
              <a:buFont typeface="Wingdings" panose="05000000000000000000" pitchFamily="2" charset="2"/>
              <a:buChar char="v"/>
            </a:pPr>
            <a:r>
              <a:rPr lang="en-US" altLang="ko-KR" dirty="0">
                <a:solidFill>
                  <a:schemeClr val="bg2"/>
                </a:solidFill>
                <a:latin typeface="Arial Unicode MS" pitchFamily="34" charset="-128"/>
                <a:ea typeface="Arial Unicode MS" pitchFamily="34" charset="-128"/>
                <a:cs typeface="Arial Unicode MS" pitchFamily="34" charset="-128"/>
              </a:rPr>
              <a:t>    Smooth Histograms (Kernel Density Est’s)</a:t>
            </a:r>
          </a:p>
        </p:txBody>
      </p:sp>
    </p:spTree>
    <p:extLst>
      <p:ext uri="{BB962C8B-B14F-4D97-AF65-F5344CB8AC3E}">
        <p14:creationId xmlns:p14="http://schemas.microsoft.com/office/powerpoint/2010/main" val="37470300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Different Direction (Negative) of </a:t>
            </a:r>
            <a:r>
              <a:rPr lang="en-US" dirty="0" err="1">
                <a:solidFill>
                  <a:schemeClr val="bg2"/>
                </a:solidFill>
                <a:latin typeface="Arial Unicode MS" pitchFamily="34" charset="-128"/>
                <a:ea typeface="Arial Unicode MS" pitchFamily="34" charset="-128"/>
                <a:cs typeface="Arial Unicode MS" pitchFamily="34" charset="-128"/>
              </a:rPr>
              <a:t>Skewness</a:t>
            </a:r>
            <a:endParaRPr lang="en-US" dirty="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336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Use Log Difference Transformation</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242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457200" y="838200"/>
            <a:ext cx="8534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Major Challenge:</a:t>
            </a:r>
          </a:p>
          <a:p>
            <a:pPr marL="0" marR="0" lvl="0" indent="0" algn="ctr"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Hard to Visually Choose </a:t>
            </a:r>
          </a:p>
          <a:p>
            <a:pPr marL="0" marR="0" lvl="0" indent="0" algn="ctr"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Transformation of Many Variables</a:t>
            </a: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Motivates </a:t>
            </a:r>
            <a:r>
              <a:rPr kumimoji="0" lang="en-US" sz="3200" b="0" i="1"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a:t>
            </a: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Transformation</a:t>
            </a: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Approach:     Feng et al (2016)</a:t>
            </a:r>
          </a:p>
        </p:txBody>
      </p:sp>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rPr>
              <a:t>Transformations</a:t>
            </a:r>
            <a:endPar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04287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4572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Approach:    Shifted log transform</a:t>
                </a: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Challenges Addressed:</a:t>
                </a:r>
              </a:p>
              <a:p>
                <a:pPr marL="342900" marR="0" lvl="0" indent="-34290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Tune the shift parameter for each variable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14:m>
                  <m:oMath xmlns:m="http://schemas.openxmlformats.org/officeDocument/2006/math">
                    <m:func>
                      <m:funcPr>
                        <m:ctrlPr>
                          <a:rPr kumimoji="0" lang="en-US"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sz="2800" b="0" i="0"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t>log</m:t>
                        </m:r>
                      </m:fName>
                      <m:e>
                        <m:d>
                          <m:dPr>
                            <m:ctrlPr>
                              <a:rPr kumimoji="0" lang="en-US"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r>
                              <a:rPr kumimoji="0" lang="en-US" sz="2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𝛿</m:t>
                            </m:r>
                          </m:e>
                        </m:d>
                      </m:e>
                    </m:func>
                  </m:oMath>
                </a14:m>
                <a:r>
                  <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Independent of data magnitude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Handle both positive and negative skewness</a:t>
                </a:r>
              </a:p>
              <a:p>
                <a:pPr marL="342900" marR="0" lvl="0" indent="-34290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Address influential data points</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457200" y="838200"/>
                <a:ext cx="8534400" cy="5867400"/>
              </a:xfrm>
              <a:prstGeom prst="rect">
                <a:avLst/>
              </a:prstGeom>
              <a:blipFill>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
        <p:nvSpPr>
          <p:cNvPr id="2" name="TextBox 1">
            <a:extLst>
              <a:ext uri="{FF2B5EF4-FFF2-40B4-BE49-F238E27FC236}">
                <a16:creationId xmlns:a16="http://schemas.microsoft.com/office/drawing/2014/main" id="{7D261532-FC1F-4BE0-98D5-62BED4482B8C}"/>
              </a:ext>
            </a:extLst>
          </p:cNvPr>
          <p:cNvSpPr txBox="1"/>
          <p:nvPr/>
        </p:nvSpPr>
        <p:spPr>
          <a:xfrm>
            <a:off x="6324600" y="1671935"/>
            <a:ext cx="2046907" cy="461665"/>
          </a:xfrm>
          <a:prstGeom prst="rect">
            <a:avLst/>
          </a:prstGeom>
          <a:noFill/>
          <a:ln w="25400">
            <a:solidFill>
              <a:srgbClr val="DC00FF"/>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DC00FF"/>
                </a:solidFill>
                <a:effectLst/>
                <a:uLnTx/>
                <a:uFillTx/>
                <a:latin typeface="Arial" charset="0"/>
                <a:ea typeface="+mn-ea"/>
                <a:cs typeface="+mn-cs"/>
              </a:rPr>
              <a:t>Text: Sec. 5.3</a:t>
            </a:r>
          </a:p>
        </p:txBody>
      </p:sp>
    </p:spTree>
    <p:extLst>
      <p:ext uri="{BB962C8B-B14F-4D97-AF65-F5344CB8AC3E}">
        <p14:creationId xmlns:p14="http://schemas.microsoft.com/office/powerpoint/2010/main" val="26110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304800" y="838200"/>
                <a:ext cx="88392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Outline</a:t>
                </a:r>
                <a:endPar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342900" marR="0" lvl="0" indent="-34290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 new parameterized transformation function</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sz="2800" b="0" i="0" u="none" strike="noStrike" kern="0" cap="none" spc="0" normalizeH="0" baseline="0" noProof="0" dirty="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Appropriate </a:t>
                </a:r>
                <a:r>
                  <a:rPr kumimoji="0" lang="en-US" sz="2800" b="0" i="0" u="none" strike="noStrike" kern="0" cap="none" spc="0" normalizeH="0" baseline="0" noProof="0" dirty="0" err="1">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reparametrization</a:t>
                </a:r>
                <a:r>
                  <a:rPr kumimoji="0" lang="en-US" sz="2800" b="0" i="0" u="none" strike="noStrike" kern="0" cap="none" spc="0" normalizeH="0" baseline="0" noProof="0" dirty="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of </a:t>
                </a:r>
                <a14:m>
                  <m:oMath xmlns:m="http://schemas.openxmlformats.org/officeDocument/2006/math">
                    <m:func>
                      <m:funcPr>
                        <m:ctrlP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sz="2800" b="0" i="0"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log</m:t>
                        </m:r>
                      </m:fName>
                      <m:e>
                        <m:d>
                          <m:dPr>
                            <m:ctrlP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𝛿</m:t>
                            </m:r>
                          </m:e>
                        </m:d>
                      </m:e>
                    </m:func>
                  </m:oMath>
                </a14:m>
                <a:endPar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342900" marR="0" lvl="0" indent="-34290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Standardization and </a:t>
                </a:r>
                <a:r>
                  <a:rPr kumimoji="0" lang="en-US" sz="3200" b="0" i="0" u="none" strike="noStrike" kern="0" cap="none" spc="0" normalizeH="0" baseline="0" noProof="0" dirty="0" err="1">
                    <a:ln>
                      <a:noFill/>
                    </a:ln>
                    <a:solidFill>
                      <a:srgbClr val="000000"/>
                    </a:solidFill>
                    <a:effectLst/>
                    <a:uLnTx/>
                    <a:uFillTx/>
                    <a:latin typeface="Arial Unicode MS" pitchFamily="34" charset="-128"/>
                    <a:ea typeface="Arial Unicode MS" pitchFamily="34" charset="-128"/>
                    <a:cs typeface="Arial Unicode MS" pitchFamily="34" charset="-128"/>
                  </a:rPr>
                  <a:t>Winsorization</a:t>
                </a:r>
                <a:endPar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342900" marR="0" lvl="0" indent="-34290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Selection of </a:t>
                </a:r>
                <a14:m>
                  <m:oMath xmlns:m="http://schemas.openxmlformats.org/officeDocument/2006/math">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𝛿</m:t>
                    </m:r>
                  </m:oMath>
                </a14:m>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304800" y="838200"/>
                <a:ext cx="8839200" cy="5867400"/>
              </a:xfrm>
              <a:prstGeom prst="rect">
                <a:avLst/>
              </a:prstGeom>
              <a:blipFill>
                <a:blip r:embed="rId3"/>
                <a:stretch>
                  <a:fillRect l="-17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24945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4572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Form of T</a:t>
                </a: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ransformation Function</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Based on 1-d data set: </a:t>
                </a:r>
                <a14:m>
                  <m:oMath xmlns:m="http://schemas.openxmlformats.org/officeDocument/2006/math">
                    <m:r>
                      <a:rPr kumimoji="0" lang="en-US" altLang="zh-CN" sz="2800" b="0" i="0"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  </m:t>
                    </m:r>
                    <m:sSub>
                      <m:sSub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smtClean="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𝑛</m:t>
                        </m:r>
                      </m:sub>
                    </m:sSub>
                  </m:oMath>
                </a14:m>
                <a:endPar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For positive skewness want: </a:t>
                </a:r>
                <a14:m>
                  <m:oMath xmlns:m="http://schemas.openxmlformats.org/officeDocument/2006/math">
                    <m:func>
                      <m:func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log</m:t>
                        </m:r>
                      </m:fName>
                      <m:e>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e>
                        </m:d>
                      </m:e>
                    </m:func>
                  </m:oMath>
                </a14:m>
                <a:r>
                  <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For negative skewness want:  </a:t>
                </a:r>
                <a14:m>
                  <m:oMath xmlns:m="http://schemas.openxmlformats.org/officeDocument/2006/math">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func>
                      <m:func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log</m:t>
                        </m:r>
                      </m:fName>
                      <m:e>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sSub>
                              <m:sSub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e>
                        </m:d>
                      </m:e>
                    </m:func>
                  </m:oMath>
                </a14:m>
                <a:endPar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457200" y="838200"/>
                <a:ext cx="8534400" cy="5867400"/>
              </a:xfrm>
              <a:prstGeom prst="rect">
                <a:avLst/>
              </a:prstGeom>
              <a:blipFill>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pic>
        <p:nvPicPr>
          <p:cNvPr id="1026" name="Picture 2" descr="Negative and positive skew diagrams (English).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86" y="4572000"/>
            <a:ext cx="6219717" cy="221734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319479" y="3048000"/>
            <a:ext cx="3967112" cy="2325707"/>
            <a:chOff x="6400800" y="2961620"/>
            <a:chExt cx="3967112" cy="2325707"/>
          </a:xfrm>
        </p:grpSpPr>
        <mc:AlternateContent xmlns:mc="http://schemas.openxmlformats.org/markup-compatibility/2006" xmlns:a14="http://schemas.microsoft.com/office/drawing/2010/main">
          <mc:Choice Requires="a14">
            <p:sp>
              <p:nvSpPr>
                <p:cNvPr id="2" name="TextBox 1"/>
                <p:cNvSpPr txBox="1"/>
                <p:nvPr/>
              </p:nvSpPr>
              <p:spPr>
                <a:xfrm>
                  <a:off x="6400800" y="4333220"/>
                  <a:ext cx="3967112" cy="95410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rgbClr val="000000"/>
                      </a:solidFill>
                      <a:effectLst/>
                      <a:uLnTx/>
                      <a:uFillTx/>
                      <a:latin typeface="Arial" charset="0"/>
                      <a:ea typeface="+mn-ea"/>
                      <a:cs typeface="+mn-cs"/>
                    </a:rPr>
                    <a:t>But Need Valid Inputs!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rgbClr val="000000"/>
                      </a:solidFill>
                      <a:effectLst/>
                      <a:uLnTx/>
                      <a:uFillTx/>
                      <a:latin typeface="Arial" charset="0"/>
                      <a:ea typeface="+mn-ea"/>
                      <a:cs typeface="+mn-cs"/>
                    </a:rPr>
                    <a:t>i.e.   </a:t>
                  </a:r>
                  <a14:m>
                    <m:oMath xmlns:m="http://schemas.openxmlformats.org/officeDocument/2006/math">
                      <m:func>
                        <m:funcPr>
                          <m:ctrlPr>
                            <a:rPr kumimoji="0" lang="en-US" altLang="zh-CN"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uncPr>
                        <m:fName>
                          <m:r>
                            <m:rPr>
                              <m:sty m:val="p"/>
                            </m:rPr>
                            <a:rPr kumimoji="0" lang="en-US" altLang="zh-CN" sz="28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log</m:t>
                          </m:r>
                        </m:fName>
                        <m:e>
                          <m:r>
                            <a:rPr kumimoji="0" lang="en-US" altLang="zh-CN"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e>
                      </m:func>
                    </m:oMath>
                  </a14:m>
                  <a:r>
                    <a:rPr kumimoji="0" lang="en-US" altLang="zh-CN" sz="2800" b="0" i="0" u="none" strike="noStrike" kern="1200" cap="none" spc="0" normalizeH="0" baseline="0" noProof="0" dirty="0">
                      <a:ln>
                        <a:noFill/>
                      </a:ln>
                      <a:solidFill>
                        <a:srgbClr val="000000"/>
                      </a:solidFill>
                      <a:effectLst/>
                      <a:uLnTx/>
                      <a:uFillTx/>
                      <a:latin typeface="Arial" charset="0"/>
                      <a:ea typeface="+mn-ea"/>
                      <a:cs typeface="+mn-cs"/>
                    </a:rPr>
                    <a:t>  needs </a:t>
                  </a:r>
                  <a14:m>
                    <m:oMath xmlns:m="http://schemas.openxmlformats.org/officeDocument/2006/math">
                      <m:r>
                        <a:rPr kumimoji="0" lang="en-US" altLang="zh-CN"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en-US" altLang="zh-CN"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&gt;0</m:t>
                      </m:r>
                    </m:oMath>
                  </a14:m>
                  <a:endParaRPr kumimoji="0" lang="zh-CN" altLang="en-US" sz="2800" b="0"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400800" y="4333220"/>
                  <a:ext cx="3967112" cy="954107"/>
                </a:xfrm>
                <a:prstGeom prst="rect">
                  <a:avLst/>
                </a:prstGeom>
                <a:blipFill>
                  <a:blip r:embed="rId5"/>
                  <a:stretch>
                    <a:fillRect l="-3231" t="-6369" b="-16561"/>
                  </a:stretch>
                </a:blipFill>
              </p:spPr>
              <p:txBody>
                <a:bodyPr/>
                <a:lstStyle/>
                <a:p>
                  <a:r>
                    <a:rPr lang="en-US">
                      <a:noFill/>
                    </a:rPr>
                    <a:t> </a:t>
                  </a:r>
                </a:p>
              </p:txBody>
            </p:sp>
          </mc:Fallback>
        </mc:AlternateContent>
        <p:cxnSp>
          <p:nvCxnSpPr>
            <p:cNvPr id="4" name="Straight Arrow Connector 3"/>
            <p:cNvCxnSpPr>
              <a:stCxn id="2" idx="0"/>
            </p:cNvCxnSpPr>
            <p:nvPr/>
          </p:nvCxnSpPr>
          <p:spPr>
            <a:xfrm flipH="1" flipV="1">
              <a:off x="7634522" y="2961620"/>
              <a:ext cx="749834" cy="13716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8384356" y="3685520"/>
              <a:ext cx="80106" cy="6477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 name="TextBox 8"/>
              <p:cNvSpPr txBox="1"/>
              <p:nvPr/>
            </p:nvSpPr>
            <p:spPr>
              <a:xfrm>
                <a:off x="5486400" y="5562600"/>
                <a:ext cx="317997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Arial" charset="0"/>
                    <a:ea typeface="+mn-ea"/>
                    <a:cs typeface="+mn-cs"/>
                  </a:rPr>
                  <a:t>Handle with Shift </a:t>
                </a:r>
                <a14:m>
                  <m:oMath xmlns:m="http://schemas.openxmlformats.org/officeDocument/2006/math">
                    <m:r>
                      <a:rPr kumimoji="0" lang="en-US" sz="28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cs typeface="+mn-cs"/>
                      </a:rPr>
                      <m:t>𝜂</m:t>
                    </m:r>
                  </m:oMath>
                </a14:m>
                <a:endParaRPr kumimoji="0" lang="en-US" sz="2800" b="0" i="0" u="none" strike="noStrike" kern="1200" cap="none" spc="0" normalizeH="0" baseline="0" noProof="0" dirty="0">
                  <a:ln>
                    <a:noFill/>
                  </a:ln>
                  <a:solidFill>
                    <a:srgbClr val="00B050"/>
                  </a:solidFill>
                  <a:effectLst/>
                  <a:uLnTx/>
                  <a:uFillTx/>
                  <a:latin typeface="Arial" charset="0"/>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486400" y="5562600"/>
                <a:ext cx="3179973" cy="523220"/>
              </a:xfrm>
              <a:prstGeom prst="rect">
                <a:avLst/>
              </a:prstGeom>
              <a:blipFill>
                <a:blip r:embed="rId6"/>
                <a:stretch>
                  <a:fillRect l="-3831" t="-12941" b="-31765"/>
                </a:stretch>
              </a:blipFill>
            </p:spPr>
            <p:txBody>
              <a:bodyPr/>
              <a:lstStyle/>
              <a:p>
                <a:r>
                  <a:rPr lang="en-US">
                    <a:noFill/>
                  </a:rPr>
                  <a:t> </a:t>
                </a:r>
              </a:p>
            </p:txBody>
          </p:sp>
        </mc:Fallback>
      </mc:AlternateContent>
      <p:grpSp>
        <p:nvGrpSpPr>
          <p:cNvPr id="15" name="Group 14"/>
          <p:cNvGrpSpPr/>
          <p:nvPr/>
        </p:nvGrpSpPr>
        <p:grpSpPr>
          <a:xfrm>
            <a:off x="2209800" y="3581400"/>
            <a:ext cx="3962400" cy="762000"/>
            <a:chOff x="2209800" y="3581400"/>
            <a:chExt cx="3962400" cy="762000"/>
          </a:xfrm>
        </p:grpSpPr>
        <p:sp>
          <p:nvSpPr>
            <p:cNvPr id="11" name="TextBox 10"/>
            <p:cNvSpPr txBox="1"/>
            <p:nvPr/>
          </p:nvSpPr>
          <p:spPr>
            <a:xfrm>
              <a:off x="2209800" y="3881735"/>
              <a:ext cx="3520516"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Preserves Order of Data</a:t>
              </a:r>
            </a:p>
          </p:txBody>
        </p:sp>
        <p:cxnSp>
          <p:nvCxnSpPr>
            <p:cNvPr id="13" name="Straight Arrow Connector 12"/>
            <p:cNvCxnSpPr>
              <a:stCxn id="11" idx="3"/>
            </p:cNvCxnSpPr>
            <p:nvPr/>
          </p:nvCxnSpPr>
          <p:spPr>
            <a:xfrm flipV="1">
              <a:off x="5730316" y="3581400"/>
              <a:ext cx="441884" cy="531168"/>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088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4572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T</a:t>
                </a: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ransformation Function</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Modified log transforms</a:t>
                </a:r>
                <a:endPar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Positive skewness</a:t>
                </a:r>
              </a:p>
              <a:p>
                <a:pPr marL="45720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14:m>
                  <m:oMath xmlns:m="http://schemas.openxmlformats.org/officeDocument/2006/math">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min</m:t>
                    </m:r>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a:rPr kumimoji="0" lang="zh-CN" altLang="en-US"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𝜂</m:t>
                    </m:r>
                  </m:oMath>
                </a14:m>
                <a:r>
                  <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Negative skewness</a:t>
                </a:r>
              </a:p>
              <a:p>
                <a:pPr marL="45720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14:m>
                  <m:oMath xmlns:m="http://schemas.openxmlformats.org/officeDocument/2006/math">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8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func>
                      <m:func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max</m:t>
                        </m:r>
                      </m:fName>
                      <m:e>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e>
                    </m:func>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 </m:t>
                    </m:r>
                    <m:sSub>
                      <m:sSub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8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r>
                      <a:rPr kumimoji="0" lang="zh-CN" altLang="en-US"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𝜂</m:t>
                    </m:r>
                  </m:oMath>
                </a14:m>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endPar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457200" y="838200"/>
                <a:ext cx="8534400" cy="5867400"/>
              </a:xfrm>
              <a:prstGeom prst="rect">
                <a:avLst/>
              </a:prstGeom>
              <a:blipFill>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grpSp>
        <p:nvGrpSpPr>
          <p:cNvPr id="13" name="Group 12"/>
          <p:cNvGrpSpPr/>
          <p:nvPr/>
        </p:nvGrpSpPr>
        <p:grpSpPr>
          <a:xfrm>
            <a:off x="538807" y="3657600"/>
            <a:ext cx="6700193" cy="2918132"/>
            <a:chOff x="538807" y="3657600"/>
            <a:chExt cx="6700193" cy="2918132"/>
          </a:xfrm>
        </p:grpSpPr>
        <mc:AlternateContent xmlns:mc="http://schemas.openxmlformats.org/markup-compatibility/2006" xmlns:a14="http://schemas.microsoft.com/office/drawing/2010/main">
          <mc:Choice Requires="a14">
            <p:sp>
              <p:nvSpPr>
                <p:cNvPr id="3" name="TextBox 2"/>
                <p:cNvSpPr txBox="1"/>
                <p:nvPr/>
              </p:nvSpPr>
              <p:spPr>
                <a:xfrm>
                  <a:off x="538807" y="6052512"/>
                  <a:ext cx="662399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0" cap="none" spc="0" normalizeH="0" baseline="0" noProof="0" dirty="0">
                      <a:ln>
                        <a:noFill/>
                      </a:ln>
                      <a:solidFill>
                        <a:srgbClr val="DC00FF"/>
                      </a:solidFill>
                      <a:effectLst/>
                      <a:uLnTx/>
                      <a:uFillTx/>
                      <a:latin typeface="Arial" charset="0"/>
                      <a:ea typeface="Arial Unicode MS" pitchFamily="34" charset="-128"/>
                      <a:cs typeface="Arial Unicode MS" pitchFamily="34" charset="-128"/>
                    </a:rPr>
                    <a:t>So Shift </a:t>
                  </a:r>
                  <a14:m>
                    <m:oMath xmlns:m="http://schemas.openxmlformats.org/officeDocument/2006/math">
                      <m:r>
                        <a:rPr kumimoji="0" lang="zh-CN" altLang="en-US" sz="2800" b="0" i="1" u="none" strike="noStrike" kern="0" cap="none" spc="0" normalizeH="0" baseline="0" noProof="0" smtClean="0">
                          <a:ln>
                            <a:noFill/>
                          </a:ln>
                          <a:solidFill>
                            <a:srgbClr val="DC00FF"/>
                          </a:solidFill>
                          <a:effectLst/>
                          <a:uLnTx/>
                          <a:uFillTx/>
                          <a:latin typeface="Cambria Math"/>
                          <a:ea typeface="Arial Unicode MS" pitchFamily="34" charset="-128"/>
                          <a:cs typeface="Arial Unicode MS" pitchFamily="34" charset="-128"/>
                        </a:rPr>
                        <m:t>𝜂</m:t>
                      </m:r>
                      <m:r>
                        <a:rPr kumimoji="0" lang="en-US" altLang="zh-CN" sz="2800" b="0" i="0" u="none" strike="noStrike" kern="0" cap="none" spc="0" normalizeH="0" baseline="0" noProof="0" smtClean="0">
                          <a:ln>
                            <a:noFill/>
                          </a:ln>
                          <a:solidFill>
                            <a:srgbClr val="DC00FF"/>
                          </a:solidFill>
                          <a:effectLst/>
                          <a:uLnTx/>
                          <a:uFillTx/>
                          <a:latin typeface="Cambria Math"/>
                          <a:ea typeface="Arial Unicode MS" pitchFamily="34" charset="-128"/>
                          <a:cs typeface="Arial Unicode MS" pitchFamily="34" charset="-128"/>
                        </a:rPr>
                        <m:t>&gt;0</m:t>
                      </m:r>
                    </m:oMath>
                  </a14:m>
                  <a:r>
                    <a:rPr kumimoji="0" lang="zh-CN" altLang="en-US" sz="2800" b="0" i="0" u="none" strike="noStrike" kern="1200" cap="none" spc="0" normalizeH="0" baseline="0" noProof="0" dirty="0">
                      <a:ln>
                        <a:noFill/>
                      </a:ln>
                      <a:solidFill>
                        <a:srgbClr val="DC00FF"/>
                      </a:solidFill>
                      <a:effectLst/>
                      <a:uLnTx/>
                      <a:uFillTx/>
                      <a:latin typeface="Arial" charset="0"/>
                      <a:ea typeface="+mn-ea"/>
                      <a:cs typeface="+mn-cs"/>
                    </a:rPr>
                    <a:t> </a:t>
                  </a:r>
                  <a:r>
                    <a:rPr kumimoji="0" lang="en-US" altLang="zh-CN" sz="2800" b="0" i="0" u="none" strike="noStrike" kern="1200" cap="none" spc="0" normalizeH="0" baseline="0" noProof="0" dirty="0">
                      <a:ln>
                        <a:noFill/>
                      </a:ln>
                      <a:solidFill>
                        <a:srgbClr val="DC00FF"/>
                      </a:solidFill>
                      <a:effectLst/>
                      <a:uLnTx/>
                      <a:uFillTx/>
                      <a:latin typeface="Arial" charset="0"/>
                      <a:ea typeface="+mn-ea"/>
                      <a:cs typeface="+mn-cs"/>
                    </a:rPr>
                    <a:t> Controls Distortion by log</a:t>
                  </a:r>
                  <a:endParaRPr kumimoji="0" lang="zh-CN" altLang="en-US" sz="2800" b="0" i="0" u="none" strike="noStrike" kern="1200" cap="none" spc="0" normalizeH="0" baseline="0" noProof="0" dirty="0">
                    <a:ln>
                      <a:noFill/>
                    </a:ln>
                    <a:solidFill>
                      <a:srgbClr val="FFFFFF"/>
                    </a:solidFill>
                    <a:effectLst/>
                    <a:uLnTx/>
                    <a:uFillTx/>
                    <a:latin typeface="Arial" charset="0"/>
                    <a:ea typeface="+mn-ea"/>
                    <a:cs typeface="+mn-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38807" y="6052512"/>
                  <a:ext cx="6623993" cy="523220"/>
                </a:xfrm>
                <a:prstGeom prst="rect">
                  <a:avLst/>
                </a:prstGeom>
                <a:blipFill>
                  <a:blip r:embed="rId4"/>
                  <a:stretch>
                    <a:fillRect l="-1840" t="-12791" r="-828" b="-31395"/>
                  </a:stretch>
                </a:blipFill>
              </p:spPr>
              <p:txBody>
                <a:bodyPr/>
                <a:lstStyle/>
                <a:p>
                  <a:r>
                    <a:rPr lang="en-US">
                      <a:noFill/>
                    </a:rPr>
                    <a:t> </a:t>
                  </a:r>
                </a:p>
              </p:txBody>
            </p:sp>
          </mc:Fallback>
        </mc:AlternateContent>
        <p:cxnSp>
          <p:nvCxnSpPr>
            <p:cNvPr id="6" name="Straight Arrow Connector 5"/>
            <p:cNvCxnSpPr/>
            <p:nvPr/>
          </p:nvCxnSpPr>
          <p:spPr>
            <a:xfrm flipV="1">
              <a:off x="4495800" y="3657600"/>
              <a:ext cx="2590800" cy="2394912"/>
            </a:xfrm>
            <a:prstGeom prst="straightConnector1">
              <a:avLst/>
            </a:prstGeom>
            <a:ln w="25400">
              <a:solidFill>
                <a:srgbClr val="DC00FF"/>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495800" y="5105400"/>
              <a:ext cx="2743200" cy="947112"/>
            </a:xfrm>
            <a:prstGeom prst="straightConnector1">
              <a:avLst/>
            </a:prstGeom>
            <a:ln w="25400">
              <a:solidFill>
                <a:srgbClr val="DC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581400" y="3653135"/>
            <a:ext cx="3361646" cy="1147465"/>
            <a:chOff x="3581400" y="3653135"/>
            <a:chExt cx="3361646" cy="1147465"/>
          </a:xfrm>
        </p:grpSpPr>
        <p:grpSp>
          <p:nvGrpSpPr>
            <p:cNvPr id="9" name="Group 8"/>
            <p:cNvGrpSpPr/>
            <p:nvPr/>
          </p:nvGrpSpPr>
          <p:grpSpPr>
            <a:xfrm>
              <a:off x="3581400" y="3653135"/>
              <a:ext cx="3361646" cy="770930"/>
              <a:chOff x="3581400" y="3653135"/>
              <a:chExt cx="3361646" cy="770930"/>
            </a:xfrm>
          </p:grpSpPr>
          <mc:AlternateContent xmlns:mc="http://schemas.openxmlformats.org/markup-compatibility/2006" xmlns:a14="http://schemas.microsoft.com/office/drawing/2010/main">
            <mc:Choice Requires="a14">
              <p:sp>
                <p:nvSpPr>
                  <p:cNvPr id="2" name="TextBox 1"/>
                  <p:cNvSpPr txBox="1"/>
                  <p:nvPr/>
                </p:nvSpPr>
                <p:spPr>
                  <a:xfrm>
                    <a:off x="4800600" y="3962400"/>
                    <a:ext cx="2142446"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These are </a:t>
                    </a:r>
                    <a14:m>
                      <m:oMath xmlns:m="http://schemas.openxmlformats.org/officeDocument/2006/math">
                        <m:r>
                          <a:rPr kumimoji="0" lang="en-US" sz="24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cs typeface="+mn-cs"/>
                          </a:rPr>
                          <m:t>≥0</m:t>
                        </m:r>
                      </m:oMath>
                    </a14:m>
                    <a:endParaRPr kumimoji="0" lang="en-US" sz="2400" b="0" i="0" u="none" strike="noStrike" kern="1200" cap="none" spc="0" normalizeH="0" baseline="0" noProof="0" dirty="0">
                      <a:ln>
                        <a:noFill/>
                      </a:ln>
                      <a:solidFill>
                        <a:srgbClr val="00B050"/>
                      </a:solidFill>
                      <a:effectLst/>
                      <a:uLnTx/>
                      <a:uFillTx/>
                      <a:latin typeface="Arial" charset="0"/>
                      <a:ea typeface="+mn-ea"/>
                      <a:cs typeface="+mn-cs"/>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800600" y="3962400"/>
                    <a:ext cx="2142446" cy="461665"/>
                  </a:xfrm>
                  <a:prstGeom prst="rect">
                    <a:avLst/>
                  </a:prstGeom>
                  <a:blipFill>
                    <a:blip r:embed="rId5"/>
                    <a:stretch>
                      <a:fillRect l="-4558" t="-9211" b="-30263"/>
                    </a:stretch>
                  </a:blipFill>
                </p:spPr>
                <p:txBody>
                  <a:bodyPr/>
                  <a:lstStyle/>
                  <a:p>
                    <a:r>
                      <a:rPr lang="en-US">
                        <a:noFill/>
                      </a:rPr>
                      <a:t> </a:t>
                    </a:r>
                  </a:p>
                </p:txBody>
              </p:sp>
            </mc:Fallback>
          </mc:AlternateContent>
          <p:sp>
            <p:nvSpPr>
              <p:cNvPr id="4" name="Left Brace 3"/>
              <p:cNvSpPr/>
              <p:nvPr/>
            </p:nvSpPr>
            <p:spPr>
              <a:xfrm rot="16200000">
                <a:off x="4953000" y="2281535"/>
                <a:ext cx="381000" cy="3124200"/>
              </a:xfrm>
              <a:prstGeom prst="leftBrace">
                <a:avLst>
                  <a:gd name="adj1" fmla="val 8333"/>
                  <a:gd name="adj2" fmla="val 50472"/>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grpSp>
        <p:sp>
          <p:nvSpPr>
            <p:cNvPr id="10" name="Left Brace 9"/>
            <p:cNvSpPr/>
            <p:nvPr/>
          </p:nvSpPr>
          <p:spPr>
            <a:xfrm rot="5400000">
              <a:off x="5067300" y="3009900"/>
              <a:ext cx="381000" cy="3200400"/>
            </a:xfrm>
            <a:prstGeom prst="leftBrace">
              <a:avLst>
                <a:gd name="adj1" fmla="val 8333"/>
                <a:gd name="adj2" fmla="val 50472"/>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grpSp>
    </p:spTree>
    <p:extLst>
      <p:ext uri="{BB962C8B-B14F-4D97-AF65-F5344CB8AC3E}">
        <p14:creationId xmlns:p14="http://schemas.microsoft.com/office/powerpoint/2010/main" val="243326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4572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T</a:t>
                </a: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ransformation Function</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Modified log transforms</a:t>
                </a:r>
                <a:endPar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Positive skewness</a:t>
                </a:r>
              </a:p>
              <a:p>
                <a:pPr marL="45720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14:m>
                  <m:oMath xmlns:m="http://schemas.openxmlformats.org/officeDocument/2006/math">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min</m:t>
                    </m:r>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a:rPr kumimoji="0" lang="zh-CN" altLang="en-US"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𝜂</m:t>
                    </m:r>
                  </m:oMath>
                </a14:m>
                <a:r>
                  <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Negative skewness</a:t>
                </a:r>
              </a:p>
              <a:p>
                <a:pPr marL="45720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14:m>
                  <m:oMath xmlns:m="http://schemas.openxmlformats.org/officeDocument/2006/math">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8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func>
                      <m:func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max</m:t>
                        </m:r>
                      </m:fName>
                      <m:e>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e>
                    </m:func>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 </m:t>
                    </m:r>
                    <m:sSub>
                      <m:sSub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8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r>
                      <a:rPr kumimoji="0" lang="zh-CN" altLang="en-US"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𝜂</m:t>
                    </m:r>
                  </m:oMath>
                </a14:m>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endPar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457200" y="838200"/>
                <a:ext cx="8534400" cy="5867400"/>
              </a:xfrm>
              <a:prstGeom prst="rect">
                <a:avLst/>
              </a:prstGeom>
              <a:blipFill>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mc:AlternateContent xmlns:mc="http://schemas.openxmlformats.org/markup-compatibility/2006" xmlns:a14="http://schemas.microsoft.com/office/drawing/2010/main">
        <mc:Choice Requires="a14">
          <p:sp>
            <p:nvSpPr>
              <p:cNvPr id="12" name="TextBox 11"/>
              <p:cNvSpPr txBox="1"/>
              <p:nvPr/>
            </p:nvSpPr>
            <p:spPr>
              <a:xfrm>
                <a:off x="220732" y="5334000"/>
                <a:ext cx="7345088" cy="6158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Note:  For </a:t>
                </a:r>
                <a14:m>
                  <m:oMath xmlns:m="http://schemas.openxmlformats.org/officeDocument/2006/math">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𝑔</m:t>
                    </m:r>
                    <m:d>
                      <m:dPr>
                        <m:ctrlP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ctrlPr>
                      </m:dPr>
                      <m:e>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𝑡</m:t>
                        </m:r>
                      </m:e>
                    </m:d>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m:t>
                    </m:r>
                    <m:func>
                      <m:funcPr>
                        <m:ctrlP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ctrlPr>
                      </m:funcPr>
                      <m:fName>
                        <m:r>
                          <m:rPr>
                            <m:sty m:val="p"/>
                          </m:rPr>
                          <a:rPr kumimoji="0" lang="en-US" sz="2400" b="0" i="0"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log</m:t>
                        </m:r>
                      </m:fName>
                      <m:e>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𝑡</m:t>
                        </m:r>
                      </m:e>
                    </m:func>
                  </m:oMath>
                </a14:m>
                <a:r>
                  <a:rPr kumimoji="0" lang="en-US" sz="2400" b="0" i="0" u="none" strike="noStrike" kern="1200" cap="none" spc="0" normalizeH="0" baseline="0" noProof="0" dirty="0">
                    <a:ln>
                      <a:noFill/>
                    </a:ln>
                    <a:solidFill>
                      <a:srgbClr val="0000FF"/>
                    </a:solidFill>
                    <a:effectLst/>
                    <a:uLnTx/>
                    <a:uFillTx/>
                    <a:latin typeface="Arial" charset="0"/>
                    <a:ea typeface="+mn-ea"/>
                    <a:cs typeface="+mn-cs"/>
                  </a:rPr>
                  <a:t>,  </a:t>
                </a:r>
                <a14:m>
                  <m:oMath xmlns:m="http://schemas.openxmlformats.org/officeDocument/2006/math">
                    <m:sSup>
                      <m:sSupPr>
                        <m:ctrlP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ctrlPr>
                      </m:sSupPr>
                      <m:e>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𝑔</m:t>
                        </m:r>
                      </m:e>
                      <m:sup>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m:t>
                        </m:r>
                      </m:sup>
                    </m:sSup>
                    <m:d>
                      <m:dPr>
                        <m:ctrlP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ctrlPr>
                      </m:dPr>
                      <m:e>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𝑡</m:t>
                        </m:r>
                      </m:e>
                    </m:d>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m:t>
                    </m:r>
                    <m:f>
                      <m:fPr>
                        <m:ctrlP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a:ln>
                              <a:noFill/>
                            </a:ln>
                            <a:solidFill>
                              <a:srgbClr val="0000FF"/>
                            </a:solidFill>
                            <a:effectLst/>
                            <a:uLnTx/>
                            <a:uFillTx/>
                            <a:latin typeface="Cambria Math" panose="02040503050406030204" pitchFamily="18" charset="0"/>
                            <a:ea typeface="+mn-ea"/>
                            <a:cs typeface="+mn-cs"/>
                          </a:rPr>
                          <m:t>−1</m:t>
                        </m:r>
                      </m:num>
                      <m:den>
                        <m:sSup>
                          <m:sSupPr>
                            <m:ctrlP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ctrlPr>
                          </m:sSupPr>
                          <m:e>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𝑡</m:t>
                            </m:r>
                          </m:e>
                          <m:sup>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2</m:t>
                            </m:r>
                          </m:sup>
                        </m:sSup>
                      </m:den>
                    </m:f>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≈0</m:t>
                    </m:r>
                  </m:oMath>
                </a14:m>
                <a:r>
                  <a:rPr kumimoji="0" lang="en-US" sz="2400" b="0" i="0" u="none" strike="noStrike" kern="1200" cap="none" spc="0" normalizeH="0" baseline="0" noProof="0" dirty="0">
                    <a:ln>
                      <a:noFill/>
                    </a:ln>
                    <a:solidFill>
                      <a:srgbClr val="0000FF"/>
                    </a:solidFill>
                    <a:effectLst/>
                    <a:uLnTx/>
                    <a:uFillTx/>
                    <a:latin typeface="Arial" charset="0"/>
                    <a:ea typeface="+mn-ea"/>
                    <a:cs typeface="+mn-cs"/>
                  </a:rPr>
                  <a:t>  for Large </a:t>
                </a:r>
                <a14:m>
                  <m:oMath xmlns:m="http://schemas.openxmlformats.org/officeDocument/2006/math">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𝑡</m:t>
                    </m:r>
                  </m:oMath>
                </a14:m>
                <a:endParaRPr kumimoji="0" lang="en-US" sz="2400" b="0" i="0" u="none" strike="noStrike" kern="1200" cap="none" spc="0" normalizeH="0" baseline="0" noProof="0" dirty="0">
                  <a:ln>
                    <a:noFill/>
                  </a:ln>
                  <a:solidFill>
                    <a:srgbClr val="0000FF"/>
                  </a:solidFill>
                  <a:effectLst/>
                  <a:uLnTx/>
                  <a:uFillTx/>
                  <a:latin typeface="Arial" charset="0"/>
                  <a:ea typeface="+mn-ea"/>
                  <a:cs typeface="+mn-cs"/>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20732" y="5334000"/>
                <a:ext cx="7345088" cy="615810"/>
              </a:xfrm>
              <a:prstGeom prst="rect">
                <a:avLst/>
              </a:prstGeom>
              <a:blipFill>
                <a:blip r:embed="rId4"/>
                <a:stretch>
                  <a:fillRect l="-1245" b="-8911"/>
                </a:stretch>
              </a:blipFill>
            </p:spPr>
            <p:txBody>
              <a:bodyPr/>
              <a:lstStyle/>
              <a:p>
                <a:r>
                  <a:rPr lang="en-US">
                    <a:noFill/>
                  </a:rPr>
                  <a:t> </a:t>
                </a:r>
              </a:p>
            </p:txBody>
          </p:sp>
        </mc:Fallback>
      </mc:AlternateContent>
      <p:grpSp>
        <p:nvGrpSpPr>
          <p:cNvPr id="20" name="Group 19"/>
          <p:cNvGrpSpPr/>
          <p:nvPr/>
        </p:nvGrpSpPr>
        <p:grpSpPr>
          <a:xfrm>
            <a:off x="770783" y="3657600"/>
            <a:ext cx="6468217" cy="2819400"/>
            <a:chOff x="770783" y="3657600"/>
            <a:chExt cx="6468217" cy="2819400"/>
          </a:xfrm>
        </p:grpSpPr>
        <mc:AlternateContent xmlns:mc="http://schemas.openxmlformats.org/markup-compatibility/2006" xmlns:a14="http://schemas.microsoft.com/office/drawing/2010/main">
          <mc:Choice Requires="a14">
            <p:sp>
              <p:nvSpPr>
                <p:cNvPr id="14" name="TextBox 13"/>
                <p:cNvSpPr txBox="1"/>
                <p:nvPr/>
              </p:nvSpPr>
              <p:spPr>
                <a:xfrm>
                  <a:off x="770783" y="6015335"/>
                  <a:ext cx="578241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So Transformation  </a:t>
                  </a:r>
                  <a14:m>
                    <m:oMath xmlns:m="http://schemas.openxmlformats.org/officeDocument/2006/math">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a14:m>
                  <a:r>
                    <a:rPr kumimoji="0" lang="en-US" sz="2400" b="0" i="0" u="none" strike="noStrike" kern="1200" cap="none" spc="0" normalizeH="0" baseline="0" noProof="0" dirty="0">
                      <a:ln>
                        <a:noFill/>
                      </a:ln>
                      <a:solidFill>
                        <a:srgbClr val="0000FF"/>
                      </a:solidFill>
                      <a:effectLst/>
                      <a:uLnTx/>
                      <a:uFillTx/>
                      <a:latin typeface="Arial" charset="0"/>
                      <a:ea typeface="+mn-ea"/>
                      <a:cs typeface="+mn-cs"/>
                    </a:rPr>
                    <a:t>  Linear for Large  </a:t>
                  </a:r>
                  <a14:m>
                    <m:oMath xmlns:m="http://schemas.openxmlformats.org/officeDocument/2006/math">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𝜂</m:t>
                      </m:r>
                    </m:oMath>
                  </a14:m>
                  <a:endParaRPr kumimoji="0" lang="en-US" sz="2400" b="0" i="0" u="none" strike="noStrike" kern="1200" cap="none" spc="0" normalizeH="0" baseline="0" noProof="0" dirty="0">
                    <a:ln>
                      <a:noFill/>
                    </a:ln>
                    <a:solidFill>
                      <a:srgbClr val="0000FF"/>
                    </a:solidFill>
                    <a:effectLst/>
                    <a:uLnTx/>
                    <a:uFillTx/>
                    <a:latin typeface="Arial" charset="0"/>
                    <a:ea typeface="+mn-ea"/>
                    <a:cs typeface="+mn-cs"/>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70783" y="6015335"/>
                  <a:ext cx="5782417" cy="461665"/>
                </a:xfrm>
                <a:prstGeom prst="rect">
                  <a:avLst/>
                </a:prstGeom>
                <a:blipFill>
                  <a:blip r:embed="rId5"/>
                  <a:stretch>
                    <a:fillRect l="-1581" t="-9211" b="-30263"/>
                  </a:stretch>
                </a:blipFill>
              </p:spPr>
              <p:txBody>
                <a:bodyPr/>
                <a:lstStyle/>
                <a:p>
                  <a:r>
                    <a:rPr lang="en-US">
                      <a:noFill/>
                    </a:rPr>
                    <a:t> </a:t>
                  </a:r>
                </a:p>
              </p:txBody>
            </p:sp>
          </mc:Fallback>
        </mc:AlternateContent>
        <p:cxnSp>
          <p:nvCxnSpPr>
            <p:cNvPr id="15" name="Straight Arrow Connector 14"/>
            <p:cNvCxnSpPr/>
            <p:nvPr/>
          </p:nvCxnSpPr>
          <p:spPr>
            <a:xfrm flipV="1">
              <a:off x="6400800" y="3657600"/>
              <a:ext cx="685800" cy="24384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400800" y="5105400"/>
              <a:ext cx="838200" cy="9906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538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228600" y="838200"/>
                <a:ext cx="8915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Reparametrization  (Nicer Format):</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Based on Range of Data,  </a:t>
                </a:r>
                <a14:m>
                  <m:oMath xmlns:m="http://schemas.openxmlformats.org/officeDocument/2006/math">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𝑅</m:t>
                    </m:r>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func>
                      <m:func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limLow>
                          <m:limLow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limLowPr>
                          <m:e>
                            <m:r>
                              <m:rPr>
                                <m:sty m:val="p"/>
                              </m:rPr>
                              <a:rPr kumimoji="0" lang="en-US" sz="3200" b="0" i="0"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max</m:t>
                            </m:r>
                          </m:e>
                          <m:lim>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𝑖</m:t>
                            </m:r>
                          </m:lim>
                        </m:limLow>
                      </m:fName>
                      <m:e>
                        <m:sSub>
                          <m:sSub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𝑥</m:t>
                            </m:r>
                          </m:e>
                          <m:sub>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𝑖</m:t>
                            </m:r>
                          </m:sub>
                        </m:sSub>
                      </m:e>
                    </m:func>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func>
                      <m:func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limLow>
                          <m:limLow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limLowPr>
                          <m:e>
                            <m:r>
                              <m:rPr>
                                <m:sty m:val="p"/>
                              </m:rPr>
                              <a:rPr kumimoji="0" lang="en-US" sz="3200" b="0" i="0"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min</m:t>
                            </m:r>
                          </m:e>
                          <m:lim>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𝑖</m:t>
                            </m:r>
                          </m:lim>
                        </m:limLow>
                      </m:fName>
                      <m:e>
                        <m:sSub>
                          <m:sSub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𝑥</m:t>
                            </m:r>
                          </m:e>
                          <m:sub>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𝑖</m:t>
                            </m:r>
                          </m:sub>
                        </m:sSub>
                      </m:e>
                    </m:func>
                  </m:oMath>
                </a14:m>
                <a:endPar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For Positive Skewness:     </a:t>
                </a:r>
                <a14:m>
                  <m:oMath xmlns:m="http://schemas.openxmlformats.org/officeDocument/2006/math">
                    <m:r>
                      <m:rPr>
                        <m:sty m:val="p"/>
                      </m:rPr>
                      <a:rPr kumimoji="0" lang="el-GR" altLang="zh-CN" sz="32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β</m:t>
                    </m:r>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f>
                      <m:f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Pr>
                      <m:num>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𝑅</m:t>
                        </m:r>
                      </m:num>
                      <m:den>
                        <m:r>
                          <a:rPr kumimoji="0" lang="zh-CN" altLang="en-US" sz="32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𝜂</m:t>
                        </m:r>
                      </m:den>
                    </m:f>
                  </m:oMath>
                </a14:m>
                <a:endPar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For Negative Skewness:     </a:t>
                </a:r>
                <a14:m>
                  <m:oMath xmlns:m="http://schemas.openxmlformats.org/officeDocument/2006/math">
                    <m:r>
                      <m:rPr>
                        <m:sty m:val="p"/>
                      </m:rPr>
                      <a:rPr kumimoji="0" lang="el-GR" altLang="zh-CN" sz="32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β</m:t>
                    </m:r>
                    <m: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f>
                      <m:fPr>
                        <m:ctrlP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Pr>
                      <m:num>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𝑅</m:t>
                        </m:r>
                      </m:num>
                      <m:den>
                        <m:r>
                          <a:rPr kumimoji="0" lang="zh-CN" altLang="en-US" sz="32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𝜂</m:t>
                        </m:r>
                      </m:den>
                    </m:f>
                  </m:oMath>
                </a14:m>
                <a:endPar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This Gives       </a:t>
                </a:r>
                <a14:m>
                  <m:oMath xmlns:m="http://schemas.openxmlformats.org/officeDocument/2006/math">
                    <m:r>
                      <a:rPr kumimoji="0" lang="zh-CN" alt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𝛽</m:t>
                    </m:r>
                    <m:r>
                      <a:rPr kumimoji="0" lang="zh-CN" alt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d>
                      <m:dPr>
                        <m:ctrlPr>
                          <a:rPr kumimoji="0" lang="en-US" altLang="zh-CN"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r>
                          <a:rPr kumimoji="0" lang="en-US" altLang="zh-CN"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r>
                          <a:rPr kumimoji="0" lang="en-US" altLang="zh-CN" sz="32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m:t>
                        </m:r>
                      </m:e>
                    </m:d>
                  </m:oMath>
                </a14:m>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Where Sign Determines Skewness Type</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228600" y="838200"/>
                <a:ext cx="8915400" cy="5867400"/>
              </a:xfrm>
              <a:prstGeom prst="rect">
                <a:avLst/>
              </a:prstGeom>
              <a:blipFill>
                <a:blip r:embed="rId3"/>
                <a:stretch>
                  <a:fillRect l="-1778" b="-18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347912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228600" y="838200"/>
                <a:ext cx="8915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Reparametrization  (Nicer Format):</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Use Shifted Log With:     </a:t>
                </a:r>
                <a14:m>
                  <m:oMath xmlns:m="http://schemas.openxmlformats.org/officeDocument/2006/math">
                    <m:r>
                      <a:rPr kumimoji="0" lang="zh-CN" altLang="en-US" sz="32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𝜂</m:t>
                    </m:r>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d>
                      <m:dPr>
                        <m:begChr m:val="|"/>
                        <m:endChr m:val="|"/>
                        <m:ctrlPr>
                          <a:rPr kumimoji="0" lang="en-US" altLang="zh-CN" sz="32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f>
                          <m:fPr>
                            <m:ctrlPr>
                              <a:rPr kumimoji="0" lang="en-US" altLang="zh-CN" sz="32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Pr>
                          <m:num>
                            <m:r>
                              <a:rPr kumimoji="0" lang="en-US" altLang="zh-CN" sz="32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num>
                          <m:den>
                            <m:r>
                              <a:rPr kumimoji="0" lang="zh-CN" altLang="en-US" sz="32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𝛽</m:t>
                            </m:r>
                          </m:den>
                        </m:f>
                      </m:e>
                    </m:d>
                    <m:r>
                      <a:rPr kumimoji="0" lang="zh-CN" altLang="en-US" sz="32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𝑅</m:t>
                    </m:r>
                  </m:oMath>
                </a14:m>
                <a:endPar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Note:    </a:t>
                </a:r>
                <a14:m>
                  <m:oMath xmlns:m="http://schemas.openxmlformats.org/officeDocument/2006/math">
                    <m:r>
                      <a:rPr kumimoji="0" lang="zh-CN" alt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𝛽</m:t>
                    </m:r>
                    <m:r>
                      <a:rPr kumimoji="0" lang="zh-CN" alt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d>
                      <m:dPr>
                        <m:ctrlPr>
                          <a:rPr kumimoji="0" lang="en-US" altLang="zh-CN"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r>
                          <a:rPr kumimoji="0" lang="en-US" altLang="zh-CN"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r>
                          <a:rPr kumimoji="0" lang="en-US" altLang="zh-CN" sz="32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m:t>
                        </m:r>
                      </m:e>
                    </m:d>
                  </m:oMath>
                </a14:m>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Gives Transformation:</a:t>
                </a:r>
              </a:p>
              <a:p>
                <a:pPr marL="342900" marR="0" lvl="0" indent="-342900" algn="l" defTabSz="914400" rtl="0" eaLnBrk="1" fontAlgn="base" latinLnBrk="0" hangingPunct="1">
                  <a:lnSpc>
                    <a:spcPct val="150000"/>
                  </a:lnSpc>
                  <a:spcBef>
                    <a:spcPct val="20000"/>
                  </a:spcBef>
                  <a:spcAft>
                    <a:spcPct val="0"/>
                  </a:spcAft>
                  <a:buClrTx/>
                  <a:buSzTx/>
                  <a:buFont typeface="Courier New" panose="02070309020205020404" pitchFamily="49" charset="0"/>
                  <a:buChar char="o"/>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Nearly Linear for  </a:t>
                </a:r>
                <a14:m>
                  <m:oMath xmlns:m="http://schemas.openxmlformats.org/officeDocument/2006/math">
                    <m:r>
                      <a:rPr kumimoji="0" lang="zh-CN" alt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𝛽</m:t>
                    </m:r>
                    <m:r>
                      <a:rPr kumimoji="0" lang="zh-CN" alt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≈0</m:t>
                    </m:r>
                  </m:oMath>
                </a14:m>
                <a:endPar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342900" marR="0" lvl="0" indent="-342900" algn="l" defTabSz="914400" rtl="0" eaLnBrk="1" fontAlgn="base" latinLnBrk="0" hangingPunct="1">
                  <a:lnSpc>
                    <a:spcPct val="150000"/>
                  </a:lnSpc>
                  <a:spcBef>
                    <a:spcPct val="20000"/>
                  </a:spcBef>
                  <a:spcAft>
                    <a:spcPct val="0"/>
                  </a:spcAft>
                  <a:buClrTx/>
                  <a:buSzTx/>
                  <a:buFont typeface="Courier New" panose="02070309020205020404" pitchFamily="49" charset="0"/>
                  <a:buChar char="o"/>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r>
                  <a:rPr kumimoji="0" lang="en-US" altLang="zh-CN" sz="3200" b="0" i="1"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Strongly Un-Right Skews</a:t>
                </a: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for Large  </a:t>
                </a:r>
                <a14:m>
                  <m:oMath xmlns:m="http://schemas.openxmlformats.org/officeDocument/2006/math">
                    <m:r>
                      <a:rPr kumimoji="0" lang="zh-CN" altLang="en-US" sz="32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𝛽</m:t>
                    </m:r>
                    <m:r>
                      <a:rPr kumimoji="0" lang="en-US" altLang="zh-CN"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&gt;0</m:t>
                    </m:r>
                  </m:oMath>
                </a14:m>
                <a:endPar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342900" marR="0" lvl="0" indent="-342900" algn="l" defTabSz="914400" rtl="0" eaLnBrk="1" fontAlgn="base" latinLnBrk="0" hangingPunct="1">
                  <a:lnSpc>
                    <a:spcPct val="150000"/>
                  </a:lnSpc>
                  <a:spcBef>
                    <a:spcPct val="20000"/>
                  </a:spcBef>
                  <a:spcAft>
                    <a:spcPct val="0"/>
                  </a:spcAft>
                  <a:buClrTx/>
                  <a:buSzTx/>
                  <a:buFont typeface="Courier New" panose="02070309020205020404" pitchFamily="49" charset="0"/>
                  <a:buChar char="o"/>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r>
                  <a:rPr kumimoji="0" lang="en-US" altLang="zh-CN" sz="3200" b="0" i="1"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Strongly Un-Left Skews</a:t>
                </a: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for   </a:t>
                </a:r>
                <a14:m>
                  <m:oMath xmlns:m="http://schemas.openxmlformats.org/officeDocument/2006/math">
                    <m:r>
                      <a:rPr kumimoji="0" lang="zh-CN" altLang="en-US" sz="32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𝛽</m:t>
                    </m:r>
                    <m:r>
                      <a:rPr kumimoji="0" lang="zh-CN" alt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r>
                      <a:rPr kumimoji="0" lang="en-US" altLang="zh-CN" sz="32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t>0</m:t>
                    </m:r>
                  </m:oMath>
                </a14:m>
                <a:endPar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228600" y="838200"/>
                <a:ext cx="8915400" cy="5867400"/>
              </a:xfrm>
              <a:prstGeom prst="rect">
                <a:avLst/>
              </a:prstGeom>
              <a:blipFill>
                <a:blip r:embed="rId3"/>
                <a:stretch>
                  <a:fillRect l="-17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305430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7030A0"/>
            </a:gs>
            <a:gs pos="50000">
              <a:schemeClr val="tx1"/>
            </a:gs>
            <a:gs pos="100000">
              <a:srgbClr val="7030A0"/>
            </a:gs>
          </a:gsLst>
          <a:lin ang="72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Last Class: Marg. Dist. Plots</a:t>
            </a:r>
          </a:p>
        </p:txBody>
      </p:sp>
      <mc:AlternateContent xmlns:mc="http://schemas.openxmlformats.org/markup-compatibility/2006" xmlns:a14="http://schemas.microsoft.com/office/drawing/2010/main">
        <mc:Choice Requires="a14">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View:</a:t>
                </a:r>
              </a:p>
              <a:p>
                <a:pPr eaLnBrk="1" hangingPunct="1">
                  <a:lnSpc>
                    <a:spcPct val="150000"/>
                  </a:lnSpc>
                  <a:buFont typeface="Wingdings" panose="05000000000000000000" pitchFamily="2" charset="2"/>
                  <a:buChar char="Ø"/>
                </a:pPr>
                <a:r>
                  <a:rPr lang="en-US" altLang="ko-KR" dirty="0">
                    <a:solidFill>
                      <a:schemeClr val="bg2"/>
                    </a:solidFill>
                    <a:latin typeface="Arial Unicode MS" pitchFamily="34" charset="-128"/>
                    <a:ea typeface="Arial Unicode MS" pitchFamily="34" charset="-128"/>
                    <a:cs typeface="Arial Unicode MS" pitchFamily="34" charset="-128"/>
                  </a:rPr>
                  <a:t>  4 x 4 Grid</a:t>
                </a:r>
              </a:p>
              <a:p>
                <a:pPr lvl="1" eaLnBrk="1" hangingPunct="1">
                  <a:lnSpc>
                    <a:spcPct val="150000"/>
                  </a:lnSpc>
                  <a:buFont typeface="Wingdings" panose="05000000000000000000" pitchFamily="2" charset="2"/>
                  <a:buChar char="Ø"/>
                </a:pPr>
                <a:r>
                  <a:rPr lang="en-US" altLang="ko-KR" dirty="0">
                    <a:solidFill>
                      <a:schemeClr val="bg2"/>
                    </a:solidFill>
                    <a:latin typeface="Arial Unicode MS" pitchFamily="34" charset="-128"/>
                    <a:ea typeface="Arial Unicode MS" pitchFamily="34" charset="-128"/>
                    <a:cs typeface="Arial Unicode MS" pitchFamily="34" charset="-128"/>
                  </a:rPr>
                  <a:t>  Since </a:t>
                </a:r>
                <a:r>
                  <a:rPr lang="en-US" altLang="ko-KR" i="1" dirty="0">
                    <a:solidFill>
                      <a:schemeClr val="bg2"/>
                    </a:solidFill>
                    <a:latin typeface="Arial Unicode MS" pitchFamily="34" charset="-128"/>
                    <a:ea typeface="Arial Unicode MS" pitchFamily="34" charset="-128"/>
                    <a:cs typeface="Arial Unicode MS" pitchFamily="34" charset="-128"/>
                  </a:rPr>
                  <a:t>Comfortable Number</a:t>
                </a:r>
              </a:p>
              <a:p>
                <a:pPr lvl="1" eaLnBrk="1" hangingPunct="1">
                  <a:lnSpc>
                    <a:spcPct val="150000"/>
                  </a:lnSpc>
                  <a:buFont typeface="Wingdings" panose="05000000000000000000" pitchFamily="2" charset="2"/>
                  <a:buChar char="Ø"/>
                </a:pPr>
                <a:r>
                  <a:rPr lang="en-US" altLang="ko-KR" dirty="0">
                    <a:solidFill>
                      <a:schemeClr val="bg2"/>
                    </a:solidFill>
                    <a:latin typeface="Arial Unicode MS" pitchFamily="34" charset="-128"/>
                    <a:ea typeface="Arial Unicode MS" pitchFamily="34" charset="-128"/>
                    <a:cs typeface="Arial Unicode MS" pitchFamily="34" charset="-128"/>
                  </a:rPr>
                  <a:t>  Lose Detail for More</a:t>
                </a:r>
              </a:p>
              <a:p>
                <a:pPr eaLnBrk="1" hangingPunct="1">
                  <a:lnSpc>
                    <a:spcPct val="150000"/>
                  </a:lnSpc>
                  <a:buFont typeface="Wingdings" panose="05000000000000000000" pitchFamily="2" charset="2"/>
                  <a:buChar char="Ø"/>
                </a:pPr>
                <a:r>
                  <a:rPr lang="en-US" altLang="ko-KR" dirty="0">
                    <a:solidFill>
                      <a:schemeClr val="bg2"/>
                    </a:solidFill>
                    <a:latin typeface="Arial Unicode MS" pitchFamily="34" charset="-128"/>
                    <a:ea typeface="Arial Unicode MS" pitchFamily="34" charset="-128"/>
                    <a:cs typeface="Arial Unicode MS" pitchFamily="34" charset="-128"/>
                  </a:rPr>
                  <a:t>  For </a:t>
                </a:r>
                <a14:m>
                  <m:oMath xmlns:m="http://schemas.openxmlformats.org/officeDocument/2006/math">
                    <m:r>
                      <a:rPr lang="en-US" altLang="ko-KR" b="0" i="1" smtClean="0">
                        <a:solidFill>
                          <a:schemeClr val="bg2"/>
                        </a:solidFill>
                        <a:latin typeface="Cambria Math"/>
                        <a:ea typeface="Arial Unicode MS" pitchFamily="34" charset="-128"/>
                        <a:cs typeface="Arial Unicode MS" pitchFamily="34" charset="-128"/>
                      </a:rPr>
                      <m:t>𝑑</m:t>
                    </m:r>
                    <m:r>
                      <a:rPr lang="en-US" altLang="ko-KR" b="0" i="1" smtClean="0">
                        <a:solidFill>
                          <a:schemeClr val="bg2"/>
                        </a:solidFill>
                        <a:latin typeface="Cambria Math"/>
                        <a:ea typeface="Arial Unicode MS" pitchFamily="34" charset="-128"/>
                        <a:cs typeface="Arial Unicode MS" pitchFamily="34" charset="-128"/>
                      </a:rPr>
                      <m:t>&gt;16</m:t>
                    </m:r>
                  </m:oMath>
                </a14:m>
                <a:r>
                  <a:rPr lang="en-US" altLang="ko-KR" dirty="0">
                    <a:solidFill>
                      <a:schemeClr val="bg2"/>
                    </a:solidFill>
                    <a:latin typeface="Arial Unicode MS" pitchFamily="34" charset="-128"/>
                    <a:ea typeface="Arial Unicode MS" pitchFamily="34" charset="-128"/>
                    <a:cs typeface="Arial Unicode MS" pitchFamily="34" charset="-128"/>
                  </a:rPr>
                  <a:t>:</a:t>
                </a:r>
              </a:p>
              <a:p>
                <a:pPr lvl="1" eaLnBrk="1" hangingPunct="1">
                  <a:lnSpc>
                    <a:spcPct val="150000"/>
                  </a:lnSpc>
                  <a:buFont typeface="Wingdings" panose="05000000000000000000" pitchFamily="2" charset="2"/>
                  <a:buChar char="Ø"/>
                </a:pPr>
                <a:r>
                  <a:rPr lang="en-US" altLang="ko-KR" dirty="0">
                    <a:solidFill>
                      <a:schemeClr val="bg2"/>
                    </a:solidFill>
                    <a:latin typeface="Arial Unicode MS" pitchFamily="34" charset="-128"/>
                    <a:ea typeface="Arial Unicode MS" pitchFamily="34" charset="-128"/>
                    <a:cs typeface="Arial Unicode MS" pitchFamily="34" charset="-128"/>
                  </a:rPr>
                  <a:t>  Choose </a:t>
                </a:r>
                <a:r>
                  <a:rPr lang="en-US" altLang="ko-KR" u="sng" dirty="0">
                    <a:solidFill>
                      <a:schemeClr val="bg2"/>
                    </a:solidFill>
                    <a:latin typeface="Arial Unicode MS" pitchFamily="34" charset="-128"/>
                    <a:ea typeface="Arial Unicode MS" pitchFamily="34" charset="-128"/>
                    <a:cs typeface="Arial Unicode MS" pitchFamily="34" charset="-128"/>
                  </a:rPr>
                  <a:t>Representative Subset</a:t>
                </a:r>
              </a:p>
              <a:p>
                <a:pPr marL="457200" lvl="1" indent="0" algn="ctr"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(Since often too many to </a:t>
                </a:r>
                <a:r>
                  <a:rPr lang="en-US" altLang="ko-KR" i="1" dirty="0">
                    <a:solidFill>
                      <a:schemeClr val="bg2"/>
                    </a:solidFill>
                    <a:latin typeface="Arial Unicode MS" pitchFamily="34" charset="-128"/>
                    <a:ea typeface="Arial Unicode MS" pitchFamily="34" charset="-128"/>
                    <a:cs typeface="Arial Unicode MS" pitchFamily="34" charset="-128"/>
                  </a:rPr>
                  <a:t>look at all</a:t>
                </a:r>
                <a:r>
                  <a:rPr lang="en-US" altLang="ko-KR" dirty="0">
                    <a:solidFill>
                      <a:schemeClr val="bg2"/>
                    </a:solidFill>
                    <a:latin typeface="Arial Unicode MS" pitchFamily="34" charset="-128"/>
                    <a:ea typeface="Arial Unicode MS" pitchFamily="34" charset="-128"/>
                    <a:cs typeface="Arial Unicode MS" pitchFamily="34" charset="-128"/>
                  </a:rPr>
                  <a:t>)</a:t>
                </a:r>
              </a:p>
            </p:txBody>
          </p:sp>
        </mc:Choice>
        <mc:Fallback xmlns="">
          <p:sp>
            <p:nvSpPr>
              <p:cNvPr id="236547" name="Rectangle 3"/>
              <p:cNvSpPr>
                <a:spLocks noGrp="1" noRot="1" noChangeAspect="1" noMove="1" noResize="1" noEditPoints="1" noAdjustHandles="1" noChangeArrowheads="1" noChangeShapeType="1" noTextEdit="1"/>
              </p:cNvSpPr>
              <p:nvPr>
                <p:ph type="body" idx="1"/>
              </p:nvPr>
            </p:nvSpPr>
            <p:spPr>
              <a:xfrm>
                <a:off x="304800" y="838200"/>
                <a:ext cx="8610600" cy="5410200"/>
              </a:xfrm>
              <a:blipFill>
                <a:blip r:embed="rId3"/>
                <a:stretch>
                  <a:fillRect l="-1769" b="-124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F99AE72-023D-441E-84BF-6C94DEFEB628}"/>
              </a:ext>
            </a:extLst>
          </p:cNvPr>
          <p:cNvSpPr txBox="1"/>
          <p:nvPr/>
        </p:nvSpPr>
        <p:spPr>
          <a:xfrm>
            <a:off x="6781800" y="1002268"/>
            <a:ext cx="1752600" cy="369332"/>
          </a:xfrm>
          <a:prstGeom prst="rect">
            <a:avLst/>
          </a:prstGeom>
          <a:noFill/>
          <a:ln w="25400">
            <a:solidFill>
              <a:srgbClr val="00FF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FFFF"/>
                </a:solidFill>
                <a:effectLst/>
                <a:uLnTx/>
                <a:uFillTx/>
                <a:latin typeface="Arial" charset="0"/>
                <a:ea typeface="+mn-ea"/>
                <a:cs typeface="+mn-cs"/>
              </a:rPr>
              <a:t>Text, Sec. 5.1</a:t>
            </a:r>
          </a:p>
        </p:txBody>
      </p:sp>
    </p:spTree>
    <p:extLst>
      <p:ext uri="{BB962C8B-B14F-4D97-AF65-F5344CB8AC3E}">
        <p14:creationId xmlns:p14="http://schemas.microsoft.com/office/powerpoint/2010/main" val="20502142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228600" y="838200"/>
                <a:ext cx="8915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Reparametrized T</a:t>
                </a: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ransformation function</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Positive skewness</a:t>
                </a:r>
              </a:p>
              <a:p>
                <a:pPr marL="45720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14:m>
                  <m:oMath xmlns:m="http://schemas.openxmlformats.org/officeDocument/2006/math">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min</m:t>
                    </m:r>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d>
                      <m:dPr>
                        <m:begChr m:val="|"/>
                        <m:endChr m:val="|"/>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f>
                          <m:f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Pr>
                          <m:num>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1</m:t>
                            </m:r>
                          </m:num>
                          <m:den>
                            <m:r>
                              <a:rPr kumimoji="0" lang="zh-CN" altLang="en-US"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𝛽</m:t>
                            </m:r>
                          </m:den>
                        </m:f>
                      </m:e>
                    </m:d>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𝑅</m:t>
                    </m:r>
                  </m:oMath>
                </a14:m>
                <a:r>
                  <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Negative skewness</a:t>
                </a:r>
              </a:p>
              <a:p>
                <a:pPr marL="45720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14:m>
                  <m:oMath xmlns:m="http://schemas.openxmlformats.org/officeDocument/2006/math">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8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func>
                      <m:func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max</m:t>
                        </m:r>
                      </m:fName>
                      <m:e>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e>
                    </m:func>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 </m:t>
                    </m:r>
                    <m:sSub>
                      <m:sSub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8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d>
                      <m:dPr>
                        <m:begChr m:val="|"/>
                        <m:endChr m:val="|"/>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f>
                          <m:f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Pr>
                          <m:num>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1</m:t>
                            </m:r>
                          </m:num>
                          <m:den>
                            <m:r>
                              <a:rPr kumimoji="0" lang="zh-CN" altLang="en-US"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𝛽</m:t>
                            </m:r>
                          </m:den>
                        </m:f>
                      </m:e>
                    </m:d>
                    <m:r>
                      <a:rPr kumimoji="0" lang="zh-CN" altLang="en-US"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𝑅</m:t>
                    </m:r>
                  </m:oMath>
                </a14:m>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endPar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228600" y="838200"/>
                <a:ext cx="8915400" cy="5867400"/>
              </a:xfrm>
              <a:prstGeom prst="rect">
                <a:avLst/>
              </a:prstGeom>
              <a:blipFill>
                <a:blip r:embed="rId3"/>
                <a:stretch>
                  <a:fillRect l="-17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195255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0" y="838200"/>
                <a:ext cx="91440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Family of transformation functions</a:t>
                </a: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Comments</a:t>
                </a:r>
              </a:p>
              <a:p>
                <a:pPr marL="742950" marR="0" lvl="1"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tabLst/>
                  <a:defRPr/>
                </a:pP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Single family for both positive and negative skewness</a:t>
                </a:r>
              </a:p>
              <a:p>
                <a:pPr marL="742950" marR="0" lvl="1" indent="-342900" algn="l" defTabSz="914400" rtl="0" eaLnBrk="1" fontAlgn="base" latinLnBrk="0" hangingPunct="1">
                  <a:lnSpc>
                    <a:spcPct val="150000"/>
                  </a:lnSpc>
                  <a:spcBef>
                    <a:spcPct val="20000"/>
                  </a:spcBef>
                  <a:spcAft>
                    <a:spcPct val="0"/>
                  </a:spcAft>
                  <a:buClrTx/>
                  <a:buSzPct val="60000"/>
                  <a:buFont typeface="Arial" panose="020B0604020202020204" pitchFamily="34" charset="0"/>
                  <a:buChar char="•"/>
                  <a:tabLst/>
                  <a:defRPr/>
                </a:pP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Parameter value selection is independent of data magnitude</a:t>
                </a:r>
              </a:p>
              <a:p>
                <a:pPr marL="742950" marR="0" lvl="1" indent="-342900" algn="l" defTabSz="914400" rtl="0" eaLnBrk="1" fontAlgn="base" latinLnBrk="0" hangingPunct="1">
                  <a:lnSpc>
                    <a:spcPct val="150000"/>
                  </a:lnSpc>
                  <a:spcBef>
                    <a:spcPct val="20000"/>
                  </a:spcBef>
                  <a:spcAft>
                    <a:spcPct val="0"/>
                  </a:spcAft>
                  <a:buClrTx/>
                  <a:buSzPct val="60000"/>
                  <a:buFont typeface="Arial" panose="020B0604020202020204" pitchFamily="34" charset="0"/>
                  <a:buChar char="•"/>
                  <a:tabLst/>
                  <a:defRPr/>
                </a:pP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As </a:t>
                </a:r>
                <a14:m>
                  <m:oMath xmlns:m="http://schemas.openxmlformats.org/officeDocument/2006/math">
                    <m:r>
                      <a:rPr kumimoji="0" lang="zh-CN" altLang="en-US" sz="24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𝛽</m:t>
                    </m:r>
                    <m:r>
                      <a:rPr kumimoji="0" lang="zh-CN" altLang="en-US" sz="24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r>
                      <a:rPr kumimoji="0" lang="en-US" altLang="zh-CN" sz="24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0</m:t>
                    </m:r>
                  </m:oMath>
                </a14:m>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transformation + standardization  </a:t>
                </a:r>
                <a14:m>
                  <m:oMath xmlns:m="http://schemas.openxmlformats.org/officeDocument/2006/math">
                    <m:r>
                      <a:rPr kumimoji="0" lang="en-US" altLang="zh-CN" sz="24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  </m:t>
                    </m:r>
                  </m:oMath>
                </a14:m>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endParaRPr kumimoji="0" lang="en-US" altLang="zh-CN" sz="2400" b="0" i="1"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endParaRPr>
              </a:p>
              <a:p>
                <a:pPr marL="400050" marR="0" lvl="1" indent="0" algn="l" defTabSz="914400" rtl="0" eaLnBrk="1" fontAlgn="base" latinLnBrk="0" hangingPunct="1">
                  <a:lnSpc>
                    <a:spcPct val="150000"/>
                  </a:lnSpc>
                  <a:spcBef>
                    <a:spcPct val="20000"/>
                  </a:spcBef>
                  <a:spcAft>
                    <a:spcPct val="0"/>
                  </a:spcAft>
                  <a:buClrTx/>
                  <a:buSzPct val="60000"/>
                  <a:buFontTx/>
                  <a:buNone/>
                  <a:tabLst/>
                  <a:defRPr/>
                </a:pPr>
                <a14:m>
                  <m:oMath xmlns:m="http://schemas.openxmlformats.org/officeDocument/2006/math">
                    <m:r>
                      <a:rPr kumimoji="0" lang="en-US" altLang="zh-CN" sz="24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                                            →</m:t>
                    </m:r>
                  </m:oMath>
                </a14:m>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standardization only </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0" y="838200"/>
                <a:ext cx="9144000" cy="5867400"/>
              </a:xfrm>
              <a:prstGeom prst="rect">
                <a:avLst/>
              </a:prstGeom>
              <a:blipFill>
                <a:blip r:embed="rId3"/>
                <a:stretch>
                  <a:fillRect l="-1667" r="-67" b="-2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0" y="762000"/>
                <a:ext cx="9144000" cy="2797625"/>
              </a:xfrm>
              <a:prstGeom prst="rect">
                <a:avLst/>
              </a:prstGeom>
            </p:spPr>
            <p:txBody>
              <a:bodyPr wrap="square">
                <a:spAutoFit/>
              </a:bodyPr>
              <a:lstStyle/>
              <a:p>
                <a:pPr marL="457200" marR="0" lvl="1" indent="0" algn="l" defTabSz="914400" rtl="0" eaLnBrk="1" fontAlgn="base" latinLnBrk="0" hangingPunct="1">
                  <a:lnSpc>
                    <a:spcPct val="150000"/>
                  </a:lnSpc>
                  <a:spcBef>
                    <a:spcPct val="0"/>
                  </a:spcBef>
                  <a:spcAft>
                    <a:spcPct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CN" sz="26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zh-CN" altLang="en-US"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𝜙</m:t>
                          </m:r>
                        </m:e>
                        <m:sub>
                          <m:r>
                            <a:rPr kumimoji="0" lang="zh-CN" altLang="en-US"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𝛽</m:t>
                          </m:r>
                        </m:sub>
                      </m:sSub>
                      <m:d>
                        <m:dPr>
                          <m:ctrlPr>
                            <a:rPr kumimoji="0" lang="en-US" altLang="zh-CN" sz="26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6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e>
                      </m:d>
                      <m:r>
                        <a:rPr kumimoji="0" lang="en-US" altLang="zh-CN"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d>
                        <m:dPr>
                          <m:begChr m:val="{"/>
                          <m:endChr m:val=""/>
                          <m:ctrlPr>
                            <a:rPr kumimoji="0" lang="en-US" altLang="zh-CN" sz="26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eqArr>
                            <m:eqArrPr>
                              <m:ctrlPr>
                                <a:rPr kumimoji="0" lang="en-US" altLang="zh-CN" sz="26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eqArrPr>
                            <m:e>
                              <m:r>
                                <m:rPr>
                                  <m:sty m:val="p"/>
                                </m:rP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sSub>
                                <m:sSub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min</m:t>
                              </m:r>
                              <m:d>
                                <m:d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6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f>
                                <m:f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Pr>
                                <m:num>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num>
                                <m:den>
                                  <m:r>
                                    <a:rPr kumimoji="0" lang="zh-CN" altLang="en-US"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𝛽</m:t>
                                  </m:r>
                                </m:den>
                              </m:f>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𝑅</m:t>
                              </m:r>
                              <m:r>
                                <m:rPr>
                                  <m:nor/>
                                </m:rPr>
                                <a:rPr kumimoji="0" lang="en-US" altLang="zh-CN" sz="26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m:t>)</m:t>
                              </m:r>
                              <m:r>
                                <a:rPr kumimoji="0" lang="en-US" altLang="zh-CN" sz="2600" b="0" i="1" u="none" strike="noStrike" kern="0" cap="none" spc="0" normalizeH="0" baseline="0" noProof="0" dirty="0" smtClean="0">
                                  <a:ln>
                                    <a:noFill/>
                                  </a:ln>
                                  <a:solidFill>
                                    <a:srgbClr val="000000"/>
                                  </a:solidFill>
                                  <a:effectLst/>
                                  <a:uLnTx/>
                                  <a:uFillTx/>
                                  <a:latin typeface="Cambria Math"/>
                                  <a:ea typeface="Arial Unicode MS" pitchFamily="34" charset="-128"/>
                                  <a:cs typeface="Arial Unicode MS" pitchFamily="34" charset="-128"/>
                                </a:rPr>
                                <m:t>, </m:t>
                              </m:r>
                              <m:r>
                                <a:rPr kumimoji="0" lang="en-US" altLang="zh-CN" sz="2600" b="0" i="1" u="none" strike="noStrike" kern="0" cap="none" spc="0" normalizeH="0" baseline="0" noProof="0" dirty="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 </m:t>
                              </m:r>
                              <m:r>
                                <a:rPr kumimoji="0" lang="zh-CN" altLang="en-US"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𝛽</m:t>
                              </m:r>
                              <m:r>
                                <a:rPr kumimoji="0" lang="en-US" altLang="zh-CN"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&gt;0</m:t>
                              </m:r>
                            </m:e>
                            <m:e>
                              <m: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func>
                                <m:func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max</m:t>
                                  </m:r>
                                </m:fName>
                                <m:e>
                                  <m:d>
                                    <m:d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6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e>
                              </m:func>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sSub>
                                <m:sSub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f>
                                <m:f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Pr>
                                <m:num>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num>
                                <m:den>
                                  <m:r>
                                    <a:rPr kumimoji="0" lang="zh-CN" altLang="en-US"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𝛽</m:t>
                                  </m:r>
                                </m:den>
                              </m:f>
                              <m:r>
                                <a:rPr kumimoji="0" lang="zh-CN" altLang="en-US"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𝑅</m:t>
                              </m:r>
                              <m:r>
                                <m:rPr>
                                  <m:nor/>
                                </m:rPr>
                                <a:rPr kumimoji="0" lang="en-US" altLang="zh-CN" sz="26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m:t>)</m:t>
                              </m:r>
                              <m:r>
                                <m:rPr>
                                  <m:nor/>
                                </m:rPr>
                                <a:rPr kumimoji="0" lang="en-US" altLang="zh-CN" sz="26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m:t>,   </m:t>
                              </m:r>
                              <m:r>
                                <a:rPr kumimoji="0" lang="zh-CN" altLang="en-US"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𝛽</m:t>
                              </m:r>
                              <m:r>
                                <a:rPr kumimoji="0" lang="en-US" altLang="zh-CN"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&lt;</m:t>
                              </m:r>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0</m:t>
                              </m:r>
                            </m:e>
                          </m:eqArr>
                        </m:e>
                      </m:d>
                    </m:oMath>
                  </m:oMathPara>
                </a14:m>
                <a:endParaRPr kumimoji="0" lang="en-US" altLang="zh-CN" sz="2600" b="0" i="0" u="none" strike="noStrike" kern="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mc:Choice>
        <mc:Fallback xmlns="">
          <p:sp>
            <p:nvSpPr>
              <p:cNvPr id="2" name="Rectangle 1"/>
              <p:cNvSpPr>
                <a:spLocks noRot="1" noChangeAspect="1" noMove="1" noResize="1" noEditPoints="1" noAdjustHandles="1" noChangeArrowheads="1" noChangeShapeType="1" noTextEdit="1"/>
              </p:cNvSpPr>
              <p:nvPr/>
            </p:nvSpPr>
            <p:spPr>
              <a:xfrm>
                <a:off x="0" y="762000"/>
                <a:ext cx="9144000" cy="2797625"/>
              </a:xfrm>
              <a:prstGeom prst="rect">
                <a:avLst/>
              </a:prstGeom>
              <a:blipFill>
                <a:blip r:embed="rId4"/>
                <a:stretch>
                  <a:fillRect/>
                </a:stretch>
              </a:blipFill>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374884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3048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Standardization </a:t>
                </a:r>
              </a:p>
              <a:p>
                <a:pPr marL="857250" marR="0" lvl="1" indent="-457200" algn="l" defTabSz="914400" rtl="0"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Subtract median  (robust center)</a:t>
                </a:r>
              </a:p>
              <a:p>
                <a:pPr marL="857250" marR="0" lvl="1" indent="-457200" algn="l" defTabSz="914400" rtl="0"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Divide by </a:t>
                </a:r>
                <a14:m>
                  <m:oMath xmlns:m="http://schemas.openxmlformats.org/officeDocument/2006/math">
                    <m:rad>
                      <m:radPr>
                        <m:degHide m:val="on"/>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radPr>
                      <m:deg/>
                      <m:e>
                        <m:r>
                          <a:rPr kumimoji="0" lang="zh-CN" altLang="en-US"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𝜋</m:t>
                        </m:r>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/2</m:t>
                        </m:r>
                      </m:e>
                    </m:rad>
                  </m:oMath>
                </a14:m>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of the MAD (robust scale)</a:t>
                </a:r>
              </a:p>
              <a:p>
                <a:pPr marL="40005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(Mean Absolute Deviation from the median)</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err="1">
                    <a:ln>
                      <a:noFill/>
                    </a:ln>
                    <a:solidFill>
                      <a:srgbClr val="000000"/>
                    </a:solidFill>
                    <a:effectLst/>
                    <a:uLnTx/>
                    <a:uFillTx/>
                    <a:latin typeface="Arial Unicode MS" pitchFamily="34" charset="-128"/>
                    <a:ea typeface="Arial Unicode MS" pitchFamily="34" charset="-128"/>
                    <a:cs typeface="Arial Unicode MS" pitchFamily="34" charset="-128"/>
                  </a:rPr>
                  <a:t>Winsorization</a:t>
                </a: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857250" marR="0" lvl="1" indent="-457200" algn="l" defTabSz="914400" rtl="0"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Threshold based on extreme value theory </a:t>
                </a:r>
              </a:p>
              <a:p>
                <a:pPr marL="40005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(see Feng et al (2016) for details)</a:t>
                </a:r>
                <a:r>
                  <a:rPr kumimoji="0" lang="en-US" altLang="zh-CN" sz="28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304800" y="838200"/>
                <a:ext cx="8534400" cy="5867400"/>
              </a:xfrm>
              <a:prstGeom prst="rect">
                <a:avLst/>
              </a:prstGeom>
              <a:blipFill>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369356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3048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Select parameter value </a:t>
                </a:r>
                <a14:m>
                  <m:oMath xmlns:m="http://schemas.openxmlformats.org/officeDocument/2006/math">
                    <m:r>
                      <a:rPr kumimoji="0" lang="zh-CN" altLang="en-US" sz="32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𝛽</m:t>
                    </m:r>
                  </m:oMath>
                </a14:m>
                <a:endPar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857250" marR="0" lvl="1" indent="-457200" algn="l" defTabSz="914400" rtl="0"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Evaluation: Anderson – Darling test statistics</a:t>
                </a:r>
              </a:p>
              <a:p>
                <a:pPr marL="800100" marR="0" lvl="2" indent="0" algn="l" defTabSz="914400" rtl="0" eaLnBrk="1" fontAlgn="base" latinLnBrk="0" hangingPunct="1">
                  <a:lnSpc>
                    <a:spcPct val="150000"/>
                  </a:lnSpc>
                  <a:spcBef>
                    <a:spcPct val="20000"/>
                  </a:spcBef>
                  <a:spcAft>
                    <a:spcPct val="0"/>
                  </a:spcAft>
                  <a:buClrTx/>
                  <a:buSzTx/>
                  <a:buFontTx/>
                  <a:buNone/>
                  <a:tabLst/>
                  <a:defRPr/>
                </a:pP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Often Useful Weighting of Tails</a:t>
                </a:r>
              </a:p>
              <a:p>
                <a:pPr marL="800100" marR="0" lvl="2" indent="0" algn="l" defTabSz="914400" rtl="0" eaLnBrk="1" fontAlgn="base" latinLnBrk="0" hangingPunct="1">
                  <a:lnSpc>
                    <a:spcPct val="150000"/>
                  </a:lnSpc>
                  <a:spcBef>
                    <a:spcPct val="20000"/>
                  </a:spcBef>
                  <a:spcAft>
                    <a:spcPct val="0"/>
                  </a:spcAft>
                  <a:buClrTx/>
                  <a:buSzTx/>
                  <a:buFontTx/>
                  <a:buNone/>
                  <a:tabLst/>
                  <a:defRPr/>
                </a:pP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Powerful for Important Departures from Normality</a:t>
                </a:r>
              </a:p>
              <a:p>
                <a:pPr marL="800100" marR="0" lvl="2" indent="0" algn="l" defTabSz="914400" rtl="0" eaLnBrk="1" fontAlgn="base" latinLnBrk="0" hangingPunct="1">
                  <a:lnSpc>
                    <a:spcPct val="150000"/>
                  </a:lnSpc>
                  <a:spcBef>
                    <a:spcPct val="20000"/>
                  </a:spcBef>
                  <a:spcAft>
                    <a:spcPct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Anderson – Darling (1952),      Discussion / Comparison:   Stephens (1974)</a:t>
                </a:r>
              </a:p>
              <a:p>
                <a:pPr marL="857250" marR="0" lvl="1" indent="-457200" algn="l" defTabSz="914400" rtl="0"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Algorithm: grid search </a:t>
                </a:r>
              </a:p>
              <a:p>
                <a:pPr marL="800100" marR="0" lvl="2" indent="0" algn="l" defTabSz="914400" rtl="0" eaLnBrk="1" fontAlgn="base" latinLnBrk="0" hangingPunct="1">
                  <a:lnSpc>
                    <a:spcPct val="150000"/>
                  </a:lnSpc>
                  <a:spcBef>
                    <a:spcPct val="20000"/>
                  </a:spcBef>
                  <a:spcAft>
                    <a:spcPct val="0"/>
                  </a:spcAft>
                  <a:buClrTx/>
                  <a:buSzTx/>
                  <a:buFontTx/>
                  <a:buNone/>
                  <a:tabLst/>
                  <a:defRPr/>
                </a:pP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Search a value minimizing AD test statistics</a:t>
                </a:r>
              </a:p>
              <a:p>
                <a:pPr marL="800100" marR="0" lvl="2" indent="0" algn="l" defTabSz="914400" rtl="0" eaLnBrk="1" fontAlgn="base" latinLnBrk="0" hangingPunct="1">
                  <a:lnSpc>
                    <a:spcPct val="150000"/>
                  </a:lnSpc>
                  <a:spcBef>
                    <a:spcPct val="20000"/>
                  </a:spcBef>
                  <a:spcAft>
                    <a:spcPct val="0"/>
                  </a:spcAft>
                  <a:buClrTx/>
                  <a:buSzTx/>
                  <a:buFontTx/>
                  <a:buNone/>
                  <a:tabLst/>
                  <a:defRPr/>
                </a:pP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Can be computed in parallel</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304800" y="838200"/>
                <a:ext cx="8534400" cy="5867400"/>
              </a:xfrm>
              <a:prstGeom prst="rect">
                <a:avLst/>
              </a:prstGeom>
              <a:blipFill>
                <a:blip r:embed="rId3"/>
                <a:stretch>
                  <a:fillRect l="-1786" r="-9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421111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a:solidFill>
                  <a:schemeClr val="bg2"/>
                </a:solidFill>
                <a:latin typeface="Arial Unicode MS" pitchFamily="34" charset="-128"/>
                <a:ea typeface="Arial Unicode MS" pitchFamily="34" charset="-128"/>
                <a:cs typeface="Arial Unicode MS" pitchFamily="34" charset="-128"/>
              </a:rPr>
              <a:t>Melanoma Data</a:t>
            </a:r>
            <a:endParaRPr lang="en-US" dirty="0">
              <a:solidFill>
                <a:schemeClr val="bg2"/>
              </a:solidFill>
              <a:latin typeface="Arial Unicode MS" pitchFamily="34" charset="-128"/>
              <a:ea typeface="Arial Unicode MS" pitchFamily="34" charset="-128"/>
              <a:cs typeface="Arial Unicode MS" pitchFamily="34" charset="-128"/>
            </a:endParaRP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sz="2400" dirty="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2" name="Group 1"/>
          <p:cNvGrpSpPr/>
          <p:nvPr/>
        </p:nvGrpSpPr>
        <p:grpSpPr>
          <a:xfrm>
            <a:off x="1206062" y="762000"/>
            <a:ext cx="7785538" cy="2503488"/>
            <a:chOff x="2349062" y="3219449"/>
            <a:chExt cx="8213835" cy="1666492"/>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75" t="46842" r="12205" b="28044"/>
            <a:stretch/>
          </p:blipFill>
          <p:spPr bwMode="auto">
            <a:xfrm>
              <a:off x="2349062" y="3219449"/>
              <a:ext cx="4162097" cy="1666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675" t="46842" r="12205" b="28044"/>
            <a:stretch/>
          </p:blipFill>
          <p:spPr bwMode="auto">
            <a:xfrm>
              <a:off x="6400800" y="3219449"/>
              <a:ext cx="4162097" cy="1666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655710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a:solidFill>
                  <a:schemeClr val="bg2"/>
                </a:solidFill>
                <a:latin typeface="Arial Unicode MS" pitchFamily="34" charset="-128"/>
                <a:ea typeface="Arial Unicode MS" pitchFamily="34" charset="-128"/>
                <a:cs typeface="Arial Unicode MS" pitchFamily="34" charset="-128"/>
              </a:rPr>
              <a:t>Melanoma Data</a:t>
            </a:r>
            <a:endParaRPr lang="en-US" dirty="0">
              <a:solidFill>
                <a:schemeClr val="bg2"/>
              </a:solidFill>
              <a:latin typeface="Arial Unicode MS" pitchFamily="34" charset="-128"/>
              <a:ea typeface="Arial Unicode MS" pitchFamily="34" charset="-128"/>
              <a:cs typeface="Arial Unicode MS" pitchFamily="34" charset="-128"/>
            </a:endParaRP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sz="2400"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Much Nicer Distributions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2" name="Group 1"/>
          <p:cNvGrpSpPr/>
          <p:nvPr/>
        </p:nvGrpSpPr>
        <p:grpSpPr>
          <a:xfrm>
            <a:off x="1206062" y="762000"/>
            <a:ext cx="7785538" cy="5299076"/>
            <a:chOff x="2349062" y="3219449"/>
            <a:chExt cx="8213835" cy="3527426"/>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75" t="46842" r="12205"/>
            <a:stretch/>
          </p:blipFill>
          <p:spPr bwMode="auto">
            <a:xfrm>
              <a:off x="2349062" y="3219449"/>
              <a:ext cx="4162097" cy="352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675" t="46842" r="12205"/>
            <a:stretch/>
          </p:blipFill>
          <p:spPr bwMode="auto">
            <a:xfrm>
              <a:off x="6400800" y="3219449"/>
              <a:ext cx="4162097" cy="352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2307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a:solidFill>
                  <a:schemeClr val="bg2"/>
                </a:solidFill>
                <a:latin typeface="Arial Unicode MS" pitchFamily="34" charset="-128"/>
                <a:ea typeface="Arial Unicode MS" pitchFamily="34" charset="-128"/>
                <a:cs typeface="Arial Unicode MS" pitchFamily="34" charset="-128"/>
              </a:rPr>
              <a:t>Melanoma Data</a:t>
            </a:r>
            <a:endParaRPr lang="en-US" dirty="0">
              <a:solidFill>
                <a:schemeClr val="bg2"/>
              </a:solidFill>
              <a:latin typeface="Arial Unicode MS" pitchFamily="34" charset="-128"/>
              <a:ea typeface="Arial Unicode MS" pitchFamily="34" charset="-128"/>
              <a:cs typeface="Arial Unicode MS" pitchFamily="34" charset="-128"/>
            </a:endParaRP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Q-Q plot Views     (will study in detail later)   </a:t>
                </a:r>
              </a:p>
              <a:p>
                <a:pPr marL="0" indent="0" algn="ctr" eaLnBrk="1" hangingPunct="1">
                  <a:buNone/>
                </a:pPr>
                <a:r>
                  <a:rPr lang="en-US" dirty="0">
                    <a:solidFill>
                      <a:schemeClr val="bg2"/>
                    </a:solidFill>
                    <a:latin typeface="Arial Unicode MS" pitchFamily="34" charset="-128"/>
                    <a:ea typeface="Arial Unicode MS" pitchFamily="34" charset="-128"/>
                    <a:cs typeface="Arial Unicode MS" pitchFamily="34" charset="-128"/>
                  </a:rPr>
                  <a:t>(</a:t>
                </a:r>
                <a:r>
                  <a:rPr lang="en-US" dirty="0">
                    <a:solidFill>
                      <a:schemeClr val="bg1"/>
                    </a:solidFill>
                    <a:latin typeface="Arial Unicode MS" pitchFamily="34" charset="-128"/>
                    <a:ea typeface="Arial Unicode MS" pitchFamily="34" charset="-128"/>
                    <a:cs typeface="Arial Unicode MS" pitchFamily="34" charset="-128"/>
                  </a:rPr>
                  <a:t>before</a:t>
                </a:r>
                <a:r>
                  <a:rPr lang="en-US" dirty="0">
                    <a:solidFill>
                      <a:schemeClr val="bg2"/>
                    </a:solidFill>
                    <a:latin typeface="Arial Unicode MS" pitchFamily="34" charset="-128"/>
                    <a:ea typeface="Arial Unicode MS" pitchFamily="34" charset="-128"/>
                    <a:cs typeface="Arial Unicode MS" pitchFamily="34" charset="-128"/>
                  </a:rPr>
                  <a:t>, </a:t>
                </a:r>
                <a:r>
                  <a:rPr lang="en-US" dirty="0">
                    <a:solidFill>
                      <a:srgbClr val="00B050"/>
                    </a:solidFill>
                    <a:latin typeface="Arial Unicode MS" pitchFamily="34" charset="-128"/>
                    <a:ea typeface="Arial Unicode MS" pitchFamily="34" charset="-128"/>
                    <a:cs typeface="Arial Unicode MS" pitchFamily="34" charset="-128"/>
                  </a:rPr>
                  <a:t>after</a:t>
                </a:r>
                <a:r>
                  <a:rPr lang="en-US" dirty="0">
                    <a:solidFill>
                      <a:schemeClr val="bg2"/>
                    </a:solidFill>
                    <a:latin typeface="Arial Unicode MS" pitchFamily="34" charset="-128"/>
                    <a:ea typeface="Arial Unicode MS" pitchFamily="34" charset="-128"/>
                    <a:cs typeface="Arial Unicode MS" pitchFamily="34" charset="-128"/>
                  </a:rPr>
                  <a:t>, </a:t>
                </a:r>
                <a14:m>
                  <m:oMath xmlns:m="http://schemas.openxmlformats.org/officeDocument/2006/math">
                    <m:sSup>
                      <m:sSupPr>
                        <m:ctrlPr>
                          <a:rPr lang="en-US" i="1" smtClean="0">
                            <a:solidFill>
                              <a:srgbClr val="FF0000"/>
                            </a:solidFill>
                            <a:latin typeface="Cambria Math" panose="02040503050406030204" pitchFamily="18" charset="0"/>
                            <a:ea typeface="Arial Unicode MS" pitchFamily="34" charset="-128"/>
                            <a:cs typeface="Arial Unicode MS" pitchFamily="34" charset="-128"/>
                          </a:rPr>
                        </m:ctrlPr>
                      </m:sSupPr>
                      <m:e>
                        <m:r>
                          <a:rPr lang="en-US" b="0" i="1" smtClean="0">
                            <a:solidFill>
                              <a:srgbClr val="FF0000"/>
                            </a:solidFill>
                            <a:latin typeface="Cambria Math" panose="02040503050406030204" pitchFamily="18" charset="0"/>
                            <a:ea typeface="Arial Unicode MS" pitchFamily="34" charset="-128"/>
                            <a:cs typeface="Arial Unicode MS" pitchFamily="34" charset="-128"/>
                          </a:rPr>
                          <m:t>45</m:t>
                        </m:r>
                      </m:e>
                      <m:sup>
                        <m:r>
                          <a:rPr lang="en-US" i="1" smtClean="0">
                            <a:solidFill>
                              <a:srgbClr val="FF0000"/>
                            </a:solidFill>
                            <a:latin typeface="Cambria Math" panose="02040503050406030204" pitchFamily="18" charset="0"/>
                            <a:ea typeface="Cambria Math" panose="02040503050406030204" pitchFamily="18" charset="0"/>
                            <a:cs typeface="Arial Unicode MS" pitchFamily="34" charset="-128"/>
                          </a:rPr>
                          <m:t>°</m:t>
                        </m:r>
                      </m:sup>
                    </m:sSup>
                  </m:oMath>
                </a14:m>
                <a:r>
                  <a:rPr lang="en-US" dirty="0">
                    <a:solidFill>
                      <a:srgbClr val="FF0000"/>
                    </a:solidFill>
                    <a:latin typeface="Arial Unicode MS" pitchFamily="34" charset="-128"/>
                    <a:ea typeface="Arial Unicode MS" pitchFamily="34" charset="-128"/>
                    <a:cs typeface="Arial Unicode MS" pitchFamily="34" charset="-128"/>
                  </a:rPr>
                  <a:t> line</a:t>
                </a:r>
                <a:r>
                  <a:rPr lang="en-US" dirty="0">
                    <a:solidFill>
                      <a:schemeClr val="bg2"/>
                    </a:solidFill>
                    <a:latin typeface="Arial Unicode MS" pitchFamily="34" charset="-128"/>
                    <a:ea typeface="Arial Unicode MS" pitchFamily="34" charset="-128"/>
                    <a:cs typeface="Arial Unicode MS" pitchFamily="34" charset="-128"/>
                  </a:rPr>
                  <a:t>)</a:t>
                </a: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534400" cy="5867400"/>
              </a:xfrm>
              <a:blipFill>
                <a:blip r:embed="rId3"/>
                <a:stretch>
                  <a:fillRect l="-1786" t="-1351"/>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3" name="Group 2"/>
          <p:cNvGrpSpPr/>
          <p:nvPr/>
        </p:nvGrpSpPr>
        <p:grpSpPr>
          <a:xfrm>
            <a:off x="685800" y="2076672"/>
            <a:ext cx="8305800" cy="4552728"/>
            <a:chOff x="0" y="1718734"/>
            <a:chExt cx="8305800" cy="3420532"/>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211" t="24227" r="9747" b="24227"/>
            <a:stretch/>
          </p:blipFill>
          <p:spPr bwMode="auto">
            <a:xfrm>
              <a:off x="4096406" y="1718734"/>
              <a:ext cx="4209394" cy="342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8211" t="24227" r="9747" b="24227"/>
            <a:stretch/>
          </p:blipFill>
          <p:spPr bwMode="auto">
            <a:xfrm>
              <a:off x="0" y="1718734"/>
              <a:ext cx="4209395" cy="342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548535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a:solidFill>
                  <a:schemeClr val="bg2"/>
                </a:solidFill>
                <a:latin typeface="Arial Unicode MS" pitchFamily="34" charset="-128"/>
                <a:ea typeface="Arial Unicode MS" pitchFamily="34" charset="-128"/>
                <a:cs typeface="Arial Unicode MS" pitchFamily="34" charset="-128"/>
              </a:rPr>
              <a:t>Melanoma Data</a:t>
            </a:r>
            <a:endParaRPr lang="en-US" dirty="0">
              <a:solidFill>
                <a:schemeClr val="bg2"/>
              </a:solidFill>
              <a:latin typeface="Arial Unicode MS" pitchFamily="34" charset="-128"/>
              <a:ea typeface="Arial Unicode MS" pitchFamily="34" charset="-128"/>
              <a:cs typeface="Arial Unicode MS" pitchFamily="34" charset="-128"/>
            </a:endParaRP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sz="2400"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Much Nicer Distributions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227" b="24227"/>
          <a:stretch/>
        </p:blipFill>
        <p:spPr bwMode="auto">
          <a:xfrm>
            <a:off x="1516252" y="1087999"/>
            <a:ext cx="7512002" cy="500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49374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a:solidFill>
                  <a:schemeClr val="bg2"/>
                </a:solidFill>
                <a:latin typeface="Arial Unicode MS" pitchFamily="34" charset="-128"/>
                <a:ea typeface="Arial Unicode MS" pitchFamily="34" charset="-128"/>
                <a:cs typeface="Arial Unicode MS" pitchFamily="34" charset="-128"/>
              </a:rPr>
              <a:t>Limitations</a:t>
            </a:r>
            <a:endParaRPr lang="en-US" dirty="0">
              <a:solidFill>
                <a:schemeClr val="bg2"/>
              </a:solidFill>
              <a:latin typeface="Arial Unicode MS" pitchFamily="34" charset="-128"/>
              <a:ea typeface="Arial Unicode MS" pitchFamily="34" charset="-128"/>
              <a:cs typeface="Arial Unicode MS" pitchFamily="34" charset="-128"/>
            </a:endParaRP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lnSpc>
                <a:spcPct val="200000"/>
              </a:lnSpc>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dirty="0">
                <a:solidFill>
                  <a:schemeClr val="bg2"/>
                </a:solidFill>
                <a:latin typeface="Arial Unicode MS" pitchFamily="34" charset="-128"/>
                <a:ea typeface="Arial Unicode MS" pitchFamily="34" charset="-128"/>
                <a:cs typeface="Arial Unicode MS" pitchFamily="34" charset="-128"/>
              </a:rPr>
              <a:t>Not Useful for:</a:t>
            </a:r>
          </a:p>
          <a:p>
            <a:pPr marL="857250" lvl="1" indent="-457200" eaLnBrk="1" hangingPunct="1">
              <a:lnSpc>
                <a:spcPct val="200000"/>
              </a:lnSpc>
            </a:pPr>
            <a:r>
              <a:rPr lang="en-US" dirty="0">
                <a:solidFill>
                  <a:schemeClr val="bg2"/>
                </a:solidFill>
                <a:latin typeface="Arial Unicode MS" pitchFamily="34" charset="-128"/>
                <a:ea typeface="Arial Unicode MS" pitchFamily="34" charset="-128"/>
                <a:cs typeface="Arial Unicode MS" pitchFamily="34" charset="-128"/>
              </a:rPr>
              <a:t>Binary Variables</a:t>
            </a:r>
          </a:p>
          <a:p>
            <a:pPr marL="857250" lvl="1" indent="-457200" eaLnBrk="1" hangingPunct="1">
              <a:lnSpc>
                <a:spcPct val="200000"/>
              </a:lnSpc>
            </a:pPr>
            <a:r>
              <a:rPr lang="en-US" dirty="0">
                <a:solidFill>
                  <a:schemeClr val="bg2"/>
                </a:solidFill>
                <a:latin typeface="Arial Unicode MS" pitchFamily="34" charset="-128"/>
                <a:ea typeface="Arial Unicode MS" pitchFamily="34" charset="-128"/>
                <a:cs typeface="Arial Unicode MS" pitchFamily="34" charset="-128"/>
              </a:rPr>
              <a:t>Symmetric but highly </a:t>
            </a:r>
            <a:r>
              <a:rPr lang="en-US" dirty="0" err="1">
                <a:solidFill>
                  <a:schemeClr val="bg2"/>
                </a:solidFill>
                <a:latin typeface="Arial Unicode MS" pitchFamily="34" charset="-128"/>
                <a:ea typeface="Arial Unicode MS" pitchFamily="34" charset="-128"/>
                <a:cs typeface="Arial Unicode MS" pitchFamily="34" charset="-128"/>
              </a:rPr>
              <a:t>kurtotic</a:t>
            </a:r>
            <a:r>
              <a:rPr lang="en-US" dirty="0">
                <a:solidFill>
                  <a:schemeClr val="bg2"/>
                </a:solidFill>
                <a:latin typeface="Arial Unicode MS" pitchFamily="34" charset="-128"/>
                <a:ea typeface="Arial Unicode MS" pitchFamily="34" charset="-128"/>
                <a:cs typeface="Arial Unicode MS" pitchFamily="34" charset="-128"/>
              </a:rPr>
              <a:t> distribution</a:t>
            </a:r>
          </a:p>
          <a:p>
            <a:pPr marL="0" indent="0" eaLnBrk="1" hangingPunct="1">
              <a:buNone/>
            </a:pPr>
            <a:endParaRPr lang="en-US" sz="2400"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6282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50000">
              <a:schemeClr val="tx1"/>
            </a:gs>
            <a:gs pos="100000">
              <a:srgbClr val="FFFF00"/>
            </a:gs>
          </a:gsLst>
          <a:lin ang="5400000" scaled="0"/>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17708" b="12500"/>
          <a:stretch/>
        </p:blipFill>
        <p:spPr>
          <a:xfrm>
            <a:off x="962025" y="1752600"/>
            <a:ext cx="8181975" cy="5105400"/>
          </a:xfrm>
          <a:prstGeom prst="rect">
            <a:avLst/>
          </a:prstGeom>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Recall </a:t>
            </a:r>
            <a:r>
              <a:rPr lang="en-US" altLang="ko-KR" sz="4000" dirty="0" err="1">
                <a:solidFill>
                  <a:schemeClr val="bg2"/>
                </a:solidFill>
                <a:latin typeface="Arial Unicode MS" pitchFamily="34" charset="-128"/>
                <a:ea typeface="Arial Unicode MS" pitchFamily="34" charset="-128"/>
                <a:cs typeface="Arial Unicode MS" pitchFamily="34" charset="-128"/>
              </a:rPr>
              <a:t>Matlab</a:t>
            </a:r>
            <a:r>
              <a:rPr lang="en-US" altLang="ko-KR" sz="4000" dirty="0">
                <a:solidFill>
                  <a:schemeClr val="bg2"/>
                </a:solidFill>
                <a:latin typeface="Arial Unicode MS" pitchFamily="34" charset="-128"/>
                <a:ea typeface="Arial Unicode MS" pitchFamily="34" charset="-128"/>
                <a:cs typeface="Arial Unicode MS" pitchFamily="34" charset="-128"/>
              </a:rPr>
              <a:t> Software</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a:solidFill>
                  <a:srgbClr val="FF0000"/>
                </a:solidFill>
                <a:latin typeface="Arial Unicode MS" pitchFamily="34" charset="-128"/>
                <a:ea typeface="Arial Unicode MS" pitchFamily="34" charset="-128"/>
                <a:cs typeface="Arial Unicode MS" pitchFamily="34" charset="-128"/>
              </a:rPr>
              <a:t>Again Recall Posted Software for OODA</a:t>
            </a:r>
          </a:p>
        </p:txBody>
      </p:sp>
      <p:sp>
        <p:nvSpPr>
          <p:cNvPr id="2" name="Oval 1"/>
          <p:cNvSpPr/>
          <p:nvPr/>
        </p:nvSpPr>
        <p:spPr>
          <a:xfrm>
            <a:off x="962024" y="5486400"/>
            <a:ext cx="8181975"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cxnSp>
        <p:nvCxnSpPr>
          <p:cNvPr id="4" name="Straight Connector 3"/>
          <p:cNvCxnSpPr>
            <a:endCxn id="2" idx="0"/>
          </p:cNvCxnSpPr>
          <p:nvPr/>
        </p:nvCxnSpPr>
        <p:spPr>
          <a:xfrm>
            <a:off x="3124200" y="1371600"/>
            <a:ext cx="1928812" cy="411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0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7030A0"/>
            </a:gs>
            <a:gs pos="50000">
              <a:schemeClr val="tx1"/>
            </a:gs>
            <a:gs pos="100000">
              <a:srgbClr val="7030A0"/>
            </a:gs>
          </a:gsLst>
          <a:lin ang="72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Last Class: Marg. Dist. Plots</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Representative Subset of Variables:</a:t>
            </a:r>
          </a:p>
          <a:p>
            <a:pPr eaLnBrk="1" hangingPunct="1">
              <a:lnSpc>
                <a:spcPct val="150000"/>
              </a:lnSpc>
              <a:buFont typeface="Wingdings" panose="05000000000000000000" pitchFamily="2" charset="2"/>
              <a:buChar char="q"/>
            </a:pPr>
            <a:r>
              <a:rPr lang="en-US" altLang="ko-KR" dirty="0">
                <a:solidFill>
                  <a:schemeClr val="bg2"/>
                </a:solidFill>
                <a:latin typeface="Arial Unicode MS" pitchFamily="34" charset="-128"/>
                <a:ea typeface="Arial Unicode MS" pitchFamily="34" charset="-128"/>
                <a:cs typeface="Arial Unicode MS" pitchFamily="34" charset="-128"/>
              </a:rPr>
              <a:t>  Sort Variables on a Data Summary</a:t>
            </a:r>
          </a:p>
          <a:p>
            <a:pPr lvl="1" eaLnBrk="1" hangingPunct="1">
              <a:lnSpc>
                <a:spcPct val="150000"/>
              </a:lnSpc>
              <a:buFont typeface="Wingdings" panose="05000000000000000000" pitchFamily="2" charset="2"/>
              <a:buChar char="q"/>
            </a:pPr>
            <a:r>
              <a:rPr lang="en-US" altLang="ko-KR" dirty="0">
                <a:solidFill>
                  <a:schemeClr val="bg2"/>
                </a:solidFill>
                <a:latin typeface="Arial Unicode MS" pitchFamily="34" charset="-128"/>
                <a:ea typeface="Arial Unicode MS" pitchFamily="34" charset="-128"/>
                <a:cs typeface="Arial Unicode MS" pitchFamily="34" charset="-128"/>
              </a:rPr>
              <a:t>  </a:t>
            </a:r>
            <a:r>
              <a:rPr lang="en-US" altLang="ko-KR" dirty="0" err="1">
                <a:solidFill>
                  <a:schemeClr val="bg2"/>
                </a:solidFill>
                <a:latin typeface="Arial Unicode MS" pitchFamily="34" charset="-128"/>
                <a:ea typeface="Arial Unicode MS" pitchFamily="34" charset="-128"/>
                <a:cs typeface="Arial Unicode MS" pitchFamily="34" charset="-128"/>
              </a:rPr>
              <a:t>E.g</a:t>
            </a:r>
            <a:r>
              <a:rPr lang="en-US" altLang="ko-KR" dirty="0">
                <a:solidFill>
                  <a:schemeClr val="bg2"/>
                </a:solidFill>
                <a:latin typeface="Arial Unicode MS" pitchFamily="34" charset="-128"/>
                <a:ea typeface="Arial Unicode MS" pitchFamily="34" charset="-128"/>
                <a:cs typeface="Arial Unicode MS" pitchFamily="34" charset="-128"/>
              </a:rPr>
              <a:t> Mean, S.D., Skewness, Median, …  </a:t>
            </a:r>
          </a:p>
          <a:p>
            <a:pPr eaLnBrk="1" hangingPunct="1">
              <a:lnSpc>
                <a:spcPct val="150000"/>
              </a:lnSpc>
              <a:buFont typeface="Wingdings" panose="05000000000000000000" pitchFamily="2" charset="2"/>
              <a:buChar char="q"/>
            </a:pPr>
            <a:r>
              <a:rPr lang="en-US" altLang="ko-KR" dirty="0">
                <a:solidFill>
                  <a:schemeClr val="bg2"/>
                </a:solidFill>
                <a:latin typeface="Arial Unicode MS" pitchFamily="34" charset="-128"/>
                <a:ea typeface="Arial Unicode MS" pitchFamily="34" charset="-128"/>
                <a:cs typeface="Arial Unicode MS" pitchFamily="34" charset="-128"/>
              </a:rPr>
              <a:t>  Usually Take Nearly Equally Spaced Grid</a:t>
            </a:r>
          </a:p>
          <a:p>
            <a:pPr lvl="1" eaLnBrk="1" hangingPunct="1">
              <a:lnSpc>
                <a:spcPct val="150000"/>
              </a:lnSpc>
              <a:buFont typeface="Wingdings" panose="05000000000000000000" pitchFamily="2" charset="2"/>
              <a:buChar char="q"/>
            </a:pPr>
            <a:r>
              <a:rPr lang="en-US" altLang="ko-KR" dirty="0">
                <a:solidFill>
                  <a:schemeClr val="bg2"/>
                </a:solidFill>
                <a:latin typeface="Arial Unicode MS" pitchFamily="34" charset="-128"/>
                <a:ea typeface="Arial Unicode MS" pitchFamily="34" charset="-128"/>
                <a:cs typeface="Arial Unicode MS" pitchFamily="34" charset="-128"/>
              </a:rPr>
              <a:t>  Sometimes Specify Variables</a:t>
            </a:r>
          </a:p>
          <a:p>
            <a:pPr lvl="1" eaLnBrk="1" hangingPunct="1">
              <a:lnSpc>
                <a:spcPct val="150000"/>
              </a:lnSpc>
              <a:buFont typeface="Wingdings" panose="05000000000000000000" pitchFamily="2" charset="2"/>
              <a:buChar char="q"/>
            </a:pPr>
            <a:r>
              <a:rPr lang="en-US" altLang="ko-KR" dirty="0">
                <a:solidFill>
                  <a:schemeClr val="bg2"/>
                </a:solidFill>
                <a:latin typeface="Arial Unicode MS" pitchFamily="34" charset="-128"/>
                <a:ea typeface="Arial Unicode MS" pitchFamily="34" charset="-128"/>
                <a:cs typeface="Arial Unicode MS" pitchFamily="34" charset="-128"/>
              </a:rPr>
              <a:t>  E.g. All Largest (or Smallest) Summaries</a:t>
            </a:r>
          </a:p>
        </p:txBody>
      </p:sp>
    </p:spTree>
    <p:extLst>
      <p:ext uri="{BB962C8B-B14F-4D97-AF65-F5344CB8AC3E}">
        <p14:creationId xmlns:p14="http://schemas.microsoft.com/office/powerpoint/2010/main" val="6361566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tx1"/>
            </a:gs>
            <a:gs pos="100000">
              <a:srgbClr val="FFFF00"/>
            </a:gs>
          </a:gsLst>
          <a:lin ang="54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Automatic Shifted Log Trans.</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200000"/>
              </a:lnSpc>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altLang="ko-KR" dirty="0" err="1">
                <a:solidFill>
                  <a:schemeClr val="bg2"/>
                </a:solidFill>
                <a:latin typeface="Arial Unicode MS" pitchFamily="34" charset="-128"/>
                <a:ea typeface="Arial Unicode MS" pitchFamily="34" charset="-128"/>
                <a:cs typeface="Arial Unicode MS" pitchFamily="34" charset="-128"/>
              </a:rPr>
              <a:t>Matlab</a:t>
            </a:r>
            <a:r>
              <a:rPr lang="en-US" altLang="ko-KR" dirty="0">
                <a:solidFill>
                  <a:schemeClr val="bg2"/>
                </a:solidFill>
                <a:latin typeface="Arial Unicode MS" pitchFamily="34" charset="-128"/>
                <a:ea typeface="Arial Unicode MS" pitchFamily="34" charset="-128"/>
                <a:cs typeface="Arial Unicode MS" pitchFamily="34" charset="-128"/>
              </a:rPr>
              <a:t> Software:</a:t>
            </a:r>
          </a:p>
          <a:p>
            <a:pPr marL="0" indent="0" algn="ctr" eaLnBrk="1" hangingPunct="1">
              <a:lnSpc>
                <a:spcPct val="200000"/>
              </a:lnSpc>
              <a:buNone/>
            </a:pPr>
            <a:r>
              <a:rPr lang="en-US" altLang="ko-KR" dirty="0" err="1">
                <a:solidFill>
                  <a:schemeClr val="bg2"/>
                </a:solidFill>
                <a:latin typeface="Arial Unicode MS" pitchFamily="34" charset="-128"/>
                <a:ea typeface="Arial Unicode MS" pitchFamily="34" charset="-128"/>
                <a:cs typeface="Arial Unicode MS" pitchFamily="34" charset="-128"/>
              </a:rPr>
              <a:t>AutoTransQF.m</a:t>
            </a: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altLang="ko-KR" dirty="0">
                <a:solidFill>
                  <a:schemeClr val="bg2"/>
                </a:solidFill>
                <a:latin typeface="Arial Unicode MS" pitchFamily="34" charset="-128"/>
                <a:ea typeface="Arial Unicode MS" pitchFamily="34" charset="-128"/>
                <a:cs typeface="Arial Unicode MS" pitchFamily="34" charset="-128"/>
              </a:rPr>
              <a:t>In </a:t>
            </a:r>
            <a:r>
              <a:rPr lang="en-US" altLang="ko-KR" i="1" dirty="0">
                <a:solidFill>
                  <a:schemeClr val="bg2"/>
                </a:solidFill>
                <a:latin typeface="Arial Unicode MS" pitchFamily="34" charset="-128"/>
                <a:ea typeface="Arial Unicode MS" pitchFamily="34" charset="-128"/>
                <a:cs typeface="Arial Unicode MS" pitchFamily="34" charset="-128"/>
              </a:rPr>
              <a:t>General</a:t>
            </a:r>
            <a:r>
              <a:rPr lang="en-US" altLang="ko-KR" dirty="0">
                <a:solidFill>
                  <a:schemeClr val="bg2"/>
                </a:solidFill>
                <a:latin typeface="Arial Unicode MS" pitchFamily="34" charset="-128"/>
                <a:ea typeface="Arial Unicode MS" pitchFamily="34" charset="-128"/>
                <a:cs typeface="Arial Unicode MS" pitchFamily="34" charset="-128"/>
              </a:rPr>
              <a:t> Directory</a:t>
            </a:r>
          </a:p>
        </p:txBody>
      </p:sp>
    </p:spTree>
    <p:extLst>
      <p:ext uri="{BB962C8B-B14F-4D97-AF65-F5344CB8AC3E}">
        <p14:creationId xmlns:p14="http://schemas.microsoft.com/office/powerpoint/2010/main" val="12812187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200000"/>
              </a:lnSpc>
              <a:buNone/>
            </a:pPr>
            <a:r>
              <a:rPr lang="en-US" altLang="ko-KR" dirty="0">
                <a:solidFill>
                  <a:schemeClr val="bg2"/>
                </a:solidFill>
                <a:latin typeface="Arial Unicode MS" pitchFamily="34" charset="-128"/>
                <a:ea typeface="Arial Unicode MS" pitchFamily="34" charset="-128"/>
                <a:cs typeface="Arial Unicode MS" pitchFamily="34" charset="-128"/>
              </a:rPr>
              <a:t>More Cancer</a:t>
            </a:r>
          </a:p>
          <a:p>
            <a:pPr marL="0" indent="0" eaLnBrk="1" hangingPunct="1">
              <a:lnSpc>
                <a:spcPct val="200000"/>
              </a:lnSpc>
              <a:buNone/>
            </a:pPr>
            <a:r>
              <a:rPr lang="en-US" altLang="ko-KR" dirty="0">
                <a:solidFill>
                  <a:schemeClr val="bg2"/>
                </a:solidFill>
                <a:latin typeface="Arial Unicode MS" pitchFamily="34" charset="-128"/>
                <a:ea typeface="Arial Unicode MS" pitchFamily="34" charset="-128"/>
                <a:cs typeface="Arial Unicode MS" pitchFamily="34" charset="-128"/>
              </a:rPr>
              <a:t>Data</a:t>
            </a:r>
          </a:p>
          <a:p>
            <a:pPr marL="0" indent="0" eaLnBrk="1" hangingPunct="1">
              <a:lnSpc>
                <a:spcPct val="200000"/>
              </a:lnSpc>
              <a:buNone/>
            </a:pPr>
            <a:endParaRPr lang="en-US" altLang="ko-KR" sz="12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altLang="ko-KR" dirty="0">
                <a:solidFill>
                  <a:schemeClr val="bg2"/>
                </a:solidFill>
                <a:latin typeface="Arial Unicode MS" pitchFamily="34" charset="-128"/>
                <a:ea typeface="Arial Unicode MS" pitchFamily="34" charset="-128"/>
                <a:cs typeface="Arial Unicode MS" pitchFamily="34" charset="-128"/>
              </a:rPr>
              <a:t>Focus On:</a:t>
            </a:r>
          </a:p>
          <a:p>
            <a:pPr marL="0" indent="0" eaLnBrk="1" hangingPunct="1">
              <a:lnSpc>
                <a:spcPct val="200000"/>
              </a:lnSpc>
              <a:buNone/>
            </a:pPr>
            <a:r>
              <a:rPr lang="en-US" altLang="ko-KR" dirty="0">
                <a:solidFill>
                  <a:schemeClr val="bg2"/>
                </a:solidFill>
                <a:latin typeface="Arial Unicode MS" pitchFamily="34" charset="-128"/>
                <a:ea typeface="Arial Unicode MS" pitchFamily="34" charset="-128"/>
                <a:cs typeface="Arial Unicode MS" pitchFamily="34" charset="-128"/>
              </a:rPr>
              <a:t>Ovarian  &amp; </a:t>
            </a:r>
          </a:p>
          <a:p>
            <a:pPr marL="0" indent="0" eaLnBrk="1" hangingPunct="1">
              <a:lnSpc>
                <a:spcPct val="200000"/>
              </a:lnSpc>
              <a:buNone/>
            </a:pPr>
            <a:r>
              <a:rPr lang="en-US" altLang="ko-KR" dirty="0">
                <a:solidFill>
                  <a:schemeClr val="bg2"/>
                </a:solidFill>
                <a:latin typeface="Arial Unicode MS" pitchFamily="34" charset="-128"/>
                <a:ea typeface="Arial Unicode MS" pitchFamily="34" charset="-128"/>
                <a:cs typeface="Arial Unicode MS" pitchFamily="34" charset="-128"/>
              </a:rPr>
              <a:t>Uterine Types </a:t>
            </a:r>
          </a:p>
        </p:txBody>
      </p:sp>
      <p:pic>
        <p:nvPicPr>
          <p:cNvPr id="4" name="Picture 3"/>
          <p:cNvPicPr>
            <a:picLocks noChangeAspect="1"/>
          </p:cNvPicPr>
          <p:nvPr/>
        </p:nvPicPr>
        <p:blipFill rotWithShape="1">
          <a:blip r:embed="rId3"/>
          <a:srcRect l="6864" t="40908" r="24510" b="4547"/>
          <a:stretch/>
        </p:blipFill>
        <p:spPr>
          <a:xfrm>
            <a:off x="3276600" y="822960"/>
            <a:ext cx="5867400" cy="6035040"/>
          </a:xfrm>
          <a:prstGeom prst="rect">
            <a:avLst/>
          </a:prstGeom>
        </p:spPr>
      </p:pic>
    </p:spTree>
    <p:extLst>
      <p:ext uri="{BB962C8B-B14F-4D97-AF65-F5344CB8AC3E}">
        <p14:creationId xmlns:p14="http://schemas.microsoft.com/office/powerpoint/2010/main" val="334529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54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654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65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Ovarian (</a:t>
            </a:r>
            <a:r>
              <a:rPr lang="en-US" altLang="ko-KR" b="1" dirty="0">
                <a:solidFill>
                  <a:srgbClr val="DC00FF"/>
                </a:solidFill>
                <a:latin typeface="Arial Unicode MS" pitchFamily="34" charset="-128"/>
                <a:ea typeface="Arial Unicode MS" pitchFamily="34" charset="-128"/>
                <a:cs typeface="Arial Unicode MS" pitchFamily="34" charset="-128"/>
              </a:rPr>
              <a:t>o</a:t>
            </a:r>
            <a:r>
              <a:rPr lang="en-US" altLang="ko-KR" dirty="0">
                <a:solidFill>
                  <a:schemeClr val="bg2"/>
                </a:solidFill>
                <a:latin typeface="Arial Unicode MS" pitchFamily="34" charset="-128"/>
                <a:ea typeface="Arial Unicode MS" pitchFamily="34" charset="-128"/>
                <a:cs typeface="Arial Unicode MS" pitchFamily="34" charset="-128"/>
              </a:rPr>
              <a:t>) &amp; Uterine (</a:t>
            </a:r>
            <a:r>
              <a:rPr lang="en-US" altLang="ko-KR" b="1" dirty="0">
                <a:solidFill>
                  <a:srgbClr val="00B050"/>
                </a:solidFill>
                <a:latin typeface="Arial Unicode MS" pitchFamily="34" charset="-128"/>
                <a:ea typeface="Arial Unicode MS" pitchFamily="34" charset="-128"/>
                <a:cs typeface="Arial Unicode MS" pitchFamily="34" charset="-128"/>
              </a:rPr>
              <a:t>+</a:t>
            </a:r>
            <a:r>
              <a:rPr lang="en-US" altLang="ko-KR" dirty="0">
                <a:solidFill>
                  <a:schemeClr val="bg2"/>
                </a:solidFill>
                <a:latin typeface="Arial Unicode MS" pitchFamily="34" charset="-128"/>
                <a:ea typeface="Arial Unicode MS" pitchFamily="34" charset="-128"/>
                <a:cs typeface="Arial Unicode MS" pitchFamily="34" charset="-128"/>
              </a:rPr>
              <a:t>)  Cancer Cases</a:t>
            </a:r>
          </a:p>
        </p:txBody>
      </p:sp>
      <p:pic>
        <p:nvPicPr>
          <p:cNvPr id="2" name="Picture 1"/>
          <p:cNvPicPr>
            <a:picLocks noChangeAspect="1"/>
          </p:cNvPicPr>
          <p:nvPr/>
        </p:nvPicPr>
        <p:blipFill rotWithShape="1">
          <a:blip r:embed="rId3"/>
          <a:srcRect l="8825" t="40909" r="48039" b="22727"/>
          <a:stretch/>
        </p:blipFill>
        <p:spPr>
          <a:xfrm>
            <a:off x="4324350" y="1600200"/>
            <a:ext cx="4819650" cy="5257800"/>
          </a:xfrm>
          <a:prstGeom prst="rect">
            <a:avLst/>
          </a:prstGeom>
        </p:spPr>
      </p:pic>
      <p:grpSp>
        <p:nvGrpSpPr>
          <p:cNvPr id="19" name="Group 18"/>
          <p:cNvGrpSpPr/>
          <p:nvPr/>
        </p:nvGrpSpPr>
        <p:grpSpPr>
          <a:xfrm>
            <a:off x="256966" y="1981200"/>
            <a:ext cx="5458034" cy="584775"/>
            <a:chOff x="256966" y="1981200"/>
            <a:chExt cx="5458034" cy="584775"/>
          </a:xfrm>
        </p:grpSpPr>
        <p:sp>
          <p:nvSpPr>
            <p:cNvPr id="3" name="TextBox 2"/>
            <p:cNvSpPr txBox="1"/>
            <p:nvPr/>
          </p:nvSpPr>
          <p:spPr>
            <a:xfrm>
              <a:off x="256966" y="1981200"/>
              <a:ext cx="2943434"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Raw Data PCA</a:t>
              </a:r>
            </a:p>
          </p:txBody>
        </p:sp>
        <p:cxnSp>
          <p:nvCxnSpPr>
            <p:cNvPr id="5" name="Straight Arrow Connector 4"/>
            <p:cNvCxnSpPr>
              <a:stCxn id="3" idx="3"/>
            </p:cNvCxnSpPr>
            <p:nvPr/>
          </p:nvCxnSpPr>
          <p:spPr>
            <a:xfrm>
              <a:off x="3200400" y="2273588"/>
              <a:ext cx="2514600" cy="292387"/>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066800" y="2691825"/>
            <a:ext cx="6629400" cy="584775"/>
            <a:chOff x="1066800" y="2691825"/>
            <a:chExt cx="6629400" cy="584775"/>
          </a:xfrm>
        </p:grpSpPr>
        <p:sp>
          <p:nvSpPr>
            <p:cNvPr id="6" name="TextBox 5"/>
            <p:cNvSpPr txBox="1"/>
            <p:nvPr/>
          </p:nvSpPr>
          <p:spPr>
            <a:xfrm>
              <a:off x="1066800" y="2691825"/>
              <a:ext cx="1686680"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Zoom In</a:t>
              </a:r>
            </a:p>
          </p:txBody>
        </p:sp>
        <p:cxnSp>
          <p:nvCxnSpPr>
            <p:cNvPr id="11" name="Straight Arrow Connector 10"/>
            <p:cNvCxnSpPr>
              <a:stCxn id="6" idx="3"/>
            </p:cNvCxnSpPr>
            <p:nvPr/>
          </p:nvCxnSpPr>
          <p:spPr>
            <a:xfrm flipV="1">
              <a:off x="2753480" y="2945250"/>
              <a:ext cx="4942720" cy="38963"/>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1132720" y="5334000"/>
            <a:ext cx="6381750" cy="813375"/>
            <a:chOff x="1132720" y="5334000"/>
            <a:chExt cx="6381750" cy="813375"/>
          </a:xfrm>
        </p:grpSpPr>
        <p:sp>
          <p:nvSpPr>
            <p:cNvPr id="8" name="TextBox 7"/>
            <p:cNvSpPr txBox="1"/>
            <p:nvPr/>
          </p:nvSpPr>
          <p:spPr>
            <a:xfrm>
              <a:off x="1132720" y="5562600"/>
              <a:ext cx="1686680"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Zoom In</a:t>
              </a:r>
            </a:p>
          </p:txBody>
        </p:sp>
        <p:cxnSp>
          <p:nvCxnSpPr>
            <p:cNvPr id="15" name="Straight Arrow Connector 14"/>
            <p:cNvCxnSpPr>
              <a:stCxn id="8" idx="3"/>
            </p:cNvCxnSpPr>
            <p:nvPr/>
          </p:nvCxnSpPr>
          <p:spPr>
            <a:xfrm flipV="1">
              <a:off x="2819400" y="5334000"/>
              <a:ext cx="4695070" cy="520988"/>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94520" y="4256782"/>
            <a:ext cx="5649080" cy="1077218"/>
            <a:chOff x="294520" y="4256782"/>
            <a:chExt cx="5649080" cy="1077218"/>
          </a:xfrm>
        </p:grpSpPr>
        <p:sp>
          <p:nvSpPr>
            <p:cNvPr id="7" name="TextBox 6"/>
            <p:cNvSpPr txBox="1"/>
            <p:nvPr/>
          </p:nvSpPr>
          <p:spPr>
            <a:xfrm>
              <a:off x="294520" y="4256782"/>
              <a:ext cx="3145413" cy="107721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 charset="0"/>
                  <a:ea typeface="+mn-ea"/>
                  <a:cs typeface="+mn-cs"/>
                </a:rPr>
                <a:t>Proj’ns</a:t>
              </a:r>
              <a:r>
                <a:rPr kumimoji="0" lang="en-US" sz="3200" b="0" i="0" u="none" strike="noStrike" kern="1200" cap="none" spc="0" normalizeH="0" baseline="0" noProof="0" dirty="0">
                  <a:ln>
                    <a:noFill/>
                  </a:ln>
                  <a:solidFill>
                    <a:srgbClr val="000000"/>
                  </a:solidFill>
                  <a:effectLst/>
                  <a:uLnTx/>
                  <a:uFillTx/>
                  <a:latin typeface="Arial" charset="0"/>
                  <a:ea typeface="+mn-ea"/>
                  <a:cs typeface="+mn-cs"/>
                </a:rPr>
                <a:t> on Mean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Difference </a:t>
              </a:r>
              <a:r>
                <a:rPr kumimoji="0" lang="en-US" sz="3200" b="0" i="0" u="none" strike="noStrike" kern="1200" cap="none" spc="0" normalizeH="0" baseline="0" noProof="0" dirty="0" err="1">
                  <a:ln>
                    <a:noFill/>
                  </a:ln>
                  <a:solidFill>
                    <a:srgbClr val="000000"/>
                  </a:solidFill>
                  <a:effectLst/>
                  <a:uLnTx/>
                  <a:uFillTx/>
                  <a:latin typeface="Arial" charset="0"/>
                  <a:ea typeface="+mn-ea"/>
                  <a:cs typeface="+mn-cs"/>
                </a:rPr>
                <a:t>Dir’n</a:t>
              </a:r>
              <a:endParaRPr kumimoji="0" lang="en-US" sz="32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16" name="Straight Arrow Connector 15"/>
            <p:cNvCxnSpPr>
              <a:stCxn id="7" idx="3"/>
            </p:cNvCxnSpPr>
            <p:nvPr/>
          </p:nvCxnSpPr>
          <p:spPr>
            <a:xfrm>
              <a:off x="3439933" y="4795391"/>
              <a:ext cx="2503667" cy="462409"/>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873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Ovarian (</a:t>
            </a:r>
            <a:r>
              <a:rPr lang="en-US" altLang="ko-KR" b="1" dirty="0">
                <a:solidFill>
                  <a:srgbClr val="DC00FF"/>
                </a:solidFill>
                <a:latin typeface="Arial Unicode MS" pitchFamily="34" charset="-128"/>
                <a:ea typeface="Arial Unicode MS" pitchFamily="34" charset="-128"/>
                <a:cs typeface="Arial Unicode MS" pitchFamily="34" charset="-128"/>
              </a:rPr>
              <a:t>o</a:t>
            </a:r>
            <a:r>
              <a:rPr lang="en-US" altLang="ko-KR" dirty="0">
                <a:solidFill>
                  <a:schemeClr val="bg2"/>
                </a:solidFill>
                <a:latin typeface="Arial Unicode MS" pitchFamily="34" charset="-128"/>
                <a:ea typeface="Arial Unicode MS" pitchFamily="34" charset="-128"/>
                <a:cs typeface="Arial Unicode MS" pitchFamily="34" charset="-128"/>
              </a:rPr>
              <a:t>) &amp; Uterine (</a:t>
            </a:r>
            <a:r>
              <a:rPr lang="en-US" altLang="ko-KR" b="1" dirty="0">
                <a:solidFill>
                  <a:srgbClr val="00B050"/>
                </a:solidFill>
                <a:latin typeface="Arial Unicode MS" pitchFamily="34" charset="-128"/>
                <a:ea typeface="Arial Unicode MS" pitchFamily="34" charset="-128"/>
                <a:cs typeface="Arial Unicode MS" pitchFamily="34" charset="-128"/>
              </a:rPr>
              <a:t>+</a:t>
            </a:r>
            <a:r>
              <a:rPr lang="en-US" altLang="ko-KR" dirty="0">
                <a:solidFill>
                  <a:schemeClr val="bg2"/>
                </a:solidFill>
                <a:latin typeface="Arial Unicode MS" pitchFamily="34" charset="-128"/>
                <a:ea typeface="Arial Unicode MS" pitchFamily="34" charset="-128"/>
                <a:cs typeface="Arial Unicode MS" pitchFamily="34" charset="-128"/>
              </a:rPr>
              <a:t>)  Cancer Cases</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Slide</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Over</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To Look</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At Log</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Trans.</a:t>
            </a:r>
          </a:p>
        </p:txBody>
      </p:sp>
      <p:pic>
        <p:nvPicPr>
          <p:cNvPr id="2" name="Picture 1"/>
          <p:cNvPicPr>
            <a:picLocks noChangeAspect="1"/>
          </p:cNvPicPr>
          <p:nvPr/>
        </p:nvPicPr>
        <p:blipFill rotWithShape="1">
          <a:blip r:embed="rId3"/>
          <a:srcRect l="8825" t="40909" r="48209" b="22727"/>
          <a:stretch/>
        </p:blipFill>
        <p:spPr>
          <a:xfrm>
            <a:off x="1828800" y="1600200"/>
            <a:ext cx="4800600" cy="5257800"/>
          </a:xfrm>
          <a:prstGeom prst="rect">
            <a:avLst/>
          </a:prstGeom>
        </p:spPr>
      </p:pic>
    </p:spTree>
    <p:extLst>
      <p:ext uri="{BB962C8B-B14F-4D97-AF65-F5344CB8AC3E}">
        <p14:creationId xmlns:p14="http://schemas.microsoft.com/office/powerpoint/2010/main" val="9797664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Ovarian (</a:t>
            </a:r>
            <a:r>
              <a:rPr lang="en-US" altLang="ko-KR" b="1" dirty="0">
                <a:solidFill>
                  <a:srgbClr val="DC00FF"/>
                </a:solidFill>
                <a:latin typeface="Arial Unicode MS" pitchFamily="34" charset="-128"/>
                <a:ea typeface="Arial Unicode MS" pitchFamily="34" charset="-128"/>
                <a:cs typeface="Arial Unicode MS" pitchFamily="34" charset="-128"/>
              </a:rPr>
              <a:t>o</a:t>
            </a:r>
            <a:r>
              <a:rPr lang="en-US" altLang="ko-KR" dirty="0">
                <a:solidFill>
                  <a:schemeClr val="bg2"/>
                </a:solidFill>
                <a:latin typeface="Arial Unicode MS" pitchFamily="34" charset="-128"/>
                <a:ea typeface="Arial Unicode MS" pitchFamily="34" charset="-128"/>
                <a:cs typeface="Arial Unicode MS" pitchFamily="34" charset="-128"/>
              </a:rPr>
              <a:t>) &amp; Uterine (</a:t>
            </a:r>
            <a:r>
              <a:rPr lang="en-US" altLang="ko-KR" b="1" dirty="0">
                <a:solidFill>
                  <a:srgbClr val="00B050"/>
                </a:solidFill>
                <a:latin typeface="Arial Unicode MS" pitchFamily="34" charset="-128"/>
                <a:ea typeface="Arial Unicode MS" pitchFamily="34" charset="-128"/>
                <a:cs typeface="Arial Unicode MS" pitchFamily="34" charset="-128"/>
              </a:rPr>
              <a:t>+</a:t>
            </a:r>
            <a:r>
              <a:rPr lang="en-US" altLang="ko-KR" dirty="0">
                <a:solidFill>
                  <a:schemeClr val="bg2"/>
                </a:solidFill>
                <a:latin typeface="Arial Unicode MS" pitchFamily="34" charset="-128"/>
                <a:ea typeface="Arial Unicode MS" pitchFamily="34" charset="-128"/>
                <a:cs typeface="Arial Unicode MS" pitchFamily="34" charset="-128"/>
              </a:rPr>
              <a:t>)  Cancer Cases</a:t>
            </a:r>
          </a:p>
        </p:txBody>
      </p:sp>
      <p:pic>
        <p:nvPicPr>
          <p:cNvPr id="2" name="Picture 1"/>
          <p:cNvPicPr>
            <a:picLocks noChangeAspect="1"/>
          </p:cNvPicPr>
          <p:nvPr/>
        </p:nvPicPr>
        <p:blipFill rotWithShape="1">
          <a:blip r:embed="rId3"/>
          <a:srcRect l="8826" t="40909" r="25703" b="22727"/>
          <a:stretch/>
        </p:blipFill>
        <p:spPr>
          <a:xfrm>
            <a:off x="1828800" y="1600200"/>
            <a:ext cx="7315200" cy="5257800"/>
          </a:xfrm>
          <a:prstGeom prst="rect">
            <a:avLst/>
          </a:prstGeom>
        </p:spPr>
      </p:pic>
      <p:sp>
        <p:nvSpPr>
          <p:cNvPr id="8" name="TextBox 7"/>
          <p:cNvSpPr txBox="1"/>
          <p:nvPr/>
        </p:nvSpPr>
        <p:spPr>
          <a:xfrm>
            <a:off x="279089" y="5557391"/>
            <a:ext cx="2165978" cy="107721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Note Much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Better</a:t>
            </a:r>
          </a:p>
        </p:txBody>
      </p:sp>
      <p:grpSp>
        <p:nvGrpSpPr>
          <p:cNvPr id="14" name="Group 13"/>
          <p:cNvGrpSpPr/>
          <p:nvPr/>
        </p:nvGrpSpPr>
        <p:grpSpPr>
          <a:xfrm>
            <a:off x="256966" y="1981200"/>
            <a:ext cx="7591634" cy="1077218"/>
            <a:chOff x="256966" y="1981200"/>
            <a:chExt cx="7591634" cy="1077218"/>
          </a:xfrm>
        </p:grpSpPr>
        <p:sp>
          <p:nvSpPr>
            <p:cNvPr id="3" name="TextBox 2"/>
            <p:cNvSpPr txBox="1"/>
            <p:nvPr/>
          </p:nvSpPr>
          <p:spPr>
            <a:xfrm>
              <a:off x="256966" y="1981200"/>
              <a:ext cx="4238404" cy="107721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Add In Automatic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Log Transformed PCA</a:t>
              </a:r>
            </a:p>
          </p:txBody>
        </p:sp>
        <p:cxnSp>
          <p:nvCxnSpPr>
            <p:cNvPr id="13" name="Straight Arrow Connector 12"/>
            <p:cNvCxnSpPr>
              <a:stCxn id="3" idx="3"/>
            </p:cNvCxnSpPr>
            <p:nvPr/>
          </p:nvCxnSpPr>
          <p:spPr>
            <a:xfrm>
              <a:off x="4495370" y="2519809"/>
              <a:ext cx="3353230" cy="147191"/>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56966" y="4068154"/>
            <a:ext cx="7591634" cy="1077218"/>
            <a:chOff x="256966" y="4068154"/>
            <a:chExt cx="7591634" cy="1077218"/>
          </a:xfrm>
        </p:grpSpPr>
        <p:sp>
          <p:nvSpPr>
            <p:cNvPr id="7" name="TextBox 6"/>
            <p:cNvSpPr txBox="1"/>
            <p:nvPr/>
          </p:nvSpPr>
          <p:spPr>
            <a:xfrm>
              <a:off x="256966" y="4068154"/>
              <a:ext cx="3145413" cy="107721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 charset="0"/>
                  <a:ea typeface="+mn-ea"/>
                  <a:cs typeface="+mn-cs"/>
                </a:rPr>
                <a:t>Proj’ns</a:t>
              </a:r>
              <a:r>
                <a:rPr kumimoji="0" lang="en-US" sz="3200" b="0" i="0" u="none" strike="noStrike" kern="1200" cap="none" spc="0" normalizeH="0" baseline="0" noProof="0" dirty="0">
                  <a:ln>
                    <a:noFill/>
                  </a:ln>
                  <a:solidFill>
                    <a:srgbClr val="000000"/>
                  </a:solidFill>
                  <a:effectLst/>
                  <a:uLnTx/>
                  <a:uFillTx/>
                  <a:latin typeface="Arial" charset="0"/>
                  <a:ea typeface="+mn-ea"/>
                  <a:cs typeface="+mn-cs"/>
                </a:rPr>
                <a:t> on Mean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Difference </a:t>
              </a:r>
              <a:r>
                <a:rPr kumimoji="0" lang="en-US" sz="3200" b="0" i="0" u="none" strike="noStrike" kern="1200" cap="none" spc="0" normalizeH="0" baseline="0" noProof="0" dirty="0" err="1">
                  <a:ln>
                    <a:noFill/>
                  </a:ln>
                  <a:solidFill>
                    <a:srgbClr val="000000"/>
                  </a:solidFill>
                  <a:effectLst/>
                  <a:uLnTx/>
                  <a:uFillTx/>
                  <a:latin typeface="Arial" charset="0"/>
                  <a:ea typeface="+mn-ea"/>
                  <a:cs typeface="+mn-cs"/>
                </a:rPr>
                <a:t>Dir’n</a:t>
              </a:r>
              <a:endParaRPr kumimoji="0" lang="en-US" sz="32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17" name="Straight Arrow Connector 16"/>
            <p:cNvCxnSpPr>
              <a:stCxn id="7" idx="3"/>
            </p:cNvCxnSpPr>
            <p:nvPr/>
          </p:nvCxnSpPr>
          <p:spPr>
            <a:xfrm>
              <a:off x="3402379" y="4606763"/>
              <a:ext cx="4446221" cy="538609"/>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994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Ovarian (</a:t>
            </a:r>
            <a:r>
              <a:rPr lang="en-US" altLang="ko-KR" b="1" dirty="0">
                <a:solidFill>
                  <a:srgbClr val="DC00FF"/>
                </a:solidFill>
                <a:latin typeface="Arial Unicode MS" pitchFamily="34" charset="-128"/>
                <a:ea typeface="Arial Unicode MS" pitchFamily="34" charset="-128"/>
                <a:cs typeface="Arial Unicode MS" pitchFamily="34" charset="-128"/>
              </a:rPr>
              <a:t>o</a:t>
            </a:r>
            <a:r>
              <a:rPr lang="en-US" altLang="ko-KR" dirty="0">
                <a:solidFill>
                  <a:schemeClr val="bg2"/>
                </a:solidFill>
                <a:latin typeface="Arial Unicode MS" pitchFamily="34" charset="-128"/>
                <a:ea typeface="Arial Unicode MS" pitchFamily="34" charset="-128"/>
                <a:cs typeface="Arial Unicode MS" pitchFamily="34" charset="-128"/>
              </a:rPr>
              <a:t>) &amp; Uterine (</a:t>
            </a:r>
            <a:r>
              <a:rPr lang="en-US" altLang="ko-KR" b="1" dirty="0">
                <a:solidFill>
                  <a:srgbClr val="00B050"/>
                </a:solidFill>
                <a:latin typeface="Arial Unicode MS" pitchFamily="34" charset="-128"/>
                <a:ea typeface="Arial Unicode MS" pitchFamily="34" charset="-128"/>
                <a:cs typeface="Arial Unicode MS" pitchFamily="34" charset="-128"/>
              </a:rPr>
              <a:t>+</a:t>
            </a:r>
            <a:r>
              <a:rPr lang="en-US" altLang="ko-KR" dirty="0">
                <a:solidFill>
                  <a:schemeClr val="bg2"/>
                </a:solidFill>
                <a:latin typeface="Arial Unicode MS" pitchFamily="34" charset="-128"/>
                <a:ea typeface="Arial Unicode MS" pitchFamily="34" charset="-128"/>
                <a:cs typeface="Arial Unicode MS" pitchFamily="34" charset="-128"/>
              </a:rPr>
              <a:t>)  Cancer Cases</a:t>
            </a:r>
          </a:p>
        </p:txBody>
      </p:sp>
      <p:pic>
        <p:nvPicPr>
          <p:cNvPr id="2" name="Picture 1"/>
          <p:cNvPicPr>
            <a:picLocks noChangeAspect="1"/>
          </p:cNvPicPr>
          <p:nvPr/>
        </p:nvPicPr>
        <p:blipFill rotWithShape="1">
          <a:blip r:embed="rId3"/>
          <a:srcRect l="8826" t="40909" r="25703" b="22727"/>
          <a:stretch/>
        </p:blipFill>
        <p:spPr>
          <a:xfrm>
            <a:off x="1828800" y="1600200"/>
            <a:ext cx="7315200" cy="5257800"/>
          </a:xfrm>
          <a:prstGeom prst="rect">
            <a:avLst/>
          </a:prstGeom>
        </p:spPr>
      </p:pic>
      <p:grpSp>
        <p:nvGrpSpPr>
          <p:cNvPr id="3" name="Group 2"/>
          <p:cNvGrpSpPr/>
          <p:nvPr/>
        </p:nvGrpSpPr>
        <p:grpSpPr>
          <a:xfrm>
            <a:off x="5075943" y="1630740"/>
            <a:ext cx="3229857" cy="3550860"/>
            <a:chOff x="5075943" y="1630740"/>
            <a:chExt cx="3229857" cy="3550860"/>
          </a:xfrm>
        </p:grpSpPr>
        <p:sp>
          <p:nvSpPr>
            <p:cNvPr id="8" name="TextBox 7"/>
            <p:cNvSpPr txBox="1"/>
            <p:nvPr/>
          </p:nvSpPr>
          <p:spPr>
            <a:xfrm>
              <a:off x="5075943" y="1630740"/>
              <a:ext cx="2848857" cy="156966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Arial" charset="0"/>
                  <a:ea typeface="+mn-ea"/>
                  <a:cs typeface="+mn-cs"/>
                </a:rPr>
                <a:t>Quantification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Arial" charset="0"/>
                  <a:ea typeface="+mn-ea"/>
                  <a:cs typeface="+mn-cs"/>
                </a:rPr>
                <a:t>Of Better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Arial" charset="0"/>
                  <a:ea typeface="+mn-ea"/>
                  <a:cs typeface="+mn-cs"/>
                </a:rPr>
                <a:t>Separation???</a:t>
              </a:r>
            </a:p>
          </p:txBody>
        </p:sp>
        <p:cxnSp>
          <p:nvCxnSpPr>
            <p:cNvPr id="12" name="Straight Arrow Connector 11"/>
            <p:cNvCxnSpPr>
              <a:stCxn id="8" idx="2"/>
            </p:cNvCxnSpPr>
            <p:nvPr/>
          </p:nvCxnSpPr>
          <p:spPr>
            <a:xfrm>
              <a:off x="6500372" y="3200400"/>
              <a:ext cx="1805428" cy="19050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867400" y="3200400"/>
              <a:ext cx="632972" cy="19812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006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Quantify</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Separation</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Of Groups</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Using </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ROC Curves</a:t>
            </a:r>
          </a:p>
        </p:txBody>
      </p:sp>
      <p:pic>
        <p:nvPicPr>
          <p:cNvPr id="2" name="Picture 1"/>
          <p:cNvPicPr>
            <a:picLocks noChangeAspect="1"/>
          </p:cNvPicPr>
          <p:nvPr/>
        </p:nvPicPr>
        <p:blipFill rotWithShape="1">
          <a:blip r:embed="rId3"/>
          <a:srcRect l="7843" t="40152" r="24511" b="4546"/>
          <a:stretch/>
        </p:blipFill>
        <p:spPr>
          <a:xfrm>
            <a:off x="3454052" y="838200"/>
            <a:ext cx="5689948" cy="6019800"/>
          </a:xfrm>
          <a:prstGeom prst="rect">
            <a:avLst/>
          </a:prstGeom>
        </p:spPr>
      </p:pic>
    </p:spTree>
    <p:extLst>
      <p:ext uri="{BB962C8B-B14F-4D97-AF65-F5344CB8AC3E}">
        <p14:creationId xmlns:p14="http://schemas.microsoft.com/office/powerpoint/2010/main" val="30217437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Challenge:</a:t>
            </a:r>
          </a:p>
          <a:p>
            <a:pPr marL="0" indent="0" algn="ctr">
              <a:buNone/>
            </a:pPr>
            <a:r>
              <a:rPr lang="en-US" dirty="0"/>
              <a:t>Measure “Goodness of Separation” </a:t>
            </a:r>
          </a:p>
          <a:p>
            <a:pPr marL="0" indent="0">
              <a:buNone/>
            </a:pPr>
            <a:endParaRPr lang="en-US" dirty="0"/>
          </a:p>
          <a:p>
            <a:pPr marL="0" indent="0">
              <a:buNone/>
            </a:pPr>
            <a:r>
              <a:rPr lang="en-US" dirty="0"/>
              <a:t>Approach from </a:t>
            </a:r>
            <a:r>
              <a:rPr lang="en-US" u="sng" dirty="0"/>
              <a:t>Signal Detection</a:t>
            </a:r>
            <a:r>
              <a:rPr lang="en-US" dirty="0"/>
              <a:t>:</a:t>
            </a:r>
          </a:p>
          <a:p>
            <a:pPr marL="0" indent="0" algn="ctr">
              <a:buNone/>
            </a:pPr>
            <a:r>
              <a:rPr lang="en-US" dirty="0"/>
              <a:t>Receiver Operator Characteristic</a:t>
            </a:r>
          </a:p>
          <a:p>
            <a:pPr marL="0" indent="0" algn="ctr">
              <a:buNone/>
            </a:pPr>
            <a:r>
              <a:rPr lang="en-US" dirty="0"/>
              <a:t>(ROC) Curve</a:t>
            </a:r>
          </a:p>
          <a:p>
            <a:pPr marL="0" indent="0" algn="ctr">
              <a:buNone/>
            </a:pPr>
            <a:endParaRPr lang="en-US" dirty="0"/>
          </a:p>
          <a:p>
            <a:pPr marL="0" indent="0">
              <a:buNone/>
            </a:pPr>
            <a:r>
              <a:rPr lang="en-US" dirty="0"/>
              <a:t>Developed in WWII, History in</a:t>
            </a:r>
          </a:p>
          <a:p>
            <a:pPr marL="0" indent="0">
              <a:buNone/>
            </a:pPr>
            <a:r>
              <a:rPr lang="en-US" dirty="0"/>
              <a:t>Green and </a:t>
            </a:r>
            <a:r>
              <a:rPr lang="en-US" dirty="0" err="1"/>
              <a:t>Swets</a:t>
            </a:r>
            <a:r>
              <a:rPr lang="en-US" dirty="0"/>
              <a:t> (1966)</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936E5BAA-248C-484D-AC17-B01C5F2B6311}"/>
              </a:ext>
            </a:extLst>
          </p:cNvPr>
          <p:cNvSpPr txBox="1"/>
          <p:nvPr/>
        </p:nvSpPr>
        <p:spPr>
          <a:xfrm>
            <a:off x="6455435" y="609600"/>
            <a:ext cx="1697965" cy="369332"/>
          </a:xfrm>
          <a:prstGeom prst="rect">
            <a:avLst/>
          </a:prstGeom>
          <a:noFill/>
          <a:ln w="25400">
            <a:solidFill>
              <a:srgbClr val="0000FF"/>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Text:  Fig. 5.16</a:t>
            </a:r>
          </a:p>
        </p:txBody>
      </p:sp>
    </p:spTree>
    <p:extLst>
      <p:ext uri="{BB962C8B-B14F-4D97-AF65-F5344CB8AC3E}">
        <p14:creationId xmlns:p14="http://schemas.microsoft.com/office/powerpoint/2010/main" val="2047944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Challenge:</a:t>
            </a:r>
          </a:p>
          <a:p>
            <a:pPr marL="0" indent="0" algn="ctr">
              <a:buNone/>
            </a:pPr>
            <a:r>
              <a:rPr lang="en-US" dirty="0"/>
              <a:t>Measure “Goodness of Separation” </a:t>
            </a:r>
          </a:p>
          <a:p>
            <a:pPr marL="0" indent="0">
              <a:buNone/>
            </a:pPr>
            <a:endParaRPr lang="en-US" dirty="0"/>
          </a:p>
          <a:p>
            <a:pPr marL="0" indent="0">
              <a:buNone/>
            </a:pPr>
            <a:r>
              <a:rPr lang="en-US" dirty="0"/>
              <a:t>Approach from </a:t>
            </a:r>
            <a:r>
              <a:rPr lang="en-US" u="sng" dirty="0"/>
              <a:t>Signal Detection</a:t>
            </a:r>
            <a:r>
              <a:rPr lang="en-US" dirty="0"/>
              <a:t>:</a:t>
            </a:r>
          </a:p>
          <a:p>
            <a:pPr marL="0" indent="0" algn="ctr">
              <a:buNone/>
            </a:pPr>
            <a:r>
              <a:rPr lang="en-US" dirty="0"/>
              <a:t>Receiver Operator Characteristic</a:t>
            </a:r>
          </a:p>
          <a:p>
            <a:pPr marL="0" indent="0" algn="ctr">
              <a:buNone/>
            </a:pPr>
            <a:r>
              <a:rPr lang="en-US" dirty="0"/>
              <a:t>(ROC) Curve</a:t>
            </a:r>
          </a:p>
          <a:p>
            <a:pPr marL="0" indent="0" algn="ctr">
              <a:buNone/>
            </a:pPr>
            <a:endParaRPr lang="en-US" dirty="0"/>
          </a:p>
          <a:p>
            <a:pPr marL="0" indent="0">
              <a:buNone/>
            </a:pPr>
            <a:r>
              <a:rPr lang="en-US" dirty="0"/>
              <a:t>Good Modern Treatment:</a:t>
            </a:r>
          </a:p>
          <a:p>
            <a:pPr marL="0" indent="0" algn="ctr">
              <a:buNone/>
            </a:pPr>
            <a:r>
              <a:rPr lang="en-US" dirty="0"/>
              <a:t>DeLong, DeLong &amp; Clarke-Pearson (1988)</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1335719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Challenge:</a:t>
            </a:r>
          </a:p>
          <a:p>
            <a:pPr marL="0" indent="0" algn="ctr">
              <a:buNone/>
            </a:pPr>
            <a:r>
              <a:rPr lang="en-US" dirty="0"/>
              <a:t>Measure “Goodness of Separation” </a:t>
            </a:r>
          </a:p>
          <a:p>
            <a:pPr marL="0" indent="0">
              <a:buNone/>
            </a:pPr>
            <a:endParaRPr lang="en-US" dirty="0"/>
          </a:p>
          <a:p>
            <a:pPr marL="0" indent="0">
              <a:buNone/>
            </a:pPr>
            <a:endParaRPr lang="en-US" dirty="0"/>
          </a:p>
          <a:p>
            <a:pPr marL="0" indent="0">
              <a:buNone/>
            </a:pPr>
            <a:r>
              <a:rPr lang="en-US" dirty="0"/>
              <a:t>Idea:     For Range of </a:t>
            </a:r>
            <a:r>
              <a:rPr lang="en-US" i="1" dirty="0"/>
              <a:t>Cutoffs</a:t>
            </a:r>
          </a:p>
          <a:p>
            <a:pPr marL="0" indent="0">
              <a:buNone/>
            </a:pPr>
            <a:r>
              <a:rPr lang="en-US" dirty="0"/>
              <a:t>Plot: </a:t>
            </a:r>
          </a:p>
          <a:p>
            <a:pPr marL="0" indent="0" algn="ctr">
              <a:buNone/>
            </a:pPr>
            <a:r>
              <a:rPr lang="en-US" dirty="0" err="1"/>
              <a:t>Prop’n</a:t>
            </a:r>
            <a:r>
              <a:rPr lang="en-US" dirty="0"/>
              <a:t> +1’s Smaller than Cutoff</a:t>
            </a:r>
          </a:p>
          <a:p>
            <a:pPr marL="0" indent="0" algn="ctr">
              <a:buNone/>
            </a:pPr>
            <a:r>
              <a:rPr lang="en-US" dirty="0"/>
              <a:t>Vs.</a:t>
            </a:r>
          </a:p>
          <a:p>
            <a:pPr marL="0" indent="0" algn="ctr">
              <a:buNone/>
            </a:pPr>
            <a:r>
              <a:rPr lang="en-US" dirty="0" err="1"/>
              <a:t>Prop’n</a:t>
            </a:r>
            <a:r>
              <a:rPr lang="en-US" dirty="0"/>
              <a:t> -1s Smaller than Cutoff</a:t>
            </a:r>
          </a:p>
          <a:p>
            <a:pPr marL="0" indent="0">
              <a:buNone/>
            </a:pPr>
            <a:endParaRPr lang="en-US" dirty="0"/>
          </a:p>
        </p:txBody>
      </p:sp>
    </p:spTree>
    <p:extLst>
      <p:ext uri="{BB962C8B-B14F-4D97-AF65-F5344CB8AC3E}">
        <p14:creationId xmlns:p14="http://schemas.microsoft.com/office/powerpoint/2010/main" val="2621705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7030A0"/>
            </a:gs>
            <a:gs pos="50000">
              <a:schemeClr val="tx1"/>
            </a:gs>
            <a:gs pos="100000">
              <a:srgbClr val="7030A0"/>
            </a:gs>
          </a:gsLst>
          <a:lin ang="7200000" scaled="0"/>
        </a:grad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Last Class: Marg. Dist. Plots</a:t>
            </a:r>
          </a:p>
        </p:txBody>
      </p:sp>
      <mc:AlternateContent xmlns:mc="http://schemas.openxmlformats.org/markup-compatibility/2006" xmlns:a14="http://schemas.microsoft.com/office/drawing/2010/main">
        <mc:Choice Requires="a14">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Toy Example:   </a:t>
                </a:r>
                <a14:m>
                  <m:oMath xmlns:m="http://schemas.openxmlformats.org/officeDocument/2006/math">
                    <m:r>
                      <a:rPr lang="en-US" altLang="ko-KR" b="0" i="1" smtClean="0">
                        <a:solidFill>
                          <a:schemeClr val="bg2"/>
                        </a:solidFill>
                        <a:latin typeface="Cambria Math"/>
                        <a:ea typeface="Arial Unicode MS" pitchFamily="34" charset="-128"/>
                        <a:cs typeface="Arial Unicode MS" pitchFamily="34" charset="-128"/>
                      </a:rPr>
                      <m:t>𝑛</m:t>
                    </m:r>
                    <m:r>
                      <a:rPr lang="en-US" altLang="ko-KR" b="0" i="1" smtClean="0">
                        <a:solidFill>
                          <a:schemeClr val="bg2"/>
                        </a:solidFill>
                        <a:latin typeface="Cambria Math"/>
                        <a:ea typeface="Arial Unicode MS" pitchFamily="34" charset="-128"/>
                        <a:cs typeface="Arial Unicode MS" pitchFamily="34" charset="-128"/>
                      </a:rPr>
                      <m:t>=200</m:t>
                    </m:r>
                  </m:oMath>
                </a14:m>
                <a:r>
                  <a:rPr lang="en-US" altLang="ko-KR" dirty="0">
                    <a:solidFill>
                      <a:schemeClr val="bg2"/>
                    </a:solidFill>
                    <a:latin typeface="Arial Unicode MS" pitchFamily="34" charset="-128"/>
                    <a:ea typeface="Arial Unicode MS" pitchFamily="34" charset="-128"/>
                    <a:cs typeface="Arial Unicode MS" pitchFamily="34" charset="-128"/>
                  </a:rPr>
                  <a:t>, </a:t>
                </a:r>
                <a14:m>
                  <m:oMath xmlns:m="http://schemas.openxmlformats.org/officeDocument/2006/math">
                    <m:r>
                      <a:rPr lang="en-US" altLang="ko-KR" b="0" i="1" smtClean="0">
                        <a:solidFill>
                          <a:schemeClr val="bg2"/>
                        </a:solidFill>
                        <a:latin typeface="Cambria Math"/>
                        <a:ea typeface="Arial Unicode MS" pitchFamily="34" charset="-128"/>
                        <a:cs typeface="Arial Unicode MS" pitchFamily="34" charset="-128"/>
                      </a:rPr>
                      <m:t>𝑑</m:t>
                    </m:r>
                    <m:r>
                      <a:rPr lang="en-US" altLang="ko-KR" b="0" i="1" smtClean="0">
                        <a:solidFill>
                          <a:schemeClr val="bg2"/>
                        </a:solidFill>
                        <a:latin typeface="Cambria Math"/>
                        <a:ea typeface="Arial Unicode MS" pitchFamily="34" charset="-128"/>
                        <a:cs typeface="Arial Unicode MS" pitchFamily="34" charset="-128"/>
                      </a:rPr>
                      <m:t>=50</m:t>
                    </m:r>
                  </m:oMath>
                </a14:m>
                <a:r>
                  <a:rPr lang="en-US" altLang="ko-KR" dirty="0">
                    <a:solidFill>
                      <a:schemeClr val="bg2"/>
                    </a:solidFill>
                    <a:latin typeface="Arial Unicode MS" pitchFamily="34" charset="-128"/>
                    <a:ea typeface="Arial Unicode MS" pitchFamily="34" charset="-128"/>
                    <a:cs typeface="Arial Unicode MS" pitchFamily="34" charset="-128"/>
                  </a:rPr>
                  <a:t>, </a:t>
                </a:r>
              </a:p>
              <a:p>
                <a:pPr marL="0" indent="0" eaLnBrk="1" hangingPunct="1">
                  <a:buNone/>
                </a:pPr>
                <a:r>
                  <a:rPr lang="en-US" altLang="ko-KR" dirty="0" err="1">
                    <a:solidFill>
                      <a:schemeClr val="bg2"/>
                    </a:solidFill>
                    <a:latin typeface="Arial Unicode MS" pitchFamily="34" charset="-128"/>
                    <a:ea typeface="Arial Unicode MS" pitchFamily="34" charset="-128"/>
                    <a:cs typeface="Arial Unicode MS" pitchFamily="34" charset="-128"/>
                  </a:rPr>
                  <a:t>i.i.d</a:t>
                </a:r>
                <a:r>
                  <a:rPr lang="en-US" altLang="ko-KR" dirty="0">
                    <a:solidFill>
                      <a:schemeClr val="bg2"/>
                    </a:solidFill>
                    <a:latin typeface="Arial Unicode MS" pitchFamily="34" charset="-128"/>
                    <a:ea typeface="Arial Unicode MS" pitchFamily="34" charset="-128"/>
                    <a:cs typeface="Arial Unicode MS" pitchFamily="34" charset="-128"/>
                  </a:rPr>
                  <a:t>. Poisson,   with parameters  </a:t>
                </a:r>
                <a14:m>
                  <m:oMath xmlns:m="http://schemas.openxmlformats.org/officeDocument/2006/math">
                    <m:r>
                      <a:rPr lang="ko-KR" altLang="en-US" i="1" smtClean="0">
                        <a:solidFill>
                          <a:schemeClr val="bg2"/>
                        </a:solidFill>
                        <a:latin typeface="Cambria Math"/>
                        <a:ea typeface="Arial Unicode MS" pitchFamily="34" charset="-128"/>
                        <a:cs typeface="Arial Unicode MS" pitchFamily="34" charset="-128"/>
                      </a:rPr>
                      <m:t>𝜆</m:t>
                    </m:r>
                    <m:r>
                      <a:rPr lang="en-US" altLang="ko-KR" b="0" i="1" smtClean="0">
                        <a:solidFill>
                          <a:schemeClr val="bg2"/>
                        </a:solidFill>
                        <a:latin typeface="Cambria Math"/>
                        <a:ea typeface="Arial Unicode MS" pitchFamily="34" charset="-128"/>
                        <a:cs typeface="Arial Unicode MS" pitchFamily="34" charset="-128"/>
                      </a:rPr>
                      <m:t>=0.2,</m:t>
                    </m:r>
                    <m:r>
                      <a:rPr lang="en-US" altLang="ko-KR" b="0" i="1" smtClean="0">
                        <a:solidFill>
                          <a:schemeClr val="bg2"/>
                        </a:solidFill>
                        <a:latin typeface="Cambria Math"/>
                        <a:ea typeface="Cambria Math"/>
                        <a:cs typeface="Arial Unicode MS" pitchFamily="34" charset="-128"/>
                      </a:rPr>
                      <m:t>⋯,20</m:t>
                    </m:r>
                  </m:oMath>
                </a14:m>
                <a:endParaRPr lang="en-US" altLang="ko-KR" b="0" dirty="0">
                  <a:solidFill>
                    <a:schemeClr val="bg2"/>
                  </a:solidFill>
                  <a:latin typeface="Arial Unicode MS" pitchFamily="34" charset="-128"/>
                  <a:ea typeface="Cambria Math"/>
                  <a:cs typeface="Arial Unicode MS" pitchFamily="34" charset="-128"/>
                </a:endParaRPr>
              </a:p>
              <a:p>
                <a:pPr marL="0" indent="0" eaLnBrk="1" hangingPunct="1">
                  <a:buNone/>
                </a:pPr>
                <a:endParaRPr lang="en-US" altLang="ko-KR"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Sort Variables</a:t>
                </a:r>
              </a:p>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On Sample</a:t>
                </a:r>
              </a:p>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Mean</a:t>
                </a: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236547" name="Rectangle 3"/>
              <p:cNvSpPr>
                <a:spLocks noGrp="1" noRot="1" noChangeAspect="1" noMove="1" noResize="1" noEditPoints="1" noAdjustHandles="1" noChangeArrowheads="1" noChangeShapeType="1" noTextEdit="1"/>
              </p:cNvSpPr>
              <p:nvPr>
                <p:ph type="body" idx="1"/>
              </p:nvPr>
            </p:nvSpPr>
            <p:spPr>
              <a:xfrm>
                <a:off x="304800" y="838200"/>
                <a:ext cx="8610600" cy="5410200"/>
              </a:xfrm>
              <a:blipFill>
                <a:blip r:embed="rId4"/>
                <a:stretch>
                  <a:fillRect l="-1769" t="-1466"/>
                </a:stretch>
              </a:blipFill>
            </p:spPr>
            <p:txBody>
              <a:bodyPr/>
              <a:lstStyle/>
              <a:p>
                <a:r>
                  <a:rPr lang="en-US">
                    <a:noFill/>
                  </a:rPr>
                  <a:t> </a:t>
                </a:r>
              </a:p>
            </p:txBody>
          </p:sp>
        </mc:Fallback>
      </mc:AlternateContent>
      <p:grpSp>
        <p:nvGrpSpPr>
          <p:cNvPr id="5" name="Group 4"/>
          <p:cNvGrpSpPr/>
          <p:nvPr/>
        </p:nvGrpSpPr>
        <p:grpSpPr>
          <a:xfrm>
            <a:off x="381000" y="2819400"/>
            <a:ext cx="3200400" cy="3642682"/>
            <a:chOff x="381000" y="2819400"/>
            <a:chExt cx="3200400" cy="3642682"/>
          </a:xfrm>
        </p:grpSpPr>
        <p:sp>
          <p:nvSpPr>
            <p:cNvPr id="2" name="TextBox 1"/>
            <p:cNvSpPr txBox="1"/>
            <p:nvPr/>
          </p:nvSpPr>
          <p:spPr>
            <a:xfrm>
              <a:off x="381000" y="4399979"/>
              <a:ext cx="2052165" cy="2062103"/>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Summary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Plot 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Equal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Spacing</a:t>
              </a:r>
            </a:p>
          </p:txBody>
        </p:sp>
        <p:cxnSp>
          <p:nvCxnSpPr>
            <p:cNvPr id="4" name="Straight Arrow Connector 3"/>
            <p:cNvCxnSpPr/>
            <p:nvPr/>
          </p:nvCxnSpPr>
          <p:spPr>
            <a:xfrm flipV="1">
              <a:off x="2433165" y="2819400"/>
              <a:ext cx="1148235" cy="2367409"/>
            </a:xfrm>
            <a:prstGeom prst="straightConnector1">
              <a:avLst/>
            </a:prstGeom>
            <a:ln w="38100">
              <a:solidFill>
                <a:schemeClr val="bg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89962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Aim:</a:t>
            </a:r>
          </a:p>
          <a:p>
            <a:pPr marL="0" indent="0">
              <a:buNone/>
            </a:pPr>
            <a:r>
              <a:rPr lang="en-US" dirty="0"/>
              <a:t>Quantify</a:t>
            </a:r>
          </a:p>
          <a:p>
            <a:pPr marL="0" indent="0">
              <a:buNone/>
            </a:pPr>
            <a:r>
              <a:rPr lang="en-US" dirty="0"/>
              <a:t>“Overlap”</a:t>
            </a:r>
          </a:p>
          <a:p>
            <a:pPr marL="0" indent="0">
              <a:buNone/>
            </a:pPr>
            <a:endParaRPr lang="en-US" dirty="0"/>
          </a:p>
          <a:p>
            <a:pPr marL="0" indent="0">
              <a:buNone/>
            </a:pPr>
            <a:r>
              <a:rPr lang="en-US" dirty="0"/>
              <a:t>Approach</a:t>
            </a:r>
          </a:p>
          <a:p>
            <a:pPr marL="0" indent="0">
              <a:buNone/>
            </a:pPr>
            <a:r>
              <a:rPr lang="en-US" dirty="0"/>
              <a:t>Consider</a:t>
            </a:r>
          </a:p>
          <a:p>
            <a:pPr marL="0" indent="0">
              <a:buNone/>
            </a:pPr>
            <a:r>
              <a:rPr lang="en-US" dirty="0"/>
              <a:t>Series </a:t>
            </a:r>
          </a:p>
          <a:p>
            <a:pPr marL="0" indent="0">
              <a:buNone/>
            </a:pPr>
            <a:r>
              <a:rPr lang="en-US" dirty="0"/>
              <a:t>Of </a:t>
            </a:r>
            <a:r>
              <a:rPr lang="en-US" dirty="0">
                <a:solidFill>
                  <a:srgbClr val="FF00FF"/>
                </a:solidFill>
              </a:rPr>
              <a:t>Cutoffs</a:t>
            </a:r>
          </a:p>
        </p:txBody>
      </p:sp>
      <p:cxnSp>
        <p:nvCxnSpPr>
          <p:cNvPr id="6" name="Straight Arrow Connector 5"/>
          <p:cNvCxnSpPr/>
          <p:nvPr/>
        </p:nvCxnSpPr>
        <p:spPr>
          <a:xfrm>
            <a:off x="1905000" y="2514600"/>
            <a:ext cx="190500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4827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Approach</a:t>
            </a:r>
          </a:p>
          <a:p>
            <a:pPr marL="0" indent="0">
              <a:buNone/>
            </a:pPr>
            <a:r>
              <a:rPr lang="en-US" dirty="0"/>
              <a:t>Consider</a:t>
            </a:r>
          </a:p>
          <a:p>
            <a:pPr marL="0" indent="0">
              <a:buNone/>
            </a:pPr>
            <a:r>
              <a:rPr lang="en-US" dirty="0"/>
              <a:t>Series </a:t>
            </a:r>
          </a:p>
          <a:p>
            <a:pPr marL="0" indent="0">
              <a:buNone/>
            </a:pPr>
            <a:r>
              <a:rPr lang="en-US" dirty="0"/>
              <a:t>Of </a:t>
            </a:r>
            <a:r>
              <a:rPr lang="en-US" dirty="0">
                <a:solidFill>
                  <a:srgbClr val="FF00FF"/>
                </a:solidFill>
              </a:rPr>
              <a:t>Cutoffs</a:t>
            </a:r>
          </a:p>
          <a:p>
            <a:pPr marL="0" indent="0">
              <a:buNone/>
            </a:pPr>
            <a:endParaRPr lang="en-US" dirty="0"/>
          </a:p>
        </p:txBody>
      </p:sp>
      <p:cxnSp>
        <p:nvCxnSpPr>
          <p:cNvPr id="5" name="Straight Arrow Connector 4"/>
          <p:cNvCxnSpPr/>
          <p:nvPr/>
        </p:nvCxnSpPr>
        <p:spPr>
          <a:xfrm flipV="1">
            <a:off x="2133600" y="4953000"/>
            <a:ext cx="838200" cy="533400"/>
          </a:xfrm>
          <a:prstGeom prst="straightConnector1">
            <a:avLst/>
          </a:prstGeom>
          <a:ln w="2540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825917"/>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X-</a:t>
            </a:r>
            <a:r>
              <a:rPr lang="en-US" dirty="0" err="1"/>
              <a:t>coord</a:t>
            </a:r>
            <a:endParaRPr lang="en-US" dirty="0"/>
          </a:p>
          <a:p>
            <a:pPr marL="0" indent="0">
              <a:buNone/>
            </a:pPr>
            <a:r>
              <a:rPr lang="en-US" dirty="0"/>
              <a:t>Is </a:t>
            </a:r>
            <a:r>
              <a:rPr lang="en-US" dirty="0" err="1"/>
              <a:t>Prop’n</a:t>
            </a:r>
            <a:endParaRPr lang="en-US" dirty="0"/>
          </a:p>
          <a:p>
            <a:pPr marL="0" indent="0">
              <a:buNone/>
            </a:pPr>
            <a:r>
              <a:rPr lang="en-US" dirty="0"/>
              <a:t>Of </a:t>
            </a:r>
            <a:r>
              <a:rPr lang="en-US" dirty="0">
                <a:solidFill>
                  <a:srgbClr val="FF0000"/>
                </a:solidFill>
              </a:rPr>
              <a:t>Reds</a:t>
            </a:r>
          </a:p>
          <a:p>
            <a:pPr marL="0" indent="0">
              <a:buNone/>
            </a:pPr>
            <a:r>
              <a:rPr lang="en-US" dirty="0"/>
              <a:t>Smaller</a:t>
            </a:r>
          </a:p>
          <a:p>
            <a:pPr marL="0" indent="0">
              <a:buNone/>
            </a:pPr>
            <a:endParaRPr lang="en-US" dirty="0"/>
          </a:p>
        </p:txBody>
      </p:sp>
      <p:cxnSp>
        <p:nvCxnSpPr>
          <p:cNvPr id="5" name="Straight Arrow Connector 4"/>
          <p:cNvCxnSpPr/>
          <p:nvPr/>
        </p:nvCxnSpPr>
        <p:spPr>
          <a:xfrm>
            <a:off x="1905000" y="2514600"/>
            <a:ext cx="990600" cy="1295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895600" y="3810000"/>
            <a:ext cx="2971273" cy="1229436"/>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449782"/>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X-</a:t>
            </a:r>
            <a:r>
              <a:rPr lang="en-US" dirty="0" err="1"/>
              <a:t>coord</a:t>
            </a:r>
            <a:endParaRPr lang="en-US" dirty="0"/>
          </a:p>
          <a:p>
            <a:pPr marL="0" indent="0">
              <a:buNone/>
            </a:pPr>
            <a:r>
              <a:rPr lang="en-US" dirty="0"/>
              <a:t>Is </a:t>
            </a:r>
            <a:r>
              <a:rPr lang="en-US" dirty="0" err="1"/>
              <a:t>Prop’n</a:t>
            </a:r>
            <a:endParaRPr lang="en-US" dirty="0"/>
          </a:p>
          <a:p>
            <a:pPr marL="0" indent="0">
              <a:buNone/>
            </a:pPr>
            <a:r>
              <a:rPr lang="en-US" dirty="0"/>
              <a:t>Of </a:t>
            </a:r>
            <a:r>
              <a:rPr lang="en-US" dirty="0">
                <a:solidFill>
                  <a:srgbClr val="FF0000"/>
                </a:solidFill>
              </a:rPr>
              <a:t>Reds</a:t>
            </a:r>
          </a:p>
          <a:p>
            <a:pPr marL="0" indent="0">
              <a:buNone/>
            </a:pPr>
            <a:r>
              <a:rPr lang="en-US" dirty="0"/>
              <a:t>Smaller</a:t>
            </a:r>
          </a:p>
          <a:p>
            <a:pPr marL="0" indent="0">
              <a:buNone/>
            </a:pPr>
            <a:endParaRPr lang="en-US" dirty="0"/>
          </a:p>
          <a:p>
            <a:pPr marL="0" indent="0">
              <a:buNone/>
            </a:pPr>
            <a:r>
              <a:rPr lang="en-US" dirty="0"/>
              <a:t>Y-</a:t>
            </a:r>
            <a:r>
              <a:rPr lang="en-US" dirty="0" err="1"/>
              <a:t>coord</a:t>
            </a:r>
            <a:endParaRPr lang="en-US" dirty="0"/>
          </a:p>
          <a:p>
            <a:pPr marL="0" indent="0">
              <a:buNone/>
            </a:pPr>
            <a:r>
              <a:rPr lang="en-US" dirty="0"/>
              <a:t>Is </a:t>
            </a:r>
            <a:r>
              <a:rPr lang="en-US" dirty="0" err="1"/>
              <a:t>Prop’n</a:t>
            </a:r>
            <a:endParaRPr lang="en-US" dirty="0"/>
          </a:p>
          <a:p>
            <a:pPr marL="0" indent="0">
              <a:buNone/>
            </a:pPr>
            <a:r>
              <a:rPr lang="en-US" dirty="0"/>
              <a:t>Of </a:t>
            </a:r>
            <a:r>
              <a:rPr lang="en-US" dirty="0">
                <a:solidFill>
                  <a:srgbClr val="0070C0"/>
                </a:solidFill>
              </a:rPr>
              <a:t>Blues</a:t>
            </a:r>
          </a:p>
          <a:p>
            <a:pPr marL="0" indent="0">
              <a:buNone/>
            </a:pPr>
            <a:r>
              <a:rPr lang="en-US" dirty="0"/>
              <a:t>Smaller</a:t>
            </a:r>
          </a:p>
        </p:txBody>
      </p:sp>
      <p:cxnSp>
        <p:nvCxnSpPr>
          <p:cNvPr id="7" name="Straight Arrow Connector 6"/>
          <p:cNvCxnSpPr/>
          <p:nvPr/>
        </p:nvCxnSpPr>
        <p:spPr>
          <a:xfrm flipV="1">
            <a:off x="1905000" y="3505200"/>
            <a:ext cx="990600" cy="19050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971800" y="3456432"/>
            <a:ext cx="3352800" cy="1066800"/>
          </a:xfrm>
          <a:prstGeom prst="straightConnector1">
            <a:avLst/>
          </a:prstGeom>
          <a:ln w="25400">
            <a:solidFill>
              <a:srgbClr val="0070C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700216"/>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Slide</a:t>
            </a:r>
          </a:p>
          <a:p>
            <a:pPr marL="0" indent="0">
              <a:buNone/>
            </a:pPr>
            <a:r>
              <a:rPr lang="en-US" dirty="0">
                <a:solidFill>
                  <a:srgbClr val="FF00FF"/>
                </a:solidFill>
              </a:rPr>
              <a:t>Cutoff</a:t>
            </a:r>
          </a:p>
          <a:p>
            <a:pPr marL="0" indent="0">
              <a:buNone/>
            </a:pPr>
            <a:r>
              <a:rPr lang="en-US" dirty="0"/>
              <a:t>To </a:t>
            </a:r>
          </a:p>
          <a:p>
            <a:pPr marL="0" indent="0">
              <a:buNone/>
            </a:pPr>
            <a:r>
              <a:rPr lang="en-US" dirty="0"/>
              <a:t>Trace</a:t>
            </a:r>
          </a:p>
          <a:p>
            <a:pPr marL="0" indent="0">
              <a:buNone/>
            </a:pPr>
            <a:r>
              <a:rPr lang="en-US" dirty="0"/>
              <a:t>Out </a:t>
            </a:r>
          </a:p>
          <a:p>
            <a:pPr marL="0" indent="0">
              <a:buNone/>
            </a:pPr>
            <a:r>
              <a:rPr lang="en-US" dirty="0">
                <a:solidFill>
                  <a:srgbClr val="FF00FF"/>
                </a:solidFill>
              </a:rPr>
              <a:t>Curve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5923"/>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Slide</a:t>
            </a:r>
          </a:p>
          <a:p>
            <a:pPr marL="0" indent="0">
              <a:buNone/>
            </a:pPr>
            <a:r>
              <a:rPr lang="en-US" dirty="0">
                <a:solidFill>
                  <a:srgbClr val="FF00FF"/>
                </a:solidFill>
              </a:rPr>
              <a:t>Cutoff</a:t>
            </a:r>
          </a:p>
          <a:p>
            <a:pPr marL="0" indent="0">
              <a:buNone/>
            </a:pPr>
            <a:r>
              <a:rPr lang="en-US" dirty="0"/>
              <a:t>To </a:t>
            </a:r>
          </a:p>
          <a:p>
            <a:pPr marL="0" indent="0">
              <a:buNone/>
            </a:pPr>
            <a:r>
              <a:rPr lang="en-US" dirty="0"/>
              <a:t>Trace</a:t>
            </a:r>
          </a:p>
          <a:p>
            <a:pPr marL="0" indent="0">
              <a:buNone/>
            </a:pPr>
            <a:r>
              <a:rPr lang="en-US" dirty="0"/>
              <a:t>Out </a:t>
            </a:r>
          </a:p>
          <a:p>
            <a:pPr marL="0" indent="0">
              <a:buNone/>
            </a:pPr>
            <a:r>
              <a:rPr lang="en-US" dirty="0">
                <a:solidFill>
                  <a:srgbClr val="FF00FF"/>
                </a:solidFill>
              </a:rPr>
              <a:t>Curve</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066253"/>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Slide</a:t>
            </a:r>
          </a:p>
          <a:p>
            <a:pPr marL="0" indent="0">
              <a:buNone/>
            </a:pPr>
            <a:r>
              <a:rPr lang="en-US" dirty="0">
                <a:solidFill>
                  <a:srgbClr val="FF00FF"/>
                </a:solidFill>
              </a:rPr>
              <a:t>Cutoff</a:t>
            </a:r>
          </a:p>
          <a:p>
            <a:pPr marL="0" indent="0">
              <a:buNone/>
            </a:pPr>
            <a:r>
              <a:rPr lang="en-US" dirty="0"/>
              <a:t>To </a:t>
            </a:r>
          </a:p>
          <a:p>
            <a:pPr marL="0" indent="0">
              <a:buNone/>
            </a:pPr>
            <a:r>
              <a:rPr lang="en-US" dirty="0"/>
              <a:t>Trace</a:t>
            </a:r>
          </a:p>
          <a:p>
            <a:pPr marL="0" indent="0">
              <a:buNone/>
            </a:pPr>
            <a:r>
              <a:rPr lang="en-US" dirty="0"/>
              <a:t>Out </a:t>
            </a:r>
          </a:p>
          <a:p>
            <a:pPr marL="0" indent="0">
              <a:buNone/>
            </a:pPr>
            <a:r>
              <a:rPr lang="en-US" dirty="0">
                <a:solidFill>
                  <a:srgbClr val="FF00FF"/>
                </a:solidFill>
              </a:rPr>
              <a:t>Curve</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71419"/>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Slide</a:t>
            </a:r>
          </a:p>
          <a:p>
            <a:pPr marL="0" indent="0">
              <a:buNone/>
            </a:pPr>
            <a:r>
              <a:rPr lang="en-US" dirty="0">
                <a:solidFill>
                  <a:srgbClr val="FF00FF"/>
                </a:solidFill>
              </a:rPr>
              <a:t>Cutoff</a:t>
            </a:r>
          </a:p>
          <a:p>
            <a:pPr marL="0" indent="0">
              <a:buNone/>
            </a:pPr>
            <a:r>
              <a:rPr lang="en-US" dirty="0"/>
              <a:t>To </a:t>
            </a:r>
          </a:p>
          <a:p>
            <a:pPr marL="0" indent="0">
              <a:buNone/>
            </a:pPr>
            <a:r>
              <a:rPr lang="en-US" dirty="0"/>
              <a:t>Trace</a:t>
            </a:r>
          </a:p>
          <a:p>
            <a:pPr marL="0" indent="0">
              <a:buNone/>
            </a:pPr>
            <a:r>
              <a:rPr lang="en-US" dirty="0"/>
              <a:t>Out </a:t>
            </a:r>
          </a:p>
          <a:p>
            <a:pPr marL="0" indent="0">
              <a:buNone/>
            </a:pPr>
            <a:r>
              <a:rPr lang="en-US" dirty="0">
                <a:solidFill>
                  <a:srgbClr val="FF00FF"/>
                </a:solidFill>
              </a:rPr>
              <a:t>Curve</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935015"/>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Better</a:t>
            </a:r>
          </a:p>
          <a:p>
            <a:pPr marL="0" indent="0">
              <a:buNone/>
            </a:pPr>
            <a:r>
              <a:rPr lang="en-US" dirty="0"/>
              <a:t>Separation</a:t>
            </a:r>
          </a:p>
          <a:p>
            <a:pPr marL="0" indent="0">
              <a:buNone/>
            </a:pPr>
            <a:r>
              <a:rPr lang="en-US" dirty="0"/>
              <a:t>Is “More</a:t>
            </a:r>
          </a:p>
          <a:p>
            <a:pPr marL="0" indent="0">
              <a:buNone/>
            </a:pPr>
            <a:r>
              <a:rPr lang="en-US" dirty="0"/>
              <a:t>To Upper</a:t>
            </a:r>
          </a:p>
          <a:p>
            <a:pPr marL="0" indent="0">
              <a:buNone/>
            </a:pPr>
            <a:r>
              <a:rPr lang="en-US" dirty="0"/>
              <a:t>Left”</a:t>
            </a:r>
          </a:p>
        </p:txBody>
      </p:sp>
      <p:grpSp>
        <p:nvGrpSpPr>
          <p:cNvPr id="9" name="Group 8">
            <a:extLst>
              <a:ext uri="{FF2B5EF4-FFF2-40B4-BE49-F238E27FC236}">
                <a16:creationId xmlns:a16="http://schemas.microsoft.com/office/drawing/2014/main" id="{07EB4082-75E0-9F98-64CF-2ABF20A935D5}"/>
              </a:ext>
            </a:extLst>
          </p:cNvPr>
          <p:cNvGrpSpPr/>
          <p:nvPr/>
        </p:nvGrpSpPr>
        <p:grpSpPr>
          <a:xfrm>
            <a:off x="5791200" y="3962400"/>
            <a:ext cx="2428870" cy="2322731"/>
            <a:chOff x="5791200" y="3962400"/>
            <a:chExt cx="2428870" cy="2322731"/>
          </a:xfrm>
        </p:grpSpPr>
        <p:sp>
          <p:nvSpPr>
            <p:cNvPr id="5" name="TextBox 4">
              <a:extLst>
                <a:ext uri="{FF2B5EF4-FFF2-40B4-BE49-F238E27FC236}">
                  <a16:creationId xmlns:a16="http://schemas.microsoft.com/office/drawing/2014/main" id="{02FE5B37-0A94-43BC-004C-FB62AF92DC12}"/>
                </a:ext>
              </a:extLst>
            </p:cNvPr>
            <p:cNvSpPr txBox="1"/>
            <p:nvPr/>
          </p:nvSpPr>
          <p:spPr>
            <a:xfrm>
              <a:off x="5791200" y="5638800"/>
              <a:ext cx="2428870" cy="646331"/>
            </a:xfrm>
            <a:prstGeom prst="rect">
              <a:avLst/>
            </a:prstGeom>
            <a:noFill/>
          </p:spPr>
          <p:txBody>
            <a:bodyPr wrap="none" rtlCol="0">
              <a:spAutoFit/>
            </a:bodyPr>
            <a:lstStyle/>
            <a:p>
              <a:pPr algn="ctr"/>
              <a:r>
                <a:rPr lang="en-US" dirty="0"/>
                <a:t>Useful Summary:</a:t>
              </a:r>
            </a:p>
            <a:p>
              <a:pPr algn="ctr"/>
              <a:r>
                <a:rPr lang="en-US" i="1" dirty="0"/>
                <a:t>Area Under the Curve</a:t>
              </a:r>
            </a:p>
          </p:txBody>
        </p:sp>
        <p:cxnSp>
          <p:nvCxnSpPr>
            <p:cNvPr id="7" name="Straight Arrow Connector 6">
              <a:extLst>
                <a:ext uri="{FF2B5EF4-FFF2-40B4-BE49-F238E27FC236}">
                  <a16:creationId xmlns:a16="http://schemas.microsoft.com/office/drawing/2014/main" id="{BE53F79F-DD27-D12F-7E7A-06F7C43E4189}"/>
                </a:ext>
              </a:extLst>
            </p:cNvPr>
            <p:cNvCxnSpPr>
              <a:cxnSpLocks/>
            </p:cNvCxnSpPr>
            <p:nvPr/>
          </p:nvCxnSpPr>
          <p:spPr>
            <a:xfrm flipV="1">
              <a:off x="7010400" y="3962400"/>
              <a:ext cx="838200" cy="167640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32044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884237"/>
            <a:ext cx="8534400" cy="5135563"/>
          </a:xfrm>
        </p:spPr>
        <p:txBody>
          <a:bodyPr/>
          <a:lstStyle/>
          <a:p>
            <a:pPr marL="0" indent="0">
              <a:buNone/>
            </a:pPr>
            <a:r>
              <a:rPr lang="en-US" dirty="0"/>
              <a:t>Alternate Interpretation</a:t>
            </a:r>
            <a:endParaRPr lang="en-US" dirty="0">
              <a:solidFill>
                <a:srgbClr val="FF00FF"/>
              </a:solidFill>
            </a:endParaRPr>
          </a:p>
          <a:p>
            <a:pPr marL="0" indent="0">
              <a:buNone/>
            </a:pPr>
            <a:endParaRPr lang="en-US" dirty="0"/>
          </a:p>
        </p:txBody>
      </p:sp>
      <p:grpSp>
        <p:nvGrpSpPr>
          <p:cNvPr id="8" name="Group 7">
            <a:extLst>
              <a:ext uri="{FF2B5EF4-FFF2-40B4-BE49-F238E27FC236}">
                <a16:creationId xmlns:a16="http://schemas.microsoft.com/office/drawing/2014/main" id="{F1BF36C0-358F-4D56-8BC7-E552F784ED0E}"/>
              </a:ext>
            </a:extLst>
          </p:cNvPr>
          <p:cNvGrpSpPr/>
          <p:nvPr/>
        </p:nvGrpSpPr>
        <p:grpSpPr>
          <a:xfrm>
            <a:off x="3810000" y="1113472"/>
            <a:ext cx="2786628" cy="1477328"/>
            <a:chOff x="3810000" y="1113472"/>
            <a:chExt cx="2786628" cy="1477328"/>
          </a:xfrm>
        </p:grpSpPr>
        <p:sp>
          <p:nvSpPr>
            <p:cNvPr id="5" name="TextBox 4">
              <a:extLst>
                <a:ext uri="{FF2B5EF4-FFF2-40B4-BE49-F238E27FC236}">
                  <a16:creationId xmlns:a16="http://schemas.microsoft.com/office/drawing/2014/main" id="{12A80C0E-C1CC-4848-9D32-69FF851F6592}"/>
                </a:ext>
              </a:extLst>
            </p:cNvPr>
            <p:cNvSpPr txBox="1"/>
            <p:nvPr/>
          </p:nvSpPr>
          <p:spPr>
            <a:xfrm>
              <a:off x="5257800" y="1113472"/>
              <a:ext cx="1338828" cy="147732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Given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DC00FF"/>
                  </a:solidFill>
                  <a:effectLst/>
                  <a:uLnTx/>
                  <a:uFillTx/>
                  <a:latin typeface="Arial" charset="0"/>
                  <a:ea typeface="+mn-ea"/>
                  <a:cs typeface="+mn-cs"/>
                </a:rPr>
                <a:t>Separating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DC00FF"/>
                  </a:solidFill>
                  <a:effectLst/>
                  <a:uLnTx/>
                  <a:uFillTx/>
                  <a:latin typeface="Arial" charset="0"/>
                  <a:ea typeface="+mn-ea"/>
                  <a:cs typeface="+mn-cs"/>
                </a:rPr>
                <a:t>Boundary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Between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Blue</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&amp; </a:t>
              </a:r>
              <a:r>
                <a:rPr kumimoji="0" lang="en-US" sz="1800" b="0" i="0" u="none" strike="noStrike" kern="1200" cap="none" spc="0" normalizeH="0" baseline="0" noProof="0" dirty="0">
                  <a:ln>
                    <a:noFill/>
                  </a:ln>
                  <a:solidFill>
                    <a:srgbClr val="FF0000"/>
                  </a:solidFill>
                  <a:effectLst/>
                  <a:uLnTx/>
                  <a:uFillTx/>
                  <a:latin typeface="Arial" charset="0"/>
                  <a:ea typeface="+mn-ea"/>
                  <a:cs typeface="+mn-cs"/>
                </a:rPr>
                <a:t>Red</a:t>
              </a:r>
            </a:p>
          </p:txBody>
        </p:sp>
        <p:cxnSp>
          <p:nvCxnSpPr>
            <p:cNvPr id="7" name="Straight Arrow Connector 6">
              <a:extLst>
                <a:ext uri="{FF2B5EF4-FFF2-40B4-BE49-F238E27FC236}">
                  <a16:creationId xmlns:a16="http://schemas.microsoft.com/office/drawing/2014/main" id="{158D4121-B725-4228-A7F1-32C848098A10}"/>
                </a:ext>
              </a:extLst>
            </p:cNvPr>
            <p:cNvCxnSpPr/>
            <p:nvPr/>
          </p:nvCxnSpPr>
          <p:spPr>
            <a:xfrm flipH="1">
              <a:off x="3810000" y="1828800"/>
              <a:ext cx="1447800" cy="609600"/>
            </a:xfrm>
            <a:prstGeom prst="straightConnector1">
              <a:avLst/>
            </a:prstGeom>
            <a:ln w="25400">
              <a:solidFill>
                <a:srgbClr val="DC0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166492D5-74E7-4C54-805B-34F794D90B46}"/>
              </a:ext>
            </a:extLst>
          </p:cNvPr>
          <p:cNvGrpSpPr/>
          <p:nvPr/>
        </p:nvGrpSpPr>
        <p:grpSpPr>
          <a:xfrm>
            <a:off x="1571828" y="3352800"/>
            <a:ext cx="4219372" cy="1676400"/>
            <a:chOff x="1571828" y="3352800"/>
            <a:chExt cx="4219372" cy="1676400"/>
          </a:xfrm>
        </p:grpSpPr>
        <p:sp>
          <p:nvSpPr>
            <p:cNvPr id="9" name="TextBox 8">
              <a:extLst>
                <a:ext uri="{FF2B5EF4-FFF2-40B4-BE49-F238E27FC236}">
                  <a16:creationId xmlns:a16="http://schemas.microsoft.com/office/drawing/2014/main" id="{A08E28BD-4F56-40EE-BD30-D88A74C0FB3B}"/>
                </a:ext>
              </a:extLst>
            </p:cNvPr>
            <p:cNvSpPr txBox="1"/>
            <p:nvPr/>
          </p:nvSpPr>
          <p:spPr>
            <a:xfrm>
              <a:off x="1571828" y="3886200"/>
              <a:ext cx="1095172" cy="9233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Arial" charset="0"/>
                  <a:ea typeface="+mn-ea"/>
                  <a:cs typeface="+mn-cs"/>
                </a:rPr>
                <a:t>Prop’n</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Blues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“Correct”</a:t>
              </a:r>
            </a:p>
          </p:txBody>
        </p:sp>
        <p:sp>
          <p:nvSpPr>
            <p:cNvPr id="10" name="Rectangle 9">
              <a:extLst>
                <a:ext uri="{FF2B5EF4-FFF2-40B4-BE49-F238E27FC236}">
                  <a16:creationId xmlns:a16="http://schemas.microsoft.com/office/drawing/2014/main" id="{C8ECAB89-5CB5-44FD-AF3F-A49651E3FE32}"/>
                </a:ext>
              </a:extLst>
            </p:cNvPr>
            <p:cNvSpPr/>
            <p:nvPr/>
          </p:nvSpPr>
          <p:spPr>
            <a:xfrm>
              <a:off x="2667000" y="3352800"/>
              <a:ext cx="1143000" cy="304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Left Brace 10">
              <a:extLst>
                <a:ext uri="{FF2B5EF4-FFF2-40B4-BE49-F238E27FC236}">
                  <a16:creationId xmlns:a16="http://schemas.microsoft.com/office/drawing/2014/main" id="{110327A1-FB89-43DD-A1D4-73F95F05DCAB}"/>
                </a:ext>
              </a:extLst>
            </p:cNvPr>
            <p:cNvSpPr/>
            <p:nvPr/>
          </p:nvSpPr>
          <p:spPr>
            <a:xfrm>
              <a:off x="5334000" y="3352800"/>
              <a:ext cx="457200" cy="1676400"/>
            </a:xfrm>
            <a:prstGeom prst="leftBrace">
              <a:avLst/>
            </a:prstGeom>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 name="Group 14">
            <a:extLst>
              <a:ext uri="{FF2B5EF4-FFF2-40B4-BE49-F238E27FC236}">
                <a16:creationId xmlns:a16="http://schemas.microsoft.com/office/drawing/2014/main" id="{AA6CC312-6B68-4220-B17C-2F7176EC88A7}"/>
              </a:ext>
            </a:extLst>
          </p:cNvPr>
          <p:cNvGrpSpPr/>
          <p:nvPr/>
        </p:nvGrpSpPr>
        <p:grpSpPr>
          <a:xfrm>
            <a:off x="3810000" y="3581400"/>
            <a:ext cx="4495800" cy="1905001"/>
            <a:chOff x="3810000" y="3581400"/>
            <a:chExt cx="4495800" cy="1905001"/>
          </a:xfrm>
        </p:grpSpPr>
        <p:sp>
          <p:nvSpPr>
            <p:cNvPr id="12" name="Left Brace 11">
              <a:extLst>
                <a:ext uri="{FF2B5EF4-FFF2-40B4-BE49-F238E27FC236}">
                  <a16:creationId xmlns:a16="http://schemas.microsoft.com/office/drawing/2014/main" id="{DE2311B2-55BA-4A89-BBA0-F700C5537927}"/>
                </a:ext>
              </a:extLst>
            </p:cNvPr>
            <p:cNvSpPr/>
            <p:nvPr/>
          </p:nvSpPr>
          <p:spPr>
            <a:xfrm rot="16200000">
              <a:off x="7124700" y="4305301"/>
              <a:ext cx="457200" cy="190500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TextBox 12">
              <a:extLst>
                <a:ext uri="{FF2B5EF4-FFF2-40B4-BE49-F238E27FC236}">
                  <a16:creationId xmlns:a16="http://schemas.microsoft.com/office/drawing/2014/main" id="{FDCD24F0-6B30-496D-89A2-A8D1D894E1DB}"/>
                </a:ext>
              </a:extLst>
            </p:cNvPr>
            <p:cNvSpPr txBox="1"/>
            <p:nvPr/>
          </p:nvSpPr>
          <p:spPr>
            <a:xfrm>
              <a:off x="3886200" y="4410670"/>
              <a:ext cx="1095172" cy="9233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Arial" charset="0"/>
                  <a:ea typeface="+mn-ea"/>
                  <a:cs typeface="+mn-cs"/>
                </a:rPr>
                <a:t>Prop’n</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charset="0"/>
                  <a:ea typeface="+mn-ea"/>
                  <a:cs typeface="+mn-cs"/>
                </a:rPr>
                <a:t>Reds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“Correct”</a:t>
              </a:r>
            </a:p>
          </p:txBody>
        </p:sp>
        <p:sp>
          <p:nvSpPr>
            <p:cNvPr id="14" name="Rectangle 13">
              <a:extLst>
                <a:ext uri="{FF2B5EF4-FFF2-40B4-BE49-F238E27FC236}">
                  <a16:creationId xmlns:a16="http://schemas.microsoft.com/office/drawing/2014/main" id="{F21613FB-783D-4408-AEBC-1AACB33AAFCA}"/>
                </a:ext>
              </a:extLst>
            </p:cNvPr>
            <p:cNvSpPr/>
            <p:nvPr/>
          </p:nvSpPr>
          <p:spPr>
            <a:xfrm>
              <a:off x="3810000" y="3581400"/>
              <a:ext cx="1295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7" name="TextBox 16">
            <a:extLst>
              <a:ext uri="{FF2B5EF4-FFF2-40B4-BE49-F238E27FC236}">
                <a16:creationId xmlns:a16="http://schemas.microsoft.com/office/drawing/2014/main" id="{DECEE95E-FD3D-4335-904B-B6B626233E01}"/>
              </a:ext>
            </a:extLst>
          </p:cNvPr>
          <p:cNvSpPr txBox="1"/>
          <p:nvPr/>
        </p:nvSpPr>
        <p:spPr>
          <a:xfrm>
            <a:off x="228600" y="5862935"/>
            <a:ext cx="873950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Called “True Positive” and “True Negative” Classification Rates</a:t>
            </a:r>
          </a:p>
        </p:txBody>
      </p:sp>
      <p:grpSp>
        <p:nvGrpSpPr>
          <p:cNvPr id="22" name="Group 21">
            <a:extLst>
              <a:ext uri="{FF2B5EF4-FFF2-40B4-BE49-F238E27FC236}">
                <a16:creationId xmlns:a16="http://schemas.microsoft.com/office/drawing/2014/main" id="{D1FD971A-0C79-45C2-915D-6B621D7C108D}"/>
              </a:ext>
            </a:extLst>
          </p:cNvPr>
          <p:cNvGrpSpPr/>
          <p:nvPr/>
        </p:nvGrpSpPr>
        <p:grpSpPr>
          <a:xfrm>
            <a:off x="3459971" y="3124200"/>
            <a:ext cx="5379229" cy="3657600"/>
            <a:chOff x="3459971" y="3124200"/>
            <a:chExt cx="5379229" cy="3657600"/>
          </a:xfrm>
        </p:grpSpPr>
        <p:sp>
          <p:nvSpPr>
            <p:cNvPr id="18" name="TextBox 17">
              <a:extLst>
                <a:ext uri="{FF2B5EF4-FFF2-40B4-BE49-F238E27FC236}">
                  <a16:creationId xmlns:a16="http://schemas.microsoft.com/office/drawing/2014/main" id="{A1265899-40EA-4233-9884-ED95E0FC629B}"/>
                </a:ext>
              </a:extLst>
            </p:cNvPr>
            <p:cNvSpPr txBox="1"/>
            <p:nvPr/>
          </p:nvSpPr>
          <p:spPr>
            <a:xfrm>
              <a:off x="3459971" y="6320135"/>
              <a:ext cx="5379229"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DC00FF"/>
                  </a:solidFill>
                  <a:effectLst/>
                  <a:uLnTx/>
                  <a:uFillTx/>
                  <a:latin typeface="Arial" charset="0"/>
                  <a:ea typeface="+mn-ea"/>
                  <a:cs typeface="+mn-cs"/>
                </a:rPr>
                <a:t>ROC Curve </a:t>
              </a:r>
              <a:r>
                <a:rPr kumimoji="0" lang="en-US" sz="2400" b="0" i="0" u="none" strike="noStrike" kern="1200" cap="none" spc="0" normalizeH="0" baseline="0" noProof="0" dirty="0">
                  <a:ln>
                    <a:noFill/>
                  </a:ln>
                  <a:solidFill>
                    <a:srgbClr val="000000"/>
                  </a:solidFill>
                  <a:effectLst/>
                  <a:uLnTx/>
                  <a:uFillTx/>
                  <a:latin typeface="Arial" charset="0"/>
                  <a:ea typeface="+mn-ea"/>
                  <a:cs typeface="+mn-cs"/>
                </a:rPr>
                <a:t>Summarizes Over </a:t>
              </a:r>
              <a:r>
                <a:rPr kumimoji="0" lang="en-US" sz="2400" b="0" i="0" u="none" strike="noStrike" kern="1200" cap="none" spc="0" normalizeH="0" baseline="0" noProof="0" dirty="0">
                  <a:ln>
                    <a:noFill/>
                  </a:ln>
                  <a:solidFill>
                    <a:srgbClr val="DC00FF"/>
                  </a:solidFill>
                  <a:effectLst/>
                  <a:uLnTx/>
                  <a:uFillTx/>
                  <a:latin typeface="Arial" charset="0"/>
                  <a:ea typeface="+mn-ea"/>
                  <a:cs typeface="+mn-cs"/>
                </a:rPr>
                <a:t>Cutoffs</a:t>
              </a:r>
            </a:p>
          </p:txBody>
        </p:sp>
        <p:cxnSp>
          <p:nvCxnSpPr>
            <p:cNvPr id="19" name="Straight Arrow Connector 18">
              <a:extLst>
                <a:ext uri="{FF2B5EF4-FFF2-40B4-BE49-F238E27FC236}">
                  <a16:creationId xmlns:a16="http://schemas.microsoft.com/office/drawing/2014/main" id="{57E4AC72-8D56-4E44-A260-1F4DDCA13414}"/>
                </a:ext>
              </a:extLst>
            </p:cNvPr>
            <p:cNvCxnSpPr>
              <a:cxnSpLocks/>
            </p:cNvCxnSpPr>
            <p:nvPr/>
          </p:nvCxnSpPr>
          <p:spPr>
            <a:xfrm flipV="1">
              <a:off x="4572000" y="3124200"/>
              <a:ext cx="2590800" cy="3352800"/>
            </a:xfrm>
            <a:prstGeom prst="straightConnector1">
              <a:avLst/>
            </a:prstGeom>
            <a:ln w="25400">
              <a:solidFill>
                <a:srgbClr val="DC00FF"/>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8845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sz="4000" dirty="0">
                <a:solidFill>
                  <a:schemeClr val="bg2"/>
                </a:solidFill>
                <a:latin typeface="Arial Unicode MS" pitchFamily="34" charset="-128"/>
                <a:ea typeface="Arial Unicode MS" pitchFamily="34" charset="-128"/>
                <a:cs typeface="Arial Unicode MS" pitchFamily="34" charset="-128"/>
              </a:rPr>
              <a:t>Last Class: </a:t>
            </a:r>
            <a:r>
              <a:rPr lang="en-US" altLang="ko-KR" sz="4000" dirty="0">
                <a:solidFill>
                  <a:schemeClr val="bg2"/>
                </a:solidFill>
                <a:latin typeface="Arial Unicode MS" pitchFamily="34" charset="-128"/>
                <a:ea typeface="Arial Unicode MS" pitchFamily="34" charset="-128"/>
                <a:cs typeface="Arial Unicode MS" pitchFamily="34" charset="-128"/>
              </a:rPr>
              <a:t>Marg. Dist. Plot</a:t>
            </a:r>
          </a:p>
        </p:txBody>
      </p:sp>
      <mc:AlternateContent xmlns:mc="http://schemas.openxmlformats.org/markup-compatibility/2006" xmlns:a14="http://schemas.microsoft.com/office/drawing/2010/main">
        <mc:Choice Requires="a14">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Drug Discovery Data</a:t>
                </a:r>
              </a:p>
              <a:p>
                <a:pPr lvl="0" eaLnBrk="1" hangingPunct="1">
                  <a:lnSpc>
                    <a:spcPct val="150000"/>
                  </a:lnSpc>
                  <a:buSzPct val="100000"/>
                  <a:buFont typeface="Wingdings" panose="05000000000000000000" pitchFamily="2" charset="2"/>
                  <a:buChar char="Ø"/>
                </a:pPr>
                <a:r>
                  <a:rPr lang="en-US" altLang="en-US" dirty="0">
                    <a:solidFill>
                      <a:srgbClr val="000000"/>
                    </a:solidFill>
                    <a:latin typeface="Tahoma"/>
                  </a:rPr>
                  <a:t>  </a:t>
                </a:r>
                <a14:m>
                  <m:oMath xmlns:m="http://schemas.openxmlformats.org/officeDocument/2006/math">
                    <m:r>
                      <a:rPr lang="en-US" altLang="en-US" i="1" dirty="0" smtClean="0">
                        <a:solidFill>
                          <a:srgbClr val="000000"/>
                        </a:solidFill>
                        <a:latin typeface="Cambria Math"/>
                      </a:rPr>
                      <m:t>𝑛</m:t>
                    </m:r>
                    <m:r>
                      <a:rPr lang="en-US" altLang="en-US" i="1" dirty="0" smtClean="0">
                        <a:solidFill>
                          <a:srgbClr val="000000"/>
                        </a:solidFill>
                        <a:latin typeface="Cambria Math"/>
                      </a:rPr>
                      <m:t> = 262</m:t>
                    </m:r>
                  </m:oMath>
                </a14:m>
                <a:r>
                  <a:rPr lang="en-US" altLang="en-US" dirty="0">
                    <a:solidFill>
                      <a:srgbClr val="000000"/>
                    </a:solidFill>
                    <a:latin typeface="Tahoma"/>
                  </a:rPr>
                  <a:t>, Chemical Compounds</a:t>
                </a:r>
              </a:p>
              <a:p>
                <a:pPr lvl="0" eaLnBrk="1" hangingPunct="1">
                  <a:lnSpc>
                    <a:spcPct val="150000"/>
                  </a:lnSpc>
                  <a:buSzPct val="100000"/>
                  <a:buFont typeface="Wingdings" panose="05000000000000000000" pitchFamily="2" charset="2"/>
                  <a:buChar char="Ø"/>
                </a:pPr>
                <a:r>
                  <a:rPr lang="en-US" altLang="en-US" dirty="0">
                    <a:solidFill>
                      <a:srgbClr val="000000"/>
                    </a:solidFill>
                    <a:latin typeface="Tahoma"/>
                  </a:rPr>
                  <a:t>  </a:t>
                </a:r>
                <a14:m>
                  <m:oMath xmlns:m="http://schemas.openxmlformats.org/officeDocument/2006/math">
                    <m:r>
                      <a:rPr lang="en-US" altLang="en-US" i="1" dirty="0" smtClean="0">
                        <a:solidFill>
                          <a:srgbClr val="000000"/>
                        </a:solidFill>
                        <a:latin typeface="Cambria Math"/>
                      </a:rPr>
                      <m:t>𝑑</m:t>
                    </m:r>
                    <m:r>
                      <a:rPr lang="en-US" altLang="en-US" i="1" dirty="0" smtClean="0">
                        <a:solidFill>
                          <a:srgbClr val="000000"/>
                        </a:solidFill>
                        <a:latin typeface="Cambria Math"/>
                      </a:rPr>
                      <m:t> = 2489</m:t>
                    </m:r>
                  </m:oMath>
                </a14:m>
                <a:r>
                  <a:rPr lang="en-US" altLang="en-US" dirty="0">
                    <a:solidFill>
                      <a:srgbClr val="000000"/>
                    </a:solidFill>
                    <a:latin typeface="Tahoma"/>
                  </a:rPr>
                  <a:t>, Chemical “Descriptors”</a:t>
                </a:r>
              </a:p>
              <a:p>
                <a:pPr lvl="0" eaLnBrk="1" hangingPunct="1">
                  <a:lnSpc>
                    <a:spcPct val="150000"/>
                  </a:lnSpc>
                  <a:buSzPct val="100000"/>
                  <a:buFont typeface="Wingdings" panose="05000000000000000000" pitchFamily="2" charset="2"/>
                  <a:buChar char="Ø"/>
                </a:pPr>
                <a:r>
                  <a:rPr lang="en-US" altLang="en-US" dirty="0">
                    <a:solidFill>
                      <a:srgbClr val="000000"/>
                    </a:solidFill>
                    <a:latin typeface="Tahoma"/>
                  </a:rPr>
                  <a:t>  Discrete Response:</a:t>
                </a:r>
              </a:p>
              <a:p>
                <a:pPr marL="0" lvl="0" indent="0" algn="ctr" eaLnBrk="1" hangingPunct="1">
                  <a:lnSpc>
                    <a:spcPct val="150000"/>
                  </a:lnSpc>
                  <a:buClr>
                    <a:srgbClr val="A50021"/>
                  </a:buClr>
                  <a:buSzPct val="75000"/>
                  <a:buNone/>
                </a:pPr>
                <a:r>
                  <a:rPr lang="en-US" altLang="en-US" dirty="0">
                    <a:solidFill>
                      <a:srgbClr val="3333FF"/>
                    </a:solidFill>
                    <a:latin typeface="Tahoma"/>
                  </a:rPr>
                  <a:t>0 – blue o</a:t>
                </a:r>
                <a:r>
                  <a:rPr lang="en-US" altLang="en-US" dirty="0">
                    <a:solidFill>
                      <a:srgbClr val="000000"/>
                    </a:solidFill>
                    <a:latin typeface="Tahoma"/>
                  </a:rPr>
                  <a:t>,   </a:t>
                </a:r>
                <a:r>
                  <a:rPr lang="en-US" altLang="en-US" dirty="0">
                    <a:solidFill>
                      <a:srgbClr val="FF0000"/>
                    </a:solidFill>
                    <a:latin typeface="Tahoma"/>
                  </a:rPr>
                  <a:t> 1 – red +</a:t>
                </a:r>
              </a:p>
              <a:p>
                <a:pPr marL="0" indent="0" eaLnBrk="1" hangingPunct="1">
                  <a:lnSpc>
                    <a:spcPct val="200000"/>
                  </a:lnSpc>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altLang="ko-KR" sz="1800" dirty="0">
                    <a:solidFill>
                      <a:schemeClr val="bg2"/>
                    </a:solidFill>
                    <a:latin typeface="Arial Unicode MS" pitchFamily="34" charset="-128"/>
                    <a:ea typeface="Arial Unicode MS" pitchFamily="34" charset="-128"/>
                    <a:cs typeface="Arial Unicode MS" pitchFamily="34" charset="-128"/>
                  </a:rPr>
                  <a:t>                                              </a:t>
                </a:r>
              </a:p>
            </p:txBody>
          </p:sp>
        </mc:Choice>
        <mc:Fallback xmlns="">
          <p:sp>
            <p:nvSpPr>
              <p:cNvPr id="236547" name="Rectangle 3"/>
              <p:cNvSpPr>
                <a:spLocks noGrp="1" noRot="1" noChangeAspect="1" noMove="1" noResize="1" noEditPoints="1" noAdjustHandles="1" noChangeArrowheads="1" noChangeShapeType="1" noTextEdit="1"/>
              </p:cNvSpPr>
              <p:nvPr>
                <p:ph type="body" idx="1"/>
              </p:nvPr>
            </p:nvSpPr>
            <p:spPr>
              <a:xfrm>
                <a:off x="304800" y="838200"/>
                <a:ext cx="8610600" cy="5410200"/>
              </a:xfrm>
              <a:blipFill>
                <a:blip r:embed="rId3"/>
                <a:stretch>
                  <a:fillRect l="-1769" t="-1466"/>
                </a:stretch>
              </a:blipFill>
            </p:spPr>
            <p:txBody>
              <a:bodyPr/>
              <a:lstStyle/>
              <a:p>
                <a:r>
                  <a:rPr lang="en-US">
                    <a:noFill/>
                  </a:rPr>
                  <a:t> </a:t>
                </a:r>
              </a:p>
            </p:txBody>
          </p:sp>
        </mc:Fallback>
      </mc:AlternateContent>
      <p:grpSp>
        <p:nvGrpSpPr>
          <p:cNvPr id="3" name="Group 2"/>
          <p:cNvGrpSpPr/>
          <p:nvPr/>
        </p:nvGrpSpPr>
        <p:grpSpPr>
          <a:xfrm>
            <a:off x="2872041" y="5257800"/>
            <a:ext cx="5205159" cy="1524000"/>
            <a:chOff x="2872041" y="5257800"/>
            <a:chExt cx="5205159" cy="1524000"/>
          </a:xfrm>
        </p:grpSpPr>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52578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72041" y="6172200"/>
              <a:ext cx="322395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ko-KR" sz="1800" b="0"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(Thanks to Alex Tropsha Lab)</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39197150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endParaRPr lang="en-US" dirty="0"/>
          </a:p>
          <a:p>
            <a:pPr marL="0" indent="0">
              <a:buNone/>
            </a:pPr>
            <a:r>
              <a:rPr lang="en-US" dirty="0"/>
              <a:t>Summarize</a:t>
            </a:r>
          </a:p>
          <a:p>
            <a:pPr marL="0" indent="0">
              <a:buNone/>
            </a:pPr>
            <a:r>
              <a:rPr lang="en-US" dirty="0"/>
              <a:t>&amp; Compare</a:t>
            </a:r>
          </a:p>
          <a:p>
            <a:pPr marL="0" indent="0">
              <a:buNone/>
            </a:pPr>
            <a:r>
              <a:rPr lang="en-US" dirty="0"/>
              <a:t>Using</a:t>
            </a:r>
          </a:p>
          <a:p>
            <a:pPr marL="0" indent="0">
              <a:buNone/>
            </a:pPr>
            <a:r>
              <a:rPr lang="en-US" i="1" dirty="0"/>
              <a:t>Area</a:t>
            </a:r>
          </a:p>
          <a:p>
            <a:pPr marL="0" indent="0">
              <a:buNone/>
            </a:pPr>
            <a:r>
              <a:rPr lang="en-US" i="1" dirty="0"/>
              <a:t>Under </a:t>
            </a:r>
          </a:p>
          <a:p>
            <a:pPr marL="0" indent="0">
              <a:buNone/>
            </a:pPr>
            <a:r>
              <a:rPr lang="en-US" i="1" dirty="0"/>
              <a:t>Curve</a:t>
            </a:r>
          </a:p>
          <a:p>
            <a:pPr marL="0" indent="0">
              <a:buNone/>
            </a:pPr>
            <a:r>
              <a:rPr lang="en-US" dirty="0"/>
              <a:t>(AUC)</a:t>
            </a:r>
          </a:p>
        </p:txBody>
      </p:sp>
      <p:cxnSp>
        <p:nvCxnSpPr>
          <p:cNvPr id="5" name="Straight Arrow Connector 4"/>
          <p:cNvCxnSpPr/>
          <p:nvPr/>
        </p:nvCxnSpPr>
        <p:spPr>
          <a:xfrm flipV="1">
            <a:off x="1447800" y="3942943"/>
            <a:ext cx="6019800" cy="1467257"/>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164158"/>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Toy</a:t>
            </a:r>
          </a:p>
          <a:p>
            <a:pPr marL="0" indent="0">
              <a:buNone/>
            </a:pPr>
            <a:r>
              <a:rPr lang="en-US" dirty="0"/>
              <a:t>Example</a:t>
            </a:r>
          </a:p>
          <a:p>
            <a:pPr marL="0" indent="0">
              <a:buNone/>
            </a:pPr>
            <a:endParaRPr lang="en-US" dirty="0"/>
          </a:p>
          <a:p>
            <a:pPr marL="0" indent="0">
              <a:buNone/>
            </a:pPr>
            <a:r>
              <a:rPr lang="en-US" dirty="0"/>
              <a:t>Perfect</a:t>
            </a:r>
          </a:p>
          <a:p>
            <a:pPr marL="0" indent="0">
              <a:buNone/>
            </a:pPr>
            <a:r>
              <a:rPr lang="en-US" dirty="0"/>
              <a:t>Separation</a:t>
            </a:r>
          </a:p>
        </p:txBody>
      </p:sp>
    </p:spTree>
    <p:extLst>
      <p:ext uri="{BB962C8B-B14F-4D97-AF65-F5344CB8AC3E}">
        <p14:creationId xmlns:p14="http://schemas.microsoft.com/office/powerpoint/2010/main" val="2772241767"/>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Toy</a:t>
            </a:r>
          </a:p>
          <a:p>
            <a:pPr marL="0" indent="0">
              <a:buNone/>
            </a:pPr>
            <a:r>
              <a:rPr lang="en-US" dirty="0"/>
              <a:t>Example</a:t>
            </a:r>
          </a:p>
          <a:p>
            <a:pPr marL="0" indent="0">
              <a:buNone/>
            </a:pPr>
            <a:endParaRPr lang="en-US" dirty="0"/>
          </a:p>
          <a:p>
            <a:pPr marL="0" indent="0">
              <a:buNone/>
            </a:pPr>
            <a:endParaRPr lang="en-US" dirty="0"/>
          </a:p>
          <a:p>
            <a:pPr marL="0" indent="0">
              <a:buNone/>
            </a:pPr>
            <a:r>
              <a:rPr lang="en-US" dirty="0"/>
              <a:t>Very </a:t>
            </a:r>
          </a:p>
          <a:p>
            <a:pPr marL="0" indent="0">
              <a:buNone/>
            </a:pPr>
            <a:r>
              <a:rPr lang="en-US" dirty="0"/>
              <a:t>Slight</a:t>
            </a:r>
          </a:p>
          <a:p>
            <a:pPr marL="0" indent="0">
              <a:buNone/>
            </a:pPr>
            <a:r>
              <a:rPr lang="en-US" dirty="0"/>
              <a:t>Overlap</a:t>
            </a:r>
          </a:p>
        </p:txBody>
      </p:sp>
    </p:spTree>
    <p:extLst>
      <p:ext uri="{BB962C8B-B14F-4D97-AF65-F5344CB8AC3E}">
        <p14:creationId xmlns:p14="http://schemas.microsoft.com/office/powerpoint/2010/main" val="496793079"/>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Toy</a:t>
            </a:r>
          </a:p>
          <a:p>
            <a:pPr marL="0" indent="0">
              <a:buNone/>
            </a:pPr>
            <a:r>
              <a:rPr lang="en-US" dirty="0"/>
              <a:t>Example</a:t>
            </a:r>
          </a:p>
          <a:p>
            <a:pPr marL="0" indent="0">
              <a:buNone/>
            </a:pPr>
            <a:endParaRPr lang="en-US" dirty="0"/>
          </a:p>
          <a:p>
            <a:pPr marL="0" indent="0">
              <a:buNone/>
            </a:pPr>
            <a:r>
              <a:rPr lang="en-US" dirty="0"/>
              <a:t>Little </a:t>
            </a:r>
          </a:p>
          <a:p>
            <a:pPr marL="0" indent="0">
              <a:buNone/>
            </a:pPr>
            <a:r>
              <a:rPr lang="en-US" dirty="0"/>
              <a:t>More </a:t>
            </a:r>
          </a:p>
          <a:p>
            <a:pPr marL="0" indent="0">
              <a:buNone/>
            </a:pPr>
            <a:r>
              <a:rPr lang="en-US" dirty="0"/>
              <a:t>Overlap</a:t>
            </a:r>
          </a:p>
        </p:txBody>
      </p:sp>
    </p:spTree>
    <p:extLst>
      <p:ext uri="{BB962C8B-B14F-4D97-AF65-F5344CB8AC3E}">
        <p14:creationId xmlns:p14="http://schemas.microsoft.com/office/powerpoint/2010/main" val="301954669"/>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Toy</a:t>
            </a:r>
          </a:p>
          <a:p>
            <a:pPr marL="0" indent="0">
              <a:buNone/>
            </a:pPr>
            <a:r>
              <a:rPr lang="en-US" dirty="0"/>
              <a:t>Example</a:t>
            </a:r>
          </a:p>
          <a:p>
            <a:pPr marL="0" indent="0">
              <a:buNone/>
            </a:pPr>
            <a:endParaRPr lang="en-US" dirty="0"/>
          </a:p>
          <a:p>
            <a:pPr marL="0" indent="0">
              <a:buNone/>
            </a:pPr>
            <a:endParaRPr lang="en-US" dirty="0"/>
          </a:p>
          <a:p>
            <a:pPr marL="0" indent="0">
              <a:buNone/>
            </a:pPr>
            <a:r>
              <a:rPr lang="en-US" dirty="0"/>
              <a:t>More</a:t>
            </a:r>
          </a:p>
          <a:p>
            <a:pPr marL="0" indent="0">
              <a:buNone/>
            </a:pPr>
            <a:r>
              <a:rPr lang="en-US" dirty="0"/>
              <a:t>Overlap</a:t>
            </a:r>
          </a:p>
        </p:txBody>
      </p:sp>
    </p:spTree>
    <p:extLst>
      <p:ext uri="{BB962C8B-B14F-4D97-AF65-F5344CB8AC3E}">
        <p14:creationId xmlns:p14="http://schemas.microsoft.com/office/powerpoint/2010/main" val="3155508074"/>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Toy</a:t>
            </a:r>
          </a:p>
          <a:p>
            <a:pPr marL="0" indent="0">
              <a:buNone/>
            </a:pPr>
            <a:r>
              <a:rPr lang="en-US" dirty="0"/>
              <a:t>Example</a:t>
            </a:r>
          </a:p>
          <a:p>
            <a:pPr marL="0" indent="0">
              <a:buNone/>
            </a:pPr>
            <a:endParaRPr lang="en-US" dirty="0"/>
          </a:p>
          <a:p>
            <a:pPr marL="0" indent="0">
              <a:buNone/>
            </a:pPr>
            <a:r>
              <a:rPr lang="en-US" dirty="0"/>
              <a:t>Much </a:t>
            </a:r>
          </a:p>
          <a:p>
            <a:pPr marL="0" indent="0">
              <a:buNone/>
            </a:pPr>
            <a:r>
              <a:rPr lang="en-US" dirty="0"/>
              <a:t>More </a:t>
            </a:r>
          </a:p>
          <a:p>
            <a:pPr marL="0" indent="0">
              <a:buNone/>
            </a:pPr>
            <a:r>
              <a:rPr lang="en-US" dirty="0"/>
              <a:t>Overlap</a:t>
            </a:r>
          </a:p>
        </p:txBody>
      </p:sp>
    </p:spTree>
    <p:extLst>
      <p:ext uri="{BB962C8B-B14F-4D97-AF65-F5344CB8AC3E}">
        <p14:creationId xmlns:p14="http://schemas.microsoft.com/office/powerpoint/2010/main" val="3862823586"/>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Toy</a:t>
            </a:r>
          </a:p>
          <a:p>
            <a:pPr marL="0" indent="0">
              <a:buNone/>
            </a:pPr>
            <a:r>
              <a:rPr lang="en-US" dirty="0"/>
              <a:t>Example</a:t>
            </a:r>
          </a:p>
          <a:p>
            <a:pPr marL="0" indent="0">
              <a:buNone/>
            </a:pPr>
            <a:endParaRPr lang="en-US" dirty="0"/>
          </a:p>
          <a:p>
            <a:pPr marL="0" indent="0">
              <a:buNone/>
            </a:pPr>
            <a:endParaRPr lang="en-US" dirty="0"/>
          </a:p>
          <a:p>
            <a:pPr marL="0" indent="0">
              <a:buNone/>
            </a:pPr>
            <a:endParaRPr lang="en-US" dirty="0"/>
          </a:p>
          <a:p>
            <a:pPr marL="0" indent="0">
              <a:buNone/>
            </a:pPr>
            <a:r>
              <a:rPr lang="en-US" dirty="0"/>
              <a:t>Complete</a:t>
            </a:r>
          </a:p>
          <a:p>
            <a:pPr marL="0" indent="0">
              <a:buNone/>
            </a:pPr>
            <a:r>
              <a:rPr lang="en-US" dirty="0"/>
              <a:t>Overlap</a:t>
            </a:r>
          </a:p>
          <a:p>
            <a:pPr marL="0" indent="0">
              <a:buNone/>
            </a:pPr>
            <a:endParaRPr lang="en-US" dirty="0"/>
          </a:p>
        </p:txBody>
      </p:sp>
    </p:spTree>
    <p:extLst>
      <p:ext uri="{BB962C8B-B14F-4D97-AF65-F5344CB8AC3E}">
        <p14:creationId xmlns:p14="http://schemas.microsoft.com/office/powerpoint/2010/main" val="650644505"/>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Toy</a:t>
            </a:r>
          </a:p>
          <a:p>
            <a:pPr marL="0" indent="0">
              <a:buNone/>
            </a:pPr>
            <a:r>
              <a:rPr lang="en-US" dirty="0"/>
              <a:t>Example</a:t>
            </a:r>
          </a:p>
          <a:p>
            <a:pPr marL="0" indent="0">
              <a:buNone/>
            </a:pPr>
            <a:endParaRPr lang="en-US" dirty="0"/>
          </a:p>
          <a:p>
            <a:pPr marL="0" indent="0">
              <a:buNone/>
            </a:pPr>
            <a:endParaRPr lang="en-US" dirty="0"/>
          </a:p>
          <a:p>
            <a:pPr marL="0" indent="0">
              <a:buNone/>
            </a:pPr>
            <a:endParaRPr lang="en-US" dirty="0"/>
          </a:p>
          <a:p>
            <a:pPr marL="0" indent="0">
              <a:buNone/>
            </a:pPr>
            <a:r>
              <a:rPr lang="en-US" dirty="0"/>
              <a:t>Complete</a:t>
            </a:r>
          </a:p>
          <a:p>
            <a:pPr marL="0" indent="0">
              <a:buNone/>
            </a:pPr>
            <a:r>
              <a:rPr lang="en-US" dirty="0"/>
              <a:t>Overlap</a:t>
            </a:r>
          </a:p>
          <a:p>
            <a:pPr marL="0" indent="0">
              <a:buNone/>
            </a:pPr>
            <a:endParaRPr lang="en-US" dirty="0"/>
          </a:p>
          <a:p>
            <a:pPr marL="0" indent="0">
              <a:buNone/>
            </a:pPr>
            <a:endParaRPr lang="en-US" sz="1600" dirty="0"/>
          </a:p>
          <a:p>
            <a:pPr marL="0" indent="0">
              <a:buNone/>
            </a:pPr>
            <a:r>
              <a:rPr lang="en-US" dirty="0"/>
              <a:t>AUC ≈ 0.5        Reflects “Coin Tossing”</a:t>
            </a:r>
          </a:p>
        </p:txBody>
      </p:sp>
      <p:cxnSp>
        <p:nvCxnSpPr>
          <p:cNvPr id="5" name="Straight Arrow Connector 4"/>
          <p:cNvCxnSpPr/>
          <p:nvPr/>
        </p:nvCxnSpPr>
        <p:spPr>
          <a:xfrm flipV="1">
            <a:off x="2133600" y="3942944"/>
            <a:ext cx="5791200" cy="2220505"/>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954812"/>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Toy</a:t>
            </a:r>
          </a:p>
          <a:p>
            <a:pPr marL="0" indent="0">
              <a:buNone/>
            </a:pPr>
            <a:r>
              <a:rPr lang="en-US" dirty="0"/>
              <a:t>Example</a:t>
            </a:r>
          </a:p>
          <a:p>
            <a:pPr marL="0" indent="0">
              <a:buNone/>
            </a:pPr>
            <a:endParaRPr lang="en-US" dirty="0"/>
          </a:p>
          <a:p>
            <a:pPr marL="0" indent="0">
              <a:buNone/>
            </a:pPr>
            <a:r>
              <a:rPr lang="en-US" dirty="0"/>
              <a:t>Can</a:t>
            </a:r>
          </a:p>
          <a:p>
            <a:pPr marL="0" indent="0">
              <a:buNone/>
            </a:pPr>
            <a:r>
              <a:rPr lang="en-US" dirty="0"/>
              <a:t>Reflect</a:t>
            </a:r>
          </a:p>
          <a:p>
            <a:pPr marL="0" indent="0">
              <a:buNone/>
            </a:pPr>
            <a:r>
              <a:rPr lang="en-US" dirty="0"/>
              <a:t>“Worse</a:t>
            </a:r>
          </a:p>
          <a:p>
            <a:pPr marL="0" indent="0">
              <a:buNone/>
            </a:pPr>
            <a:r>
              <a:rPr lang="en-US" dirty="0"/>
              <a:t>Than Coin</a:t>
            </a:r>
          </a:p>
          <a:p>
            <a:pPr marL="0" indent="0">
              <a:buNone/>
            </a:pPr>
            <a:r>
              <a:rPr lang="en-US" dirty="0"/>
              <a:t>Tossing”</a:t>
            </a:r>
          </a:p>
          <a:p>
            <a:pPr marL="0" indent="0">
              <a:buNone/>
            </a:pPr>
            <a:endParaRPr lang="en-US" dirty="0"/>
          </a:p>
        </p:txBody>
      </p:sp>
    </p:spTree>
    <p:extLst>
      <p:ext uri="{BB962C8B-B14F-4D97-AF65-F5344CB8AC3E}">
        <p14:creationId xmlns:p14="http://schemas.microsoft.com/office/powerpoint/2010/main" val="323114341"/>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Interpretation of AUC:</a:t>
            </a:r>
          </a:p>
          <a:p>
            <a:pPr>
              <a:lnSpc>
                <a:spcPct val="150000"/>
              </a:lnSpc>
              <a:buFont typeface="Wingdings" pitchFamily="2" charset="2"/>
              <a:buChar char="ü"/>
            </a:pPr>
            <a:r>
              <a:rPr lang="en-US" dirty="0"/>
              <a:t>  Very Context Dependent</a:t>
            </a:r>
          </a:p>
          <a:p>
            <a:pPr>
              <a:lnSpc>
                <a:spcPct val="150000"/>
              </a:lnSpc>
              <a:buFont typeface="Wingdings" pitchFamily="2" charset="2"/>
              <a:buChar char="ü"/>
            </a:pPr>
            <a:r>
              <a:rPr lang="en-US" dirty="0"/>
              <a:t>  Radiology:   </a:t>
            </a:r>
          </a:p>
          <a:p>
            <a:pPr marL="0" indent="0" algn="ctr">
              <a:lnSpc>
                <a:spcPct val="150000"/>
              </a:lnSpc>
              <a:buNone/>
            </a:pPr>
            <a:r>
              <a:rPr lang="en-US" dirty="0"/>
              <a:t>“&gt; 70% has Predictive Usefulness”</a:t>
            </a:r>
          </a:p>
          <a:p>
            <a:pPr>
              <a:lnSpc>
                <a:spcPct val="150000"/>
              </a:lnSpc>
              <a:buFont typeface="Wingdings" pitchFamily="2" charset="2"/>
              <a:buChar char="ü"/>
            </a:pPr>
            <a:r>
              <a:rPr lang="en-US" dirty="0"/>
              <a:t>  Varies Field by Field</a:t>
            </a:r>
          </a:p>
          <a:p>
            <a:pPr>
              <a:lnSpc>
                <a:spcPct val="150000"/>
              </a:lnSpc>
              <a:buFont typeface="Wingdings" pitchFamily="2" charset="2"/>
              <a:buChar char="ü"/>
            </a:pPr>
            <a:r>
              <a:rPr lang="en-US" dirty="0"/>
              <a:t>  Bigger is Better</a:t>
            </a:r>
          </a:p>
        </p:txBody>
      </p:sp>
    </p:spTree>
    <p:extLst>
      <p:ext uri="{BB962C8B-B14F-4D97-AF65-F5344CB8AC3E}">
        <p14:creationId xmlns:p14="http://schemas.microsoft.com/office/powerpoint/2010/main" val="25490737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11535</TotalTime>
  <Words>4830</Words>
  <Application>Microsoft Office PowerPoint</Application>
  <PresentationFormat>On-screen Show (4:3)</PresentationFormat>
  <Paragraphs>1212</Paragraphs>
  <Slides>129</Slides>
  <Notes>83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129</vt:i4>
      </vt:variant>
    </vt:vector>
  </HeadingPairs>
  <TitlesOfParts>
    <vt:vector size="141" baseType="lpstr">
      <vt:lpstr>Gulim</vt:lpstr>
      <vt:lpstr>Gulim</vt:lpstr>
      <vt:lpstr>Arial</vt:lpstr>
      <vt:lpstr>Arial Unicode MS</vt:lpstr>
      <vt:lpstr>Cambria Math</vt:lpstr>
      <vt:lpstr>Courier New</vt:lpstr>
      <vt:lpstr>Tahoma</vt:lpstr>
      <vt:lpstr>Times New Roman</vt:lpstr>
      <vt:lpstr>Wingdings</vt:lpstr>
      <vt:lpstr>Default Design</vt:lpstr>
      <vt:lpstr>2_Default Design</vt:lpstr>
      <vt:lpstr>12_Default Design</vt:lpstr>
      <vt:lpstr>Statistics – O. R. 881 Object Oriented Data Analysis</vt:lpstr>
      <vt:lpstr>Current Sections in Textbook</vt:lpstr>
      <vt:lpstr>Participant Presentations</vt:lpstr>
      <vt:lpstr>Last Class: Data Visualization</vt:lpstr>
      <vt:lpstr>Last Class: Marg. Dist. Plots</vt:lpstr>
      <vt:lpstr>Last Class: Marg. Dist. Plots</vt:lpstr>
      <vt:lpstr>Last Class: Marg. Dist. Plots</vt:lpstr>
      <vt:lpstr>Last Class: Marg. Dist. Plots</vt:lpstr>
      <vt:lpstr>Last Class: Marg. Dist. Plot</vt:lpstr>
      <vt:lpstr>Last Class: Marg. Dist. Plot</vt:lpstr>
      <vt:lpstr>Last Class: Marg. Dist. Plot</vt:lpstr>
      <vt:lpstr>Last Class: Marg. Dist. Plot</vt:lpstr>
      <vt:lpstr>Last Class: Drug Discovery Data</vt:lpstr>
      <vt:lpstr>Last Class: Drug Discovery Data</vt:lpstr>
      <vt:lpstr>Last Class: Limitation of PCA</vt:lpstr>
      <vt:lpstr>Last Class: Correlation PCA</vt:lpstr>
      <vt:lpstr>Last Class: Correlation PCA</vt:lpstr>
      <vt:lpstr>Last Class: Correlation PCA</vt:lpstr>
      <vt:lpstr>Last Class: Correlation PCA</vt:lpstr>
      <vt:lpstr>Last Class: Correlation PCA</vt:lpstr>
      <vt:lpstr>Last Class: Correlation PCA</vt:lpstr>
      <vt:lpstr>Last Class: Correlation PCA</vt:lpstr>
      <vt:lpstr>Transformations</vt:lpstr>
      <vt:lpstr>Transformations</vt:lpstr>
      <vt:lpstr>Transformations</vt:lpstr>
      <vt:lpstr>Homework 3</vt:lpstr>
      <vt:lpstr>Transformations</vt:lpstr>
      <vt:lpstr>Transformations</vt:lpstr>
      <vt:lpstr>Transformations</vt:lpstr>
      <vt:lpstr>Transformations</vt:lpstr>
      <vt:lpstr>Transformations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Transformations</vt:lpstr>
      <vt:lpstr>Transformations</vt:lpstr>
      <vt:lpstr>Transformations</vt:lpstr>
      <vt:lpstr>Transformations</vt:lpstr>
      <vt:lpstr>Transformations</vt:lpstr>
      <vt:lpstr>Transformations</vt:lpstr>
      <vt:lpstr>Transformations</vt:lpstr>
      <vt:lpstr>Transformations</vt:lpstr>
      <vt:lpstr>Transformations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Melanoma Data</vt:lpstr>
      <vt:lpstr>Melanoma Data</vt:lpstr>
      <vt:lpstr>Melanoma Data</vt:lpstr>
      <vt:lpstr>Melanoma Data</vt:lpstr>
      <vt:lpstr>Limitations</vt:lpstr>
      <vt:lpstr>Recall Matlab Software</vt:lpstr>
      <vt:lpstr>Automatic Shifted Log Trans.</vt:lpstr>
      <vt:lpstr>Revisit Gene Expression</vt:lpstr>
      <vt:lpstr>Revisit Gene Expression</vt:lpstr>
      <vt:lpstr>Revisit Gene Expression</vt:lpstr>
      <vt:lpstr>Revisit Gene Expression</vt:lpstr>
      <vt:lpstr>Revisit Gene Expression</vt:lpstr>
      <vt:lpstr>Revisit Gene Expression</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Revisit Gene Expression</vt:lpstr>
      <vt:lpstr>Data Visualization</vt:lpstr>
      <vt:lpstr>Heat-Map Views</vt:lpstr>
      <vt:lpstr>Heat-Map Views</vt:lpstr>
      <vt:lpstr>Heat-Map Views</vt:lpstr>
      <vt:lpstr>Heat-Map Views</vt:lpstr>
      <vt:lpstr>Heat-Map Views</vt:lpstr>
      <vt:lpstr>Heat-Map Views</vt:lpstr>
      <vt:lpstr>Heat-Map Views</vt:lpstr>
      <vt:lpstr>Heat-Map Views</vt:lpstr>
      <vt:lpstr>Heat-Map Views</vt:lpstr>
      <vt:lpstr>Heat-Map Views</vt:lpstr>
      <vt:lpstr>Heat-Map Views</vt:lpstr>
      <vt:lpstr>Heat-Map Views</vt:lpstr>
      <vt:lpstr>Recall Real Data Curve Objects</vt:lpstr>
      <vt:lpstr>Recall Lung Cancer Curve Objects</vt:lpstr>
      <vt:lpstr>Recall Lung Cancer Curve Objects</vt:lpstr>
      <vt:lpstr>Recall Lung Cancer Curve Objects</vt:lpstr>
      <vt:lpstr>Recall Lung Cancer Curve Objects</vt:lpstr>
      <vt:lpstr>Recall Lung Cancer Curve Objects</vt:lpstr>
      <vt:lpstr>Heat-Map Views</vt:lpstr>
      <vt:lpstr>Heat-Map Views</vt:lpstr>
      <vt:lpstr>Heat-Map Views</vt:lpstr>
      <vt:lpstr>Heat-Map Views</vt:lpstr>
      <vt:lpstr>Heat-Map Views</vt:lpstr>
      <vt:lpstr>Heat-Map Views</vt:lpstr>
      <vt:lpstr>Heat-Map Views</vt:lpstr>
      <vt:lpstr>Heat-Map Views</vt:lpstr>
      <vt:lpstr>Heat-Map Views</vt:lpstr>
      <vt:lpstr>Heat-Map Views</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Preferred Customer</dc:creator>
  <cp:lastModifiedBy>Marron, James Stephen</cp:lastModifiedBy>
  <cp:revision>400</cp:revision>
  <dcterms:created xsi:type="dcterms:W3CDTF">2001-06-08T01:38:43Z</dcterms:created>
  <dcterms:modified xsi:type="dcterms:W3CDTF">2024-01-25T02:02:14Z</dcterms:modified>
</cp:coreProperties>
</file>