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3677" r:id="rId3"/>
  </p:sldMasterIdLst>
  <p:notesMasterIdLst>
    <p:notesMasterId r:id="rId125"/>
  </p:notesMasterIdLst>
  <p:sldIdLst>
    <p:sldId id="262" r:id="rId4"/>
    <p:sldId id="263" r:id="rId5"/>
    <p:sldId id="3404" r:id="rId6"/>
    <p:sldId id="521" r:id="rId7"/>
    <p:sldId id="714" r:id="rId8"/>
    <p:sldId id="566" r:id="rId9"/>
    <p:sldId id="374" r:id="rId10"/>
    <p:sldId id="514" r:id="rId11"/>
    <p:sldId id="268" r:id="rId12"/>
    <p:sldId id="709" r:id="rId13"/>
    <p:sldId id="710" r:id="rId14"/>
    <p:sldId id="711" r:id="rId15"/>
    <p:sldId id="712" r:id="rId16"/>
    <p:sldId id="570" r:id="rId17"/>
    <p:sldId id="549" r:id="rId18"/>
    <p:sldId id="551" r:id="rId19"/>
    <p:sldId id="554" r:id="rId20"/>
    <p:sldId id="572" r:id="rId21"/>
    <p:sldId id="574" r:id="rId22"/>
    <p:sldId id="588" r:id="rId23"/>
    <p:sldId id="589" r:id="rId24"/>
    <p:sldId id="590" r:id="rId25"/>
    <p:sldId id="3401" r:id="rId26"/>
    <p:sldId id="787" r:id="rId27"/>
    <p:sldId id="291" r:id="rId28"/>
    <p:sldId id="722" r:id="rId29"/>
    <p:sldId id="725" r:id="rId30"/>
    <p:sldId id="318" r:id="rId31"/>
    <p:sldId id="370" r:id="rId32"/>
    <p:sldId id="371" r:id="rId33"/>
    <p:sldId id="459" r:id="rId34"/>
    <p:sldId id="319" r:id="rId35"/>
    <p:sldId id="320" r:id="rId36"/>
    <p:sldId id="379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402" r:id="rId53"/>
    <p:sldId id="337" r:id="rId54"/>
    <p:sldId id="338" r:id="rId55"/>
    <p:sldId id="728" r:id="rId56"/>
    <p:sldId id="380" r:id="rId57"/>
    <p:sldId id="729" r:id="rId58"/>
    <p:sldId id="340" r:id="rId59"/>
    <p:sldId id="341" r:id="rId60"/>
    <p:sldId id="381" r:id="rId61"/>
    <p:sldId id="455" r:id="rId62"/>
    <p:sldId id="342" r:id="rId63"/>
    <p:sldId id="454" r:id="rId64"/>
    <p:sldId id="603" r:id="rId65"/>
    <p:sldId id="604" r:id="rId66"/>
    <p:sldId id="785" r:id="rId67"/>
    <p:sldId id="730" r:id="rId68"/>
    <p:sldId id="674" r:id="rId69"/>
    <p:sldId id="605" r:id="rId70"/>
    <p:sldId id="606" r:id="rId71"/>
    <p:sldId id="607" r:id="rId72"/>
    <p:sldId id="608" r:id="rId73"/>
    <p:sldId id="609" r:id="rId74"/>
    <p:sldId id="610" r:id="rId75"/>
    <p:sldId id="611" r:id="rId76"/>
    <p:sldId id="612" r:id="rId77"/>
    <p:sldId id="613" r:id="rId78"/>
    <p:sldId id="614" r:id="rId79"/>
    <p:sldId id="615" r:id="rId80"/>
    <p:sldId id="616" r:id="rId81"/>
    <p:sldId id="676" r:id="rId82"/>
    <p:sldId id="678" r:id="rId83"/>
    <p:sldId id="679" r:id="rId84"/>
    <p:sldId id="684" r:id="rId85"/>
    <p:sldId id="683" r:id="rId86"/>
    <p:sldId id="682" r:id="rId87"/>
    <p:sldId id="681" r:id="rId88"/>
    <p:sldId id="685" r:id="rId89"/>
    <p:sldId id="780" r:id="rId90"/>
    <p:sldId id="680" r:id="rId91"/>
    <p:sldId id="688" r:id="rId92"/>
    <p:sldId id="689" r:id="rId93"/>
    <p:sldId id="687" r:id="rId94"/>
    <p:sldId id="713" r:id="rId95"/>
    <p:sldId id="700" r:id="rId96"/>
    <p:sldId id="701" r:id="rId97"/>
    <p:sldId id="702" r:id="rId98"/>
    <p:sldId id="910" r:id="rId99"/>
    <p:sldId id="618" r:id="rId100"/>
    <p:sldId id="911" r:id="rId101"/>
    <p:sldId id="619" r:id="rId102"/>
    <p:sldId id="621" r:id="rId103"/>
    <p:sldId id="686" r:id="rId104"/>
    <p:sldId id="912" r:id="rId105"/>
    <p:sldId id="617" r:id="rId106"/>
    <p:sldId id="622" r:id="rId107"/>
    <p:sldId id="623" r:id="rId108"/>
    <p:sldId id="3403" r:id="rId109"/>
    <p:sldId id="624" r:id="rId110"/>
    <p:sldId id="692" r:id="rId111"/>
    <p:sldId id="693" r:id="rId112"/>
    <p:sldId id="625" r:id="rId113"/>
    <p:sldId id="3397" r:id="rId114"/>
    <p:sldId id="3398" r:id="rId115"/>
    <p:sldId id="3399" r:id="rId116"/>
    <p:sldId id="3400" r:id="rId117"/>
    <p:sldId id="626" r:id="rId118"/>
    <p:sldId id="627" r:id="rId119"/>
    <p:sldId id="628" r:id="rId120"/>
    <p:sldId id="629" r:id="rId121"/>
    <p:sldId id="630" r:id="rId122"/>
    <p:sldId id="631" r:id="rId123"/>
    <p:sldId id="632" r:id="rId1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C00FF"/>
    <a:srgbClr val="00FF00"/>
    <a:srgbClr val="FFEB00"/>
    <a:srgbClr val="00FFFF"/>
    <a:srgbClr val="A700D5"/>
    <a:srgbClr val="D1CC00"/>
    <a:srgbClr val="2DC8FF"/>
    <a:srgbClr val="D00000"/>
    <a:srgbClr val="B4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0" autoAdjust="0"/>
    <p:restoredTop sz="94907" autoAdjust="0"/>
  </p:normalViewPr>
  <p:slideViewPr>
    <p:cSldViewPr>
      <p:cViewPr varScale="1">
        <p:scale>
          <a:sx n="62" d="100"/>
          <a:sy n="62" d="100"/>
        </p:scale>
        <p:origin x="134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theme" Target="theme/theme1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tableStyles" Target="tableStyle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D7DC-2B1C-4807-84F1-3705AA260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11464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45E9F2-1ED8-417E-ADB2-6E40AA848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40795-1EEA-4486-9E30-455AF659A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2808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45E9F2-1ED8-417E-ADB2-6E40AA848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40795-1EEA-4486-9E30-455AF659A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67713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45E9F2-1ED8-417E-ADB2-6E40AA848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40795-1EEA-4486-9E30-455AF659A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0358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01AB9-1534-4877-B9D9-79601ECC6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55811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79F4C-DB23-44A1-936A-1195D8A6E1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242643653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79F4C-DB23-44A1-936A-1195D8A6E1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369417351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79F4C-DB23-44A1-936A-1195D8A6E1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255386080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737C2-3C98-482D-B04C-3716DF051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42924448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79F4C-DB23-44A1-936A-1195D8A6E1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319917889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8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D7DC-2B1C-4807-84F1-3705AA260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9084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4654B-EE26-410F-BA03-A6D27CBF55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08753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4654B-EE26-410F-BA03-A6D27CBF55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79935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4654B-EE26-410F-BA03-A6D27CBF55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3151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4654B-EE26-410F-BA03-A6D27CBF55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08341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4654B-EE26-410F-BA03-A6D27CBF55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8208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96E64-5102-4D93-B31F-A31043171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12430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FF4CB5-C640-4F52-89B3-BC8AB06B0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EGCD1Clust2.ps</a:t>
            </a:r>
          </a:p>
        </p:txBody>
      </p:sp>
    </p:spTree>
    <p:extLst>
      <p:ext uri="{BB962C8B-B14F-4D97-AF65-F5344CB8AC3E}">
        <p14:creationId xmlns:p14="http://schemas.microsoft.com/office/powerpoint/2010/main" val="258303302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96E64-5102-4D93-B31F-A31043171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60157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6CDE84-047E-4D9A-96AD-B4063757CD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41324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7BC42-C68E-4F96-9D07-5E4C2F1EE5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EGCD1Clust4a.ps</a:t>
            </a:r>
          </a:p>
        </p:txBody>
      </p:sp>
    </p:spTree>
    <p:extLst>
      <p:ext uri="{BB962C8B-B14F-4D97-AF65-F5344CB8AC3E}">
        <p14:creationId xmlns:p14="http://schemas.microsoft.com/office/powerpoint/2010/main" val="2962754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D7DC-2B1C-4807-84F1-3705AA260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1119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9DACD-E97C-44D1-9BA0-9CDAE6781B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EGCD1Clust4aDP2d.ps</a:t>
            </a:r>
          </a:p>
        </p:txBody>
      </p:sp>
    </p:spTree>
    <p:extLst>
      <p:ext uri="{BB962C8B-B14F-4D97-AF65-F5344CB8AC3E}">
        <p14:creationId xmlns:p14="http://schemas.microsoft.com/office/powerpoint/2010/main" val="273470597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6CDE84-047E-4D9A-96AD-B4063757CD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59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D7DC-2B1C-4807-84F1-3705AA260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13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00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21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45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95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8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68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CE9114-65D8-4A28-A4CA-656038CD5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858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694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320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346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EB0AC-7195-4D55-8B11-44DB2FAB9E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599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792C10-F2D4-4132-A88A-F43CCBCB54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107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DDB2D-3131-4E4A-BE76-35E548F5EB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EgView1p27proj3Dall.ps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3636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99F36-F727-4B12-A584-52259D1AD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EgView1p39ScatPlot.ps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0077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51516B-85C8-4E11-A2AE-192053D772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9737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27388-DCA6-4EA6-BFD9-B18EC407E2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55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CE9114-65D8-4A28-A4CA-656038CD5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354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16A946-4A15-4CFF-B1EC-34D642A91E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380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16A946-4A15-4CFF-B1EC-34D642A91E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1695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38493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B6CF6-2D20-4595-AC5B-E9FDDB2590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EgView1p27proj3Dall.ps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22581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23713-A080-46C9-A7EC-B02BEF149B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EgView1p51proj3dPC1.ps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57464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D4D9F8-2D59-4348-8134-E468A52B5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EgView1p61Proj1dPC1.ps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87683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923F0C-B49A-4701-A5B5-CBF87EBCDB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EgView1p52proj3dPC2.ps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05579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3187A0-08D6-4AA4-8F1C-47C8593C73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EgView1p62Proj1dPC2.ps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3439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0BE49B-3071-47BE-BA45-2D037AA154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EgView1p53proj3dPC3.ps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43410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50BAC-7838-494C-8DA0-A02A642C63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EgView1p63Proj1dPC3.ps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4613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16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2E767B-A039-4840-A4A3-24AD7B6EF0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EgView1p54proj3dPC12.ps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45507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33B3BB-103F-4F7C-8D53-26A35403E1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EgView1p64proj2dPC12.ps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81883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C8CDC3-F7A5-4DFD-A051-4882F5536D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EgView1p55proj3dPC13.ps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8352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C674D-E430-425D-825D-8CFDF8927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EgView1p65proj2dPC13.ps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89297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452E5C-874D-4546-B38A-C56DBC1693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EgView1p56proj3dPC23.ps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20159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53E2CB-7BF5-4B5D-9416-354D4F9317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EgView1p66proj2dPC23.ps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32824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72B35-6AA5-41BC-B5C3-7DE173E4F4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EgView1p57proj3dPCall.ps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88250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E4AE82-8107-4101-8B77-38D267B6B1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EgView1p67proj1dPCAdiag.ps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37767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4B9E65-9EBC-4EE1-8B34-38B6FD8323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EgView1p68proj1n2dPCAcolor.ps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52801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32B51A-8C96-4918-ABFC-1DCD642DF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EgView1p69PCAScatPlot.ps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1976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32B51A-8C96-4918-ABFC-1DCD642DF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EgView1p69PCAScatPlot.ps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85602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4A1648-1897-42AC-800E-AD648732ED8A}" type="slidenum">
              <a:rPr lang="en-US" smtClean="0">
                <a:latin typeface="Times New Roman" pitchFamily="18" charset="0"/>
              </a:rPr>
              <a:pPr eaLnBrk="1" hangingPunct="1"/>
              <a:t>51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4774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3E70BE-6B90-4E09-B919-07A52FA05821}" type="slidenum">
              <a:rPr lang="en-US" smtClean="0">
                <a:latin typeface="Times New Roman" pitchFamily="18" charset="0"/>
              </a:rPr>
              <a:pPr eaLnBrk="1" hangingPunct="1"/>
              <a:t>52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EgView1p71GeneViewClustColor.ps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23077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4A1648-1897-42AC-800E-AD648732ED8A}" type="slidenum">
              <a:rPr lang="en-US" smtClean="0">
                <a:latin typeface="Times New Roman" pitchFamily="18" charset="0"/>
              </a:rPr>
              <a:pPr eaLnBrk="1" hangingPunct="1"/>
              <a:t>53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63642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381B9-131F-4157-AF3D-E5B8E7CF786A}" type="slidenum">
              <a:rPr lang="en-US" smtClean="0">
                <a:latin typeface="Times New Roman" pitchFamily="18" charset="0"/>
              </a:rPr>
              <a:pPr eaLnBrk="1" hangingPunct="1"/>
              <a:t>54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EgView1p72PCAViewClustColor.ps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48805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4A1648-1897-42AC-800E-AD648732ED8A}" type="slidenum">
              <a:rPr lang="en-US" smtClean="0">
                <a:latin typeface="Times New Roman" pitchFamily="18" charset="0"/>
              </a:rPr>
              <a:pPr eaLnBrk="1" hangingPunct="1"/>
              <a:t>55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22688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56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82723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32D4-9F73-42AA-B28B-3A877368FE6C}" type="slidenum">
              <a:rPr lang="en-US" smtClean="0">
                <a:latin typeface="Times New Roman" pitchFamily="18" charset="0"/>
              </a:rPr>
              <a:pPr eaLnBrk="1" hangingPunct="1"/>
              <a:t>57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EgView2p1dat1GeneView.ps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18626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32D4-9F73-42AA-B28B-3A877368FE6C}" type="slidenum">
              <a:rPr lang="en-US" smtClean="0">
                <a:latin typeface="Times New Roman" pitchFamily="18" charset="0"/>
              </a:rPr>
              <a:pPr eaLnBrk="1" hangingPunct="1"/>
              <a:t>58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EgView2p1dat1GeneView.ps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2284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59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6384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A2FD-40BD-42AB-BBF5-9D19F45DB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27241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9FC0-A410-43D9-A0B3-1524E6C69DCD}" type="slidenum">
              <a:rPr lang="en-US" smtClean="0">
                <a:latin typeface="Times New Roman" pitchFamily="18" charset="0"/>
              </a:rPr>
              <a:pPr eaLnBrk="1" hangingPunct="1"/>
              <a:t>60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EgView2p2dat1PCAView.ps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93798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61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939760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9FC0-A410-43D9-A0B3-1524E6C69DCD}" type="slidenum">
              <a:rPr lang="en-US" smtClean="0">
                <a:latin typeface="Times New Roman" pitchFamily="18" charset="0"/>
              </a:rPr>
              <a:pPr eaLnBrk="1" hangingPunct="1"/>
              <a:t>62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EgView2p2dat1PCAView.ps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4877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9FC0-A410-43D9-A0B3-1524E6C69DCD}" type="slidenum">
              <a:rPr lang="en-US" smtClean="0">
                <a:latin typeface="Times New Roman" pitchFamily="18" charset="0"/>
              </a:rPr>
              <a:pPr eaLnBrk="1" hangingPunct="1"/>
              <a:t>63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EgView2p2dat1PCAView.ps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134364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9FC0-A410-43D9-A0B3-1524E6C69DCD}" type="slidenum">
              <a:rPr lang="en-US" smtClean="0">
                <a:latin typeface="Times New Roman" pitchFamily="18" charset="0"/>
              </a:rPr>
              <a:pPr eaLnBrk="1" hangingPunct="1"/>
              <a:t>64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EgView2p2dat1PCAView.ps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086956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53160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3054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1862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25606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385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89222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39812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03313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16806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28817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50699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71449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10077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6483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8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96757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76628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27370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5298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2280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66394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88316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7084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37719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68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276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25992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57788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84991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75982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78199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72115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41109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01AB9-1534-4877-B9D9-79601ECC6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0874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01AB9-1534-4877-B9D9-79601ECC6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54475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45E9F2-1ED8-417E-ADB2-6E40AA848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40795-1EEA-4486-9E30-455AF659A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04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966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73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817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019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939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507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651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292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6069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54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23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6873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DB96-BE2B-4B89-8946-81009D83A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93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13F1-E564-4633-84E6-81097B0A15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33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A1DB-999A-4F4A-9388-71E45BDC60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0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E9A2-AF5B-46FA-BAC8-40EF57F62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50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5999-351A-4122-B3C9-D65D3FED37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28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5D3D-4E32-48C1-89DC-2FA266043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98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BDB7-8FE3-44E0-8D2B-D7A2A939F9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51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FDD-28DC-4D94-AB86-691A0AD94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93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2B54-0AEC-470C-9AC8-6B216158DF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75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1FF1-46AF-492C-BFE7-7A0F3BE5E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40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FCEA-64FF-4443-BBA4-6A6D31EA71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7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5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E05594-AE8F-4605-9E0C-2BD7F517D2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910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1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1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5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0.png"/><Relationship Id="rId4" Type="http://schemas.openxmlformats.org/officeDocument/2006/relationships/image" Target="../media/image49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0.png"/><Relationship Id="rId4" Type="http://schemas.openxmlformats.org/officeDocument/2006/relationships/image" Target="../media/image5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6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Taste of OODA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Enhancement:     Color by Year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DC00FF"/>
                </a:solidFill>
              </a:rPr>
              <a:t>1908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2E91FE"/>
                </a:solidFill>
              </a:rPr>
              <a:t>1931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1964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B4A700"/>
                </a:solidFill>
              </a:rPr>
              <a:t>1987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D00000"/>
                </a:solidFill>
              </a:rPr>
              <a:t>2002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44" t="65908" r="34315" b="1518"/>
          <a:stretch/>
        </p:blipFill>
        <p:spPr>
          <a:xfrm>
            <a:off x="2906233" y="2667000"/>
            <a:ext cx="623776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22411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ralle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Coordinates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Proposed for Multivariate Data Visualization:</a:t>
            </a:r>
          </a:p>
          <a:p>
            <a:pPr marL="711200" indent="-711200" algn="ctr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Inselberg (1985, 2005)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Fisher Iris Data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4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Named Variables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Curves are Data Objects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Vectors 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  Curves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52600" y="3303588"/>
            <a:ext cx="3733800" cy="1573212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36064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000000"/>
                </a:solidFill>
                <a:latin typeface="Arial"/>
              </a:rPr>
              <a:t>Representing Vectors as Curves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2192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Approaches: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Parallel Coordinates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Fourier Basis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Orthogonal Polynomials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B-Splines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Wavelet Bases</a:t>
            </a: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03E466-8FED-4834-A13D-C4AA38091301}"/>
              </a:ext>
            </a:extLst>
          </p:cNvPr>
          <p:cNvSpPr txBox="1"/>
          <p:nvPr/>
        </p:nvSpPr>
        <p:spPr>
          <a:xfrm>
            <a:off x="6781800" y="1281113"/>
            <a:ext cx="16002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Text, Sec. 3.3</a:t>
            </a:r>
          </a:p>
        </p:txBody>
      </p:sp>
    </p:spTree>
    <p:extLst>
      <p:ext uri="{BB962C8B-B14F-4D97-AF65-F5344CB8AC3E}">
        <p14:creationId xmlns:p14="http://schemas.microsoft.com/office/powerpoint/2010/main" val="152160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000000"/>
                </a:solidFill>
                <a:latin typeface="Arial"/>
              </a:rPr>
              <a:t>Representing </a:t>
            </a:r>
            <a:r>
              <a:rPr lang="en-US" sz="4000" u="sng" dirty="0">
                <a:solidFill>
                  <a:srgbClr val="000000"/>
                </a:solidFill>
                <a:latin typeface="Arial"/>
              </a:rPr>
              <a:t>Curves as</a:t>
            </a:r>
            <a:r>
              <a:rPr lang="en-US" sz="4400" u="sng" dirty="0">
                <a:solidFill>
                  <a:srgbClr val="000000"/>
                </a:solidFill>
                <a:latin typeface="Arial"/>
              </a:rPr>
              <a:t> Vectors</a:t>
            </a:r>
            <a:endParaRPr lang="en-US" u="sng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2192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Approaches: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Parallel Coordinates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Fourier Basis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Orthogonal Polynomials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B-Splines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Wavelet Bases</a:t>
            </a: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486AE0-90C4-4788-BE86-FAFB0590E940}"/>
              </a:ext>
            </a:extLst>
          </p:cNvPr>
          <p:cNvSpPr txBox="1"/>
          <p:nvPr/>
        </p:nvSpPr>
        <p:spPr>
          <a:xfrm>
            <a:off x="4114800" y="4191000"/>
            <a:ext cx="4672882" cy="1077218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Foundation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Functional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7360C9-5456-454F-B5B4-1FC72B5D8E3C}"/>
                  </a:ext>
                </a:extLst>
              </p:cNvPr>
              <p:cNvSpPr txBox="1"/>
              <p:nvPr/>
            </p:nvSpPr>
            <p:spPr>
              <a:xfrm>
                <a:off x="533400" y="5845314"/>
                <a:ext cx="81569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700D5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Useful Duality:  Vectors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700D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700D5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  Curves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7360C9-5456-454F-B5B4-1FC72B5D8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845314"/>
                <a:ext cx="8156977" cy="707886"/>
              </a:xfrm>
              <a:prstGeom prst="rect">
                <a:avLst/>
              </a:prstGeom>
              <a:blipFill>
                <a:blip r:embed="rId3"/>
                <a:stretch>
                  <a:fillRect l="-2691" t="-15517" r="-157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39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E.g. Curves As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5507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“Tilted Parabolas” E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xample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10-d family of (digitized) curves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Object Space:  bundles of curves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Trait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</a:rPr>
                  <a:t>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pace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10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(harder to visualize as point cloud,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but keep point cloud in mind)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PCA Modes of Variation: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R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eveal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“population structure”</a:t>
                </a:r>
              </a:p>
            </p:txBody>
          </p:sp>
        </mc:Choice>
        <mc:Fallback xmlns="">
          <p:sp>
            <p:nvSpPr>
              <p:cNvPr id="51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5507213"/>
              </a:xfrm>
              <a:prstGeom prst="rect">
                <a:avLst/>
              </a:prstGeom>
              <a:blipFill>
                <a:blip r:embed="rId3"/>
                <a:stretch>
                  <a:fillRect l="-1945" b="-27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AE42D3B-9373-4583-94D2-BB73D65C39E6}"/>
              </a:ext>
            </a:extLst>
          </p:cNvPr>
          <p:cNvSpPr txBox="1"/>
          <p:nvPr/>
        </p:nvSpPr>
        <p:spPr>
          <a:xfrm>
            <a:off x="6781800" y="1383268"/>
            <a:ext cx="19050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4.1.1</a:t>
            </a:r>
          </a:p>
        </p:txBody>
      </p:sp>
    </p:spTree>
    <p:extLst>
      <p:ext uri="{BB962C8B-B14F-4D97-AF65-F5344CB8AC3E}">
        <p14:creationId xmlns:p14="http://schemas.microsoft.com/office/powerpoint/2010/main" val="1297572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2800" dirty="0"/>
              <a:t>Functional Data Analysis, Tilted Parabolas Data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grpSp>
        <p:nvGrpSpPr>
          <p:cNvPr id="2" name="Group 1"/>
          <p:cNvGrpSpPr/>
          <p:nvPr/>
        </p:nvGrpSpPr>
        <p:grpSpPr>
          <a:xfrm>
            <a:off x="1752600" y="1143000"/>
            <a:ext cx="6248400" cy="4876800"/>
            <a:chOff x="1752600" y="1143000"/>
            <a:chExt cx="6248400" cy="4876800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1143000"/>
              <a:ext cx="6248400" cy="83099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Terminology: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“Modes of Variation”               “Scores Plots”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781800" y="1981200"/>
              <a:ext cx="838200" cy="2133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781800" y="1973997"/>
              <a:ext cx="838200" cy="404580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209800" y="1905000"/>
              <a:ext cx="1066800" cy="2209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2590800" y="1905000"/>
              <a:ext cx="685800" cy="411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641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Functional Data Analysis, Tilted Parabolas Data</a:t>
            </a:r>
            <a:endParaRPr lang="en-US" sz="3600" dirty="0"/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905000" y="76200"/>
            <a:ext cx="5719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OODA Conceptual Framework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3530025"/>
            <a:ext cx="1369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Views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6307" y="4068633"/>
            <a:ext cx="13468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Views</a:t>
            </a:r>
          </a:p>
        </p:txBody>
      </p:sp>
    </p:spTree>
    <p:extLst>
      <p:ext uri="{BB962C8B-B14F-4D97-AF65-F5344CB8AC3E}">
        <p14:creationId xmlns:p14="http://schemas.microsoft.com/office/powerpoint/2010/main" val="70408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Functional Data Analysis, Tilted Parabolas Data</a:t>
            </a:r>
            <a:endParaRPr lang="en-US" sz="3600" dirty="0"/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990600" y="939225"/>
            <a:ext cx="7337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Get Quantitative With Sums of Squares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4F50AE-11BC-5909-E370-B7F9DB177700}"/>
              </a:ext>
            </a:extLst>
          </p:cNvPr>
          <p:cNvSpPr txBox="1"/>
          <p:nvPr/>
        </p:nvSpPr>
        <p:spPr>
          <a:xfrm>
            <a:off x="3352800" y="183898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SS Explained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By Mean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87BE7-E38B-F9E9-83B1-EFFEC9708811}"/>
              </a:ext>
            </a:extLst>
          </p:cNvPr>
          <p:cNvSpPr txBox="1"/>
          <p:nvPr/>
        </p:nvSpPr>
        <p:spPr>
          <a:xfrm>
            <a:off x="5090026" y="1828800"/>
            <a:ext cx="1359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Mean resid 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7521B1-5A39-9348-C3CA-9ABB65EA9142}"/>
              </a:ext>
            </a:extLst>
          </p:cNvPr>
          <p:cNvSpPr txBox="1"/>
          <p:nvPr/>
        </p:nvSpPr>
        <p:spPr>
          <a:xfrm>
            <a:off x="3465724" y="3820180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PC1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Mean)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1950C9-56F1-5213-1379-830742E06159}"/>
              </a:ext>
            </a:extLst>
          </p:cNvPr>
          <p:cNvSpPr txBox="1"/>
          <p:nvPr/>
        </p:nvSpPr>
        <p:spPr>
          <a:xfrm>
            <a:off x="5105400" y="3667780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PC1 Resid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Mean)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89124B-F4A1-96D8-3D28-0652FE823142}"/>
              </a:ext>
            </a:extLst>
          </p:cNvPr>
          <p:cNvSpPr txBox="1"/>
          <p:nvPr/>
        </p:nvSpPr>
        <p:spPr>
          <a:xfrm>
            <a:off x="3490511" y="5648980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PC2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Mean)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6B633-2BD7-936E-A48A-E79061D4F379}"/>
              </a:ext>
            </a:extLst>
          </p:cNvPr>
          <p:cNvSpPr txBox="1"/>
          <p:nvPr/>
        </p:nvSpPr>
        <p:spPr>
          <a:xfrm>
            <a:off x="5105400" y="5562600"/>
            <a:ext cx="1332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PC2 Resid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Above)</a:t>
            </a:r>
          </a:p>
        </p:txBody>
      </p:sp>
    </p:spTree>
    <p:extLst>
      <p:ext uri="{BB962C8B-B14F-4D97-AF65-F5344CB8AC3E}">
        <p14:creationId xmlns:p14="http://schemas.microsoft.com/office/powerpoint/2010/main" val="345402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Functional Data Analysis, Tilted Parabolas Data</a:t>
            </a:r>
            <a:endParaRPr lang="en-US" sz="3600" dirty="0"/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3"/>
          <a:stretch>
            <a:fillRect/>
          </a:stretch>
        </p:blipFill>
        <p:spPr>
          <a:xfrm>
            <a:off x="304800" y="1295400"/>
            <a:ext cx="8675688" cy="6915150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379D19-9E45-9FF7-6800-BF885EC5909A}"/>
              </a:ext>
            </a:extLst>
          </p:cNvPr>
          <p:cNvSpPr txBox="1"/>
          <p:nvPr/>
        </p:nvSpPr>
        <p:spPr>
          <a:xfrm>
            <a:off x="3490511" y="1762780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PC2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Mean)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C7DBE0-C7CC-7582-1B1B-CB151A2E57AE}"/>
              </a:ext>
            </a:extLst>
          </p:cNvPr>
          <p:cNvSpPr txBox="1"/>
          <p:nvPr/>
        </p:nvSpPr>
        <p:spPr>
          <a:xfrm>
            <a:off x="5105400" y="1610380"/>
            <a:ext cx="1332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PC2 Resid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Above)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006A8-CE74-51E5-E88E-C64E9526EE6B}"/>
              </a:ext>
            </a:extLst>
          </p:cNvPr>
          <p:cNvSpPr txBox="1"/>
          <p:nvPr/>
        </p:nvSpPr>
        <p:spPr>
          <a:xfrm>
            <a:off x="3505200" y="3591580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PC3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Mean)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24E26-411B-6EDF-E84B-8EFB58CFCA4A}"/>
              </a:ext>
            </a:extLst>
          </p:cNvPr>
          <p:cNvSpPr txBox="1"/>
          <p:nvPr/>
        </p:nvSpPr>
        <p:spPr>
          <a:xfrm>
            <a:off x="5105400" y="3505200"/>
            <a:ext cx="1332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PC3 Resid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Above)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2EEE4-792A-7A23-CC71-152FA2E9D8F0}"/>
              </a:ext>
            </a:extLst>
          </p:cNvPr>
          <p:cNvSpPr txBox="1"/>
          <p:nvPr/>
        </p:nvSpPr>
        <p:spPr>
          <a:xfrm>
            <a:off x="3505200" y="5496580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PC4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Mean)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058AD-F3B0-F4C2-57CE-A1BD034DF5CF}"/>
              </a:ext>
            </a:extLst>
          </p:cNvPr>
          <p:cNvSpPr txBox="1"/>
          <p:nvPr/>
        </p:nvSpPr>
        <p:spPr>
          <a:xfrm>
            <a:off x="5105400" y="5410200"/>
            <a:ext cx="1332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PC4 Resid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Above)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96B87-420D-48D0-6691-A07E7CA7E769}"/>
              </a:ext>
            </a:extLst>
          </p:cNvPr>
          <p:cNvSpPr txBox="1"/>
          <p:nvPr/>
        </p:nvSpPr>
        <p:spPr>
          <a:xfrm>
            <a:off x="81027" y="2678668"/>
            <a:ext cx="159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Simulated As: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4765D-8D84-B492-2528-805E20A3D6A7}"/>
              </a:ext>
            </a:extLst>
          </p:cNvPr>
          <p:cNvSpPr txBox="1"/>
          <p:nvPr/>
        </p:nvSpPr>
        <p:spPr>
          <a:xfrm>
            <a:off x="76200" y="30596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Parabola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AB59C-B779-C830-2723-5D1065A9299E}"/>
              </a:ext>
            </a:extLst>
          </p:cNvPr>
          <p:cNvSpPr txBox="1"/>
          <p:nvPr/>
        </p:nvSpPr>
        <p:spPr>
          <a:xfrm>
            <a:off x="76200" y="3440668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+Random Shift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DB607A-F738-7EB2-9E55-C48CB52D92B2}"/>
              </a:ext>
            </a:extLst>
          </p:cNvPr>
          <p:cNvSpPr txBox="1"/>
          <p:nvPr/>
        </p:nvSpPr>
        <p:spPr>
          <a:xfrm>
            <a:off x="76200" y="3821668"/>
            <a:ext cx="1550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+Random Tilt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5D790D-52E2-BF22-CBD0-3E0C715CA735}"/>
              </a:ext>
            </a:extLst>
          </p:cNvPr>
          <p:cNvSpPr txBox="1"/>
          <p:nvPr/>
        </p:nvSpPr>
        <p:spPr>
          <a:xfrm>
            <a:off x="76200" y="4202668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+Gaussian Noise</a:t>
            </a:r>
          </a:p>
        </p:txBody>
      </p:sp>
    </p:spTree>
    <p:extLst>
      <p:ext uri="{BB962C8B-B14F-4D97-AF65-F5344CB8AC3E}">
        <p14:creationId xmlns:p14="http://schemas.microsoft.com/office/powerpoint/2010/main" val="333748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Functional Data Analysis, Tilted Parabolas Data</a:t>
            </a:r>
            <a:endParaRPr lang="en-US" sz="3600" dirty="0"/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8BF274-3ED2-C7C3-608F-A00FDEB481BD}"/>
              </a:ext>
            </a:extLst>
          </p:cNvPr>
          <p:cNvSpPr txBox="1"/>
          <p:nvPr/>
        </p:nvSpPr>
        <p:spPr>
          <a:xfrm>
            <a:off x="990600" y="939225"/>
            <a:ext cx="7337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Get Quantitative With Sums of Squares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B9DB04-2CE1-F7A6-7FA7-C058566F2EA9}"/>
              </a:ext>
            </a:extLst>
          </p:cNvPr>
          <p:cNvSpPr txBox="1"/>
          <p:nvPr/>
        </p:nvSpPr>
        <p:spPr>
          <a:xfrm>
            <a:off x="3352800" y="183898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SS Explained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By Mean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65052-B285-2E58-5A58-750046051CE5}"/>
              </a:ext>
            </a:extLst>
          </p:cNvPr>
          <p:cNvSpPr txBox="1"/>
          <p:nvPr/>
        </p:nvSpPr>
        <p:spPr>
          <a:xfrm>
            <a:off x="5090026" y="1828800"/>
            <a:ext cx="1359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Mean resid 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C9153D-7A64-8E77-C40D-654BFD725088}"/>
              </a:ext>
            </a:extLst>
          </p:cNvPr>
          <p:cNvSpPr txBox="1"/>
          <p:nvPr/>
        </p:nvSpPr>
        <p:spPr>
          <a:xfrm>
            <a:off x="3465724" y="3820180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PC1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Mean)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AB205-53C2-89DF-AA0C-F5102B897AFB}"/>
              </a:ext>
            </a:extLst>
          </p:cNvPr>
          <p:cNvSpPr txBox="1"/>
          <p:nvPr/>
        </p:nvSpPr>
        <p:spPr>
          <a:xfrm>
            <a:off x="5105400" y="3667780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PC1 Resid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Mean)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BEDC8-B460-88A1-6151-D88266E12D6B}"/>
              </a:ext>
            </a:extLst>
          </p:cNvPr>
          <p:cNvSpPr txBox="1"/>
          <p:nvPr/>
        </p:nvSpPr>
        <p:spPr>
          <a:xfrm>
            <a:off x="3490511" y="5648980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PC2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Mean)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622806-4230-40A3-A4D8-31CCCA798EE3}"/>
              </a:ext>
            </a:extLst>
          </p:cNvPr>
          <p:cNvSpPr/>
          <p:nvPr/>
        </p:nvSpPr>
        <p:spPr>
          <a:xfrm>
            <a:off x="3124200" y="3322638"/>
            <a:ext cx="1828800" cy="6735762"/>
          </a:xfrm>
          <a:prstGeom prst="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04BB09-6C55-DDA2-C08E-F86AD34C2BAE}"/>
              </a:ext>
            </a:extLst>
          </p:cNvPr>
          <p:cNvSpPr txBox="1"/>
          <p:nvPr/>
        </p:nvSpPr>
        <p:spPr>
          <a:xfrm>
            <a:off x="5105400" y="5562600"/>
            <a:ext cx="1332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PC2 Resid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Above)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27CF7C-EA37-CD5E-367C-EB04CEA927CA}"/>
              </a:ext>
            </a:extLst>
          </p:cNvPr>
          <p:cNvGrpSpPr/>
          <p:nvPr/>
        </p:nvGrpSpPr>
        <p:grpSpPr>
          <a:xfrm>
            <a:off x="1682830" y="3048000"/>
            <a:ext cx="7384970" cy="2667000"/>
            <a:chOff x="1568042" y="3048000"/>
            <a:chExt cx="7384970" cy="26670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5334000" y="3048000"/>
              <a:ext cx="1600200" cy="1371600"/>
            </a:xfrm>
            <a:prstGeom prst="straightConnector1">
              <a:avLst/>
            </a:prstGeom>
            <a:ln w="1270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1568042" y="4236582"/>
              <a:ext cx="7384970" cy="147841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 Scree Plot, Already Shown Above,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S</a:t>
              </a:r>
              <a:r>
                <a:rPr lang="en-US" sz="3200" dirty="0" err="1">
                  <a:solidFill>
                    <a:srgbClr val="000000"/>
                  </a:solidFill>
                </a:rPr>
                <a:t>ummarize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Distribution of Variation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68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758"/>
          <a:stretch/>
        </p:blipFill>
        <p:spPr>
          <a:xfrm>
            <a:off x="914400" y="1704109"/>
            <a:ext cx="7086600" cy="51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Spanish Male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Mortality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2-d Toy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10-d Toy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Genetic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4191000"/>
            <a:ext cx="3276600" cy="24384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84584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905" t="74241" r="24512" b="1518"/>
          <a:stretch/>
        </p:blipFill>
        <p:spPr>
          <a:xfrm>
            <a:off x="838200" y="3581400"/>
            <a:ext cx="7372349" cy="327660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Taste of OODA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1918 Flu Pandemic</a:t>
            </a:r>
          </a:p>
          <a:p>
            <a:pPr marL="0" indent="0" eaLnBrk="1" hangingPunct="1">
              <a:buNone/>
            </a:pPr>
            <a:r>
              <a:rPr lang="en-US" dirty="0"/>
              <a:t>	Spanish Civil War		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5181600" y="2286000"/>
            <a:ext cx="2514600" cy="22860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800600" y="2933700"/>
            <a:ext cx="2514600" cy="18669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875947F-5F12-4607-BC42-F7C2A9CCEFE5}"/>
              </a:ext>
            </a:extLst>
          </p:cNvPr>
          <p:cNvSpPr txBox="1"/>
          <p:nvPr/>
        </p:nvSpPr>
        <p:spPr>
          <a:xfrm>
            <a:off x="6972868" y="2293203"/>
            <a:ext cx="1713932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Mode of</a:t>
            </a:r>
          </a:p>
          <a:p>
            <a:pPr algn="ctr"/>
            <a:r>
              <a:rPr lang="en-US" sz="2400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3268071841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E.g.</a:t>
            </a:r>
            <a:r>
              <a:rPr lang="en-US" sz="4400" dirty="0"/>
              <a:t> Tilted Parabolas Data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1534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PCA:  reveals “population structure”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Mean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  Parabolic Structure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PC1      Vertical Shift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PC2      Tilt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higher PCs      Gaussian (spherical)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Decomposition into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378806657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E.g.</a:t>
            </a:r>
            <a:r>
              <a:rPr lang="en-US" sz="4400" dirty="0"/>
              <a:t> Tilted Parabolas Data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68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382000" cy="4528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3200" dirty="0">
                  <a:solidFill>
                    <a:srgbClr val="000000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Useful Exploration: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Study “Signal vs. Noise” Issues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By Adding Differing Levels of Gaussian Noise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</m:t>
                          </m:r>
                          <m:sSup>
                            <m:sSup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(Independent)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0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382000" cy="4528227"/>
              </a:xfrm>
              <a:prstGeom prst="rect">
                <a:avLst/>
              </a:prstGeom>
              <a:blipFill>
                <a:blip r:embed="rId3"/>
                <a:stretch>
                  <a:fillRect l="-1891" r="-1382" b="-33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050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400" dirty="0"/>
              <a:t>Original Tilted Parabolas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82000" cy="147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3" name="Picture 2" descr="A collection of graphs and diagrams&#10;&#10;Description automatically generated">
            <a:extLst>
              <a:ext uri="{FF2B5EF4-FFF2-40B4-BE49-F238E27FC236}">
                <a16:creationId xmlns:a16="http://schemas.microsoft.com/office/drawing/2014/main" id="{87AEDF62-4BCC-8436-766B-7B05E67EF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1" y="1085565"/>
            <a:ext cx="8448357" cy="57724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1D1F00-8C18-DE87-B294-67BF7766FC65}"/>
              </a:ext>
            </a:extLst>
          </p:cNvPr>
          <p:cNvSpPr txBox="1"/>
          <p:nvPr/>
        </p:nvSpPr>
        <p:spPr>
          <a:xfrm>
            <a:off x="3276600" y="1828800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Shape Comes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From Mean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2CDBA-AF49-53D6-DD7C-3A544F860A01}"/>
              </a:ext>
            </a:extLst>
          </p:cNvPr>
          <p:cNvSpPr txBox="1"/>
          <p:nvPr/>
        </p:nvSpPr>
        <p:spPr>
          <a:xfrm>
            <a:off x="607840" y="2895600"/>
            <a:ext cx="687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PC1 is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Vertical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Shift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E88BBE-4DB5-DF56-78D5-8DEAAC1D2C06}"/>
              </a:ext>
            </a:extLst>
          </p:cNvPr>
          <p:cNvSpPr txBox="1"/>
          <p:nvPr/>
        </p:nvSpPr>
        <p:spPr>
          <a:xfrm>
            <a:off x="685800" y="4267200"/>
            <a:ext cx="54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PC2 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is Tilt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789CA-EBC2-84E9-B2A4-C51ADB85475B}"/>
              </a:ext>
            </a:extLst>
          </p:cNvPr>
          <p:cNvSpPr txBox="1"/>
          <p:nvPr/>
        </p:nvSpPr>
        <p:spPr>
          <a:xfrm>
            <a:off x="635023" y="5558135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PC3 is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Noise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3AAE65-E43C-D856-B913-EB52E41755E9}"/>
              </a:ext>
            </a:extLst>
          </p:cNvPr>
          <p:cNvGrpSpPr/>
          <p:nvPr/>
        </p:nvGrpSpPr>
        <p:grpSpPr>
          <a:xfrm>
            <a:off x="6934200" y="1371600"/>
            <a:ext cx="1905000" cy="461665"/>
            <a:chOff x="6934200" y="1371600"/>
            <a:chExt cx="1905000" cy="4616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E49131-154C-8E58-8CB8-0689C2232DE8}"/>
                </a:ext>
              </a:extLst>
            </p:cNvPr>
            <p:cNvSpPr txBox="1"/>
            <p:nvPr/>
          </p:nvSpPr>
          <p:spPr>
            <a:xfrm>
              <a:off x="7851877" y="1371600"/>
              <a:ext cx="9873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Very Strong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PC1 Signal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841FB27-387A-FF3B-9D8E-8AA1E2593851}"/>
                </a:ext>
              </a:extLst>
            </p:cNvPr>
            <p:cNvCxnSpPr>
              <a:stCxn id="8" idx="1"/>
            </p:cNvCxnSpPr>
            <p:nvPr/>
          </p:nvCxnSpPr>
          <p:spPr>
            <a:xfrm flipH="1">
              <a:off x="6934200" y="1602433"/>
              <a:ext cx="917677" cy="7396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04C294-8DC4-84B7-C296-587AFCDF053B}"/>
              </a:ext>
            </a:extLst>
          </p:cNvPr>
          <p:cNvGrpSpPr/>
          <p:nvPr/>
        </p:nvGrpSpPr>
        <p:grpSpPr>
          <a:xfrm>
            <a:off x="7086600" y="1905000"/>
            <a:ext cx="1749323" cy="461665"/>
            <a:chOff x="7086600" y="1905000"/>
            <a:chExt cx="1749323" cy="461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6C1DB6-24D3-7ADD-67C5-15825F6D9DF5}"/>
                </a:ext>
              </a:extLst>
            </p:cNvPr>
            <p:cNvSpPr txBox="1"/>
            <p:nvPr/>
          </p:nvSpPr>
          <p:spPr>
            <a:xfrm>
              <a:off x="7848600" y="1905000"/>
              <a:ext cx="9873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Weaker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PC2 Signal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C6D07F0-4C07-25BA-3E90-DF61FE46DCBB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7086600" y="2135833"/>
              <a:ext cx="762000" cy="15463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3404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066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pPr eaLnBrk="1" hangingPunct="1"/>
                <a:r>
                  <a:rPr lang="en-US" sz="4400" dirty="0"/>
                  <a:t>Tilted Parabolas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80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82000" cy="147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 descr="A group of graphs showing different types of data&#10;&#10;Description automatically generated">
            <a:extLst>
              <a:ext uri="{FF2B5EF4-FFF2-40B4-BE49-F238E27FC236}">
                <a16:creationId xmlns:a16="http://schemas.microsoft.com/office/drawing/2014/main" id="{93A293EC-E37B-EF74-5178-FC076E833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1" y="1085565"/>
            <a:ext cx="8448357" cy="5772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53ED2-88D3-13D2-A84C-EF44589DC90E}"/>
              </a:ext>
            </a:extLst>
          </p:cNvPr>
          <p:cNvSpPr txBox="1"/>
          <p:nvPr/>
        </p:nvSpPr>
        <p:spPr>
          <a:xfrm>
            <a:off x="457200" y="4267200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PC2 Now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Drowned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F218B-E706-B59D-F499-444108F49950}"/>
              </a:ext>
            </a:extLst>
          </p:cNvPr>
          <p:cNvSpPr txBox="1"/>
          <p:nvPr/>
        </p:nvSpPr>
        <p:spPr>
          <a:xfrm>
            <a:off x="633263" y="2895600"/>
            <a:ext cx="63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PC1 is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Mostly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There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EE9F78-8C7C-FD6B-859B-A241EF307E79}"/>
              </a:ext>
            </a:extLst>
          </p:cNvPr>
          <p:cNvSpPr txBox="1"/>
          <p:nvPr/>
        </p:nvSpPr>
        <p:spPr>
          <a:xfrm>
            <a:off x="3460143" y="1828800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Mean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Remains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7DA2AF-67B6-C185-2276-152FF6F897B2}"/>
              </a:ext>
            </a:extLst>
          </p:cNvPr>
          <p:cNvGrpSpPr/>
          <p:nvPr/>
        </p:nvGrpSpPr>
        <p:grpSpPr>
          <a:xfrm>
            <a:off x="6934200" y="1371600"/>
            <a:ext cx="1827476" cy="762000"/>
            <a:chOff x="6934200" y="1371600"/>
            <a:chExt cx="1827476" cy="7620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EA83FC-1C1D-5F9B-9261-A8CE016C05DB}"/>
                </a:ext>
              </a:extLst>
            </p:cNvPr>
            <p:cNvSpPr txBox="1"/>
            <p:nvPr/>
          </p:nvSpPr>
          <p:spPr>
            <a:xfrm>
              <a:off x="7929397" y="1371600"/>
              <a:ext cx="8322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PC1 Now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</a:rPr>
                <a:t>Weaker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282F876-8927-8F58-E953-CCCE5EA25297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6934200" y="1602433"/>
              <a:ext cx="995197" cy="53116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047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066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pPr eaLnBrk="1" hangingPunct="1"/>
                <a:r>
                  <a:rPr lang="en-US" sz="4400" dirty="0"/>
                  <a:t>Tilted Parabolas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80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82000" cy="147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3" name="Picture 2" descr="A group of graphs showing different types of data&#10;&#10;Description automatically generated">
            <a:extLst>
              <a:ext uri="{FF2B5EF4-FFF2-40B4-BE49-F238E27FC236}">
                <a16:creationId xmlns:a16="http://schemas.microsoft.com/office/drawing/2014/main" id="{E379708B-4FA5-99E3-DEC3-21C31781C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1" y="1085565"/>
            <a:ext cx="8448357" cy="57724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9D4946-6619-C29D-BDC3-67D3946B7017}"/>
              </a:ext>
            </a:extLst>
          </p:cNvPr>
          <p:cNvSpPr txBox="1"/>
          <p:nvPr/>
        </p:nvSpPr>
        <p:spPr>
          <a:xfrm>
            <a:off x="304800" y="3043535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PC1 Now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Drowned 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8CD86-A60E-FF6D-C2A4-FB372D0D2EFF}"/>
              </a:ext>
            </a:extLst>
          </p:cNvPr>
          <p:cNvSpPr txBox="1"/>
          <p:nvPr/>
        </p:nvSpPr>
        <p:spPr>
          <a:xfrm>
            <a:off x="3527151" y="1752600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Mean is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Impacted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CEBD5-1F6B-B890-A557-23838B032769}"/>
              </a:ext>
            </a:extLst>
          </p:cNvPr>
          <p:cNvSpPr txBox="1"/>
          <p:nvPr/>
        </p:nvSpPr>
        <p:spPr>
          <a:xfrm>
            <a:off x="7010400" y="2057400"/>
            <a:ext cx="1292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Now Pure Noise</a:t>
            </a:r>
          </a:p>
        </p:txBody>
      </p:sp>
    </p:spTree>
    <p:extLst>
      <p:ext uri="{BB962C8B-B14F-4D97-AF65-F5344CB8AC3E}">
        <p14:creationId xmlns:p14="http://schemas.microsoft.com/office/powerpoint/2010/main" val="3649059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E.g. Curves As Data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130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 Clusters Example    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10-d curves again</a:t>
            </a:r>
          </a:p>
        </p:txBody>
      </p:sp>
    </p:spTree>
    <p:extLst>
      <p:ext uri="{BB962C8B-B14F-4D97-AF65-F5344CB8AC3E}">
        <p14:creationId xmlns:p14="http://schemas.microsoft.com/office/powerpoint/2010/main" val="3022627964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99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685800"/>
          </a:xfrm>
        </p:spPr>
        <p:txBody>
          <a:bodyPr/>
          <a:lstStyle/>
          <a:p>
            <a:pPr eaLnBrk="1" hangingPunct="1"/>
            <a:r>
              <a:rPr lang="en-US" sz="3600" dirty="0"/>
              <a:t>Functional Data Analysis, Two Clusters</a:t>
            </a:r>
          </a:p>
        </p:txBody>
      </p:sp>
      <p:pic>
        <p:nvPicPr>
          <p:cNvPr id="901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1"/>
          <a:stretch>
            <a:fillRect/>
          </a:stretch>
        </p:blipFill>
        <p:spPr bwMode="auto">
          <a:xfrm>
            <a:off x="838200" y="762000"/>
            <a:ext cx="7337425" cy="90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82231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E.g. Curves As Data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55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 Clusters Example    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10-d curves again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Two big clusters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Revealed by 1-d scores plot (right side)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Note: 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Cluster Difference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orthogonal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	to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Vertical Shift</a:t>
            </a:r>
          </a:p>
          <a:p>
            <a:pPr lvl="0" eaLnBrk="1" hangingPunct="1">
              <a:lnSpc>
                <a:spcPct val="130000"/>
              </a:lnSpc>
              <a:defRPr/>
            </a:pPr>
            <a:endParaRPr lang="en-US" dirty="0">
              <a:solidFill>
                <a:srgbClr val="000000"/>
              </a:solidFill>
            </a:endParaRPr>
          </a:p>
          <a:p>
            <a:pPr lvl="0" eaLnBrk="1" hangingPunct="1">
              <a:lnSpc>
                <a:spcPct val="130000"/>
              </a:lnSpc>
              <a:defRPr/>
            </a:pPr>
            <a:r>
              <a:rPr lang="en-US" sz="3200" dirty="0">
                <a:solidFill>
                  <a:srgbClr val="000000"/>
                </a:solidFill>
              </a:rPr>
              <a:t>PCA Modes of Variation:  </a:t>
            </a:r>
          </a:p>
          <a:p>
            <a:pPr lvl="0" algn="ctr" eaLnBrk="1" hangingPunct="1">
              <a:lnSpc>
                <a:spcPct val="130000"/>
              </a:lnSpc>
              <a:defRPr/>
            </a:pPr>
            <a:r>
              <a:rPr lang="en-US" sz="3200" dirty="0">
                <a:solidFill>
                  <a:srgbClr val="000000"/>
                </a:solidFill>
              </a:rPr>
              <a:t>Reveal “population structure”</a:t>
            </a:r>
          </a:p>
        </p:txBody>
      </p:sp>
    </p:spTree>
    <p:extLst>
      <p:ext uri="{BB962C8B-B14F-4D97-AF65-F5344CB8AC3E}">
        <p14:creationId xmlns:p14="http://schemas.microsoft.com/office/powerpoint/2010/main" val="2148730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E.g. Curves As Data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130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“Twin Arches” Example    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50-d curves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6CD6C2-8ADD-4F8F-A218-5DA397A80F35}"/>
              </a:ext>
            </a:extLst>
          </p:cNvPr>
          <p:cNvSpPr txBox="1"/>
          <p:nvPr/>
        </p:nvSpPr>
        <p:spPr>
          <a:xfrm>
            <a:off x="6781800" y="1383268"/>
            <a:ext cx="19050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4.1.2</a:t>
            </a:r>
          </a:p>
        </p:txBody>
      </p:sp>
    </p:spTree>
    <p:extLst>
      <p:ext uri="{BB962C8B-B14F-4D97-AF65-F5344CB8AC3E}">
        <p14:creationId xmlns:p14="http://schemas.microsoft.com/office/powerpoint/2010/main" val="2688390564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Functional Data Analysis, Twin Arches</a:t>
            </a:r>
          </a:p>
        </p:txBody>
      </p:sp>
      <p:pic>
        <p:nvPicPr>
          <p:cNvPr id="92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228600" y="1371600"/>
            <a:ext cx="8675688" cy="10696575"/>
          </a:xfrm>
          <a:noFill/>
        </p:spPr>
      </p:pic>
    </p:spTree>
    <p:extLst>
      <p:ext uri="{BB962C8B-B14F-4D97-AF65-F5344CB8AC3E}">
        <p14:creationId xmlns:p14="http://schemas.microsoft.com/office/powerpoint/2010/main" val="2971187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06" t="74243" r="24511" b="1517"/>
          <a:stretch/>
        </p:blipFill>
        <p:spPr>
          <a:xfrm>
            <a:off x="1066800" y="3776133"/>
            <a:ext cx="6934200" cy="3081867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Taste of OODA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Flu Pandemic,      Civil War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2514600"/>
            <a:ext cx="4648200" cy="22098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38800" y="2514600"/>
            <a:ext cx="1752600" cy="23622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2314344" y="3352800"/>
            <a:ext cx="4086456" cy="1981200"/>
          </a:xfrm>
          <a:prstGeom prst="straightConnector1">
            <a:avLst/>
          </a:prstGeom>
          <a:ln w="38100">
            <a:solidFill>
              <a:srgbClr val="D1CC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6721873" y="3352800"/>
            <a:ext cx="193277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2768025"/>
            <a:ext cx="3714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 of Automobile,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7945" y="2768025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Improved Safety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ECA591-4E6E-4601-8484-954956C4EA8D}"/>
              </a:ext>
            </a:extLst>
          </p:cNvPr>
          <p:cNvSpPr txBox="1"/>
          <p:nvPr/>
        </p:nvSpPr>
        <p:spPr>
          <a:xfrm>
            <a:off x="6939207" y="1143000"/>
            <a:ext cx="1781257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Mode of</a:t>
            </a:r>
          </a:p>
          <a:p>
            <a:pPr algn="ctr"/>
            <a:r>
              <a:rPr lang="en-US" sz="2400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3534331181"/>
      </p:ext>
    </p:extLst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Functional Data Analysis, Twin Arches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6316"/>
          <a:stretch>
            <a:fillRect/>
          </a:stretch>
        </p:blipFill>
        <p:spPr>
          <a:xfrm>
            <a:off x="304800" y="1447800"/>
            <a:ext cx="11080750" cy="8128000"/>
          </a:xfrm>
          <a:noFill/>
        </p:spPr>
      </p:pic>
    </p:spTree>
    <p:extLst>
      <p:ext uri="{BB962C8B-B14F-4D97-AF65-F5344CB8AC3E}">
        <p14:creationId xmlns:p14="http://schemas.microsoft.com/office/powerpoint/2010/main" val="4474246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E.g. Curves As Data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Twin Arches Example    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50-d curves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Pop’n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structure hard to see in 1-d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2-d projections make structure clear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Joint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Dist’ns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More than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Marginals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PCA:  reveals “population structure”</a:t>
            </a:r>
          </a:p>
        </p:txBody>
      </p:sp>
    </p:spTree>
    <p:extLst>
      <p:ext uri="{BB962C8B-B14F-4D97-AF65-F5344CB8AC3E}">
        <p14:creationId xmlns:p14="http://schemas.microsoft.com/office/powerpoint/2010/main" val="2306136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300" t="79541" r="68819" b="3187"/>
          <a:stretch/>
        </p:blipFill>
        <p:spPr>
          <a:xfrm>
            <a:off x="1905000" y="1943047"/>
            <a:ext cx="2514635" cy="2171753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Taste of OODA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2"/>
            </a:pPr>
            <a:r>
              <a:rPr lang="en-US" dirty="0"/>
              <a:t>Phase and Amplitude Curves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Raw </a:t>
            </a:r>
          </a:p>
          <a:p>
            <a:pPr marL="0" indent="0" eaLnBrk="1" hangingPunct="1">
              <a:buNone/>
            </a:pPr>
            <a:r>
              <a:rPr lang="en-US" dirty="0"/>
              <a:t>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86600" y="3828871"/>
            <a:ext cx="1622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Interesting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Modes of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Variation!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72000" y="1943047"/>
            <a:ext cx="4332841" cy="2171753"/>
            <a:chOff x="4572000" y="1943047"/>
            <a:chExt cx="4332841" cy="217175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5297" t="79544" r="68823" b="3184"/>
            <a:stretch/>
          </p:blipFill>
          <p:spPr>
            <a:xfrm>
              <a:off x="4572000" y="1943047"/>
              <a:ext cx="2514538" cy="217175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239000" y="2667000"/>
              <a:ext cx="16658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Ampl’de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Varia’n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8575" y="4305247"/>
            <a:ext cx="4021025" cy="2171753"/>
            <a:chOff x="398575" y="4305247"/>
            <a:chExt cx="4021025" cy="217175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l="5297" t="79544" r="68822" b="3184"/>
            <a:stretch/>
          </p:blipFill>
          <p:spPr>
            <a:xfrm>
              <a:off x="1904965" y="4305247"/>
              <a:ext cx="2514635" cy="217175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98575" y="5257800"/>
              <a:ext cx="13540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Warps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1965" y="4305247"/>
            <a:ext cx="4097235" cy="2171753"/>
            <a:chOff x="4571965" y="4305247"/>
            <a:chExt cx="4097235" cy="217175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/>
            <a:srcRect l="5297" t="79544" r="68822" b="3184"/>
            <a:stretch/>
          </p:blipFill>
          <p:spPr>
            <a:xfrm>
              <a:off x="4571965" y="4305247"/>
              <a:ext cx="2514635" cy="217175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239000" y="5094982"/>
              <a:ext cx="143020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Phase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Varia’n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05402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Taste of OODA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/>
              <a:t>Analysis of Variation (</a:t>
            </a:r>
            <a:r>
              <a:rPr lang="en-US" dirty="0" err="1"/>
              <a:t>Princ</a:t>
            </a:r>
            <a:r>
              <a:rPr lang="en-US" dirty="0"/>
              <a:t>. </a:t>
            </a:r>
            <a:r>
              <a:rPr lang="en-US" dirty="0" err="1"/>
              <a:t>Geod</a:t>
            </a:r>
            <a:r>
              <a:rPr lang="en-US" dirty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38200" y="3124200"/>
            <a:ext cx="8214288" cy="3628339"/>
            <a:chOff x="3810000" y="4594811"/>
            <a:chExt cx="5123690" cy="226318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596" t="6716" r="15407" b="14457"/>
            <a:stretch/>
          </p:blipFill>
          <p:spPr>
            <a:xfrm>
              <a:off x="7341135" y="4594811"/>
              <a:ext cx="1592555" cy="2263189"/>
            </a:xfrm>
            <a:prstGeom prst="rect">
              <a:avLst/>
            </a:prstGeom>
            <a:noFill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2841" t="6714" r="15164" b="14461"/>
            <a:stretch/>
          </p:blipFill>
          <p:spPr>
            <a:xfrm>
              <a:off x="5562600" y="4594868"/>
              <a:ext cx="1592504" cy="2263132"/>
            </a:xfrm>
            <a:prstGeom prst="rect">
              <a:avLst/>
            </a:prstGeom>
            <a:noFill/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2841" t="6713" r="15164" b="14460"/>
            <a:stretch/>
          </p:blipFill>
          <p:spPr bwMode="auto">
            <a:xfrm>
              <a:off x="3810000" y="4594811"/>
              <a:ext cx="1592504" cy="2263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blipFill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900744" y="2590800"/>
            <a:ext cx="8182316" cy="461665"/>
            <a:chOff x="900744" y="2590800"/>
            <a:chExt cx="8182316" cy="461665"/>
          </a:xfrm>
        </p:grpSpPr>
        <p:sp>
          <p:nvSpPr>
            <p:cNvPr id="2" name="TextBox 1"/>
            <p:cNvSpPr txBox="1"/>
            <p:nvPr/>
          </p:nvSpPr>
          <p:spPr>
            <a:xfrm>
              <a:off x="900744" y="2590800"/>
              <a:ext cx="2528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Mode 1: Rectum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2590800"/>
              <a:ext cx="25746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Mode 2: Twisting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3200" y="2590800"/>
              <a:ext cx="2529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Mode 3: Bladder 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0682" y="786825"/>
            <a:ext cx="8232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Note: Different Display of Modes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383977669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Taste of OODA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/>
              <a:t>Brain Artery Data,  </a:t>
            </a:r>
          </a:p>
          <a:p>
            <a:pPr marL="0" indent="0" eaLnBrk="1" hangingPunct="1">
              <a:buNone/>
            </a:pPr>
            <a:r>
              <a:rPr lang="en-US" dirty="0"/>
              <a:t>	Analyze Sample of n=100</a:t>
            </a:r>
          </a:p>
          <a:p>
            <a:pPr marL="0" indent="0" eaLnBrk="1" hangingPunct="1">
              <a:buNone/>
            </a:pPr>
            <a:r>
              <a:rPr lang="en-US" dirty="0"/>
              <a:t>Average?       Variation About Average???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4640262"/>
            <a:ext cx="8393113" cy="1531938"/>
            <a:chOff x="457200" y="1524000"/>
            <a:chExt cx="8393113" cy="15319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77" t="17647" r="56175" b="41176"/>
            <a:stretch>
              <a:fillRect/>
            </a:stretch>
          </p:blipFill>
          <p:spPr bwMode="auto">
            <a:xfrm>
              <a:off x="4572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677" t="17647" r="56175" b="41176"/>
            <a:stretch>
              <a:fillRect/>
            </a:stretch>
          </p:blipFill>
          <p:spPr bwMode="auto">
            <a:xfrm>
              <a:off x="30480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5257800" y="2286000"/>
              <a:ext cx="1284288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000000"/>
                  </a:solidFill>
                  <a:cs typeface="Arial" charset="0"/>
                </a:rPr>
                <a:t>, ... ,</a:t>
              </a: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1677" t="17647" r="56175" b="41176"/>
            <a:stretch>
              <a:fillRect/>
            </a:stretch>
          </p:blipFill>
          <p:spPr bwMode="auto">
            <a:xfrm>
              <a:off x="67818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341313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0000"/>
                  </a:solidFill>
                  <a:cs typeface="Arial" charset="0"/>
                </a:rPr>
                <a:t>,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38400" y="3834825"/>
            <a:ext cx="4253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Modes of Variation???</a:t>
            </a:r>
          </a:p>
        </p:txBody>
      </p:sp>
    </p:spTree>
    <p:extLst>
      <p:ext uri="{BB962C8B-B14F-4D97-AF65-F5344CB8AC3E}">
        <p14:creationId xmlns:p14="http://schemas.microsoft.com/office/powerpoint/2010/main" val="34401636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Taste of OODA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/>
              <a:t>Sounds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as Data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Analysis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Of Dialects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70" y="990600"/>
            <a:ext cx="406033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164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Taste of OODA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/>
              <a:t>Faces as Data 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Classify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Males vs.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Females</a:t>
            </a:r>
          </a:p>
        </p:txBody>
      </p:sp>
      <p:pic>
        <p:nvPicPr>
          <p:cNvPr id="2" name="DWD_Rproj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1800" y="2133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97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Taste of OODA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/>
              <a:t>Functional Magnetic Resonance Imaging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" name="Picture 2" descr="http://fmri.ucsd.edu/images/BOLDSig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85948"/>
            <a:ext cx="6629400" cy="49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752600"/>
            <a:ext cx="1947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3-d Maps of</a:t>
            </a:r>
          </a:p>
          <a:p>
            <a:r>
              <a:rPr lang="en-US" sz="2400" dirty="0"/>
              <a:t>Brain Activity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743200"/>
            <a:ext cx="1603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Collected</a:t>
            </a:r>
          </a:p>
          <a:p>
            <a:r>
              <a:rPr lang="en-US" sz="2400" dirty="0"/>
              <a:t>Over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10335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Objects?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3505200"/>
            <a:ext cx="6553200" cy="2050197"/>
            <a:chOff x="304800" y="3505200"/>
            <a:chExt cx="6553200" cy="2050197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724400"/>
              <a:ext cx="18614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Heat Map at</a:t>
              </a:r>
            </a:p>
            <a:p>
              <a:r>
                <a:rPr lang="en-US" sz="2400" dirty="0"/>
                <a:t>One Time?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>
            <a:xfrm flipV="1">
              <a:off x="2166207" y="3505200"/>
              <a:ext cx="4691793" cy="16346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04800" y="5410200"/>
            <a:ext cx="5105400" cy="1143000"/>
            <a:chOff x="304800" y="5410200"/>
            <a:chExt cx="5105400" cy="1143000"/>
          </a:xfrm>
        </p:grpSpPr>
        <p:sp>
          <p:nvSpPr>
            <p:cNvPr id="10" name="TextBox 9"/>
            <p:cNvSpPr txBox="1"/>
            <p:nvPr/>
          </p:nvSpPr>
          <p:spPr>
            <a:xfrm>
              <a:off x="304800" y="5722203"/>
              <a:ext cx="21884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Time Series at</a:t>
              </a:r>
            </a:p>
            <a:p>
              <a:r>
                <a:rPr lang="en-US" sz="2400" dirty="0"/>
                <a:t>One Location?</a:t>
              </a:r>
            </a:p>
          </p:txBody>
        </p:sp>
        <p:cxnSp>
          <p:nvCxnSpPr>
            <p:cNvPr id="14" name="Straight Arrow Connector 13"/>
            <p:cNvCxnSpPr>
              <a:stCxn id="10" idx="3"/>
            </p:cNvCxnSpPr>
            <p:nvPr/>
          </p:nvCxnSpPr>
          <p:spPr>
            <a:xfrm flipV="1">
              <a:off x="2493220" y="5410200"/>
              <a:ext cx="2916980" cy="7275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791754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OODA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3400329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Details on Course Web Page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400" dirty="0"/>
              <a:t>https://marron.web.unc.edu/course-home-page-stor-881-object-oriented-data-analysis-spring-2022/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Or access from Canvas page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Or: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Google:   “Marrons teaching material”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Choose This Course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Convention Here: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Data Objects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𝑗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blipFill>
                <a:blip r:embed="rId3"/>
                <a:stretch>
                  <a:fillRect l="-1909" t="-1421" b="-26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33800" y="2895600"/>
            <a:ext cx="1752600" cy="1524000"/>
            <a:chOff x="3733800" y="2895600"/>
            <a:chExt cx="1752600" cy="1524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211024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Terminology: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Numbers in Rows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called “Traits”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𝑑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blipFill>
                <a:blip r:embed="rId3"/>
                <a:stretch>
                  <a:fillRect l="-1909" t="-1421" b="-26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200400" y="3200400"/>
            <a:ext cx="2971800" cy="914400"/>
            <a:chOff x="3200400" y="3200400"/>
            <a:chExt cx="2971800" cy="914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00400" y="3200400"/>
              <a:ext cx="2971800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4114800"/>
              <a:ext cx="2971800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B42E9F-4B05-4461-A733-EF3E0E711C4A}"/>
              </a:ext>
            </a:extLst>
          </p:cNvPr>
          <p:cNvGrpSpPr/>
          <p:nvPr/>
        </p:nvGrpSpPr>
        <p:grpSpPr>
          <a:xfrm>
            <a:off x="6311032" y="3200400"/>
            <a:ext cx="2466894" cy="2047875"/>
            <a:chOff x="6311032" y="3200400"/>
            <a:chExt cx="2466894" cy="204787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5596770-001D-48E1-962D-6C2D1D38DC72}"/>
                </a:ext>
              </a:extLst>
            </p:cNvPr>
            <p:cNvSpPr txBox="1"/>
            <p:nvPr/>
          </p:nvSpPr>
          <p:spPr>
            <a:xfrm>
              <a:off x="6311032" y="3200400"/>
              <a:ext cx="24668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FF"/>
                  </a:solidFill>
                </a:rPr>
                <a:t>Note: ~Post-Text</a:t>
              </a:r>
            </a:p>
            <a:p>
              <a:pPr algn="ctr"/>
              <a:r>
                <a:rPr lang="en-US" sz="2400" dirty="0">
                  <a:solidFill>
                    <a:srgbClr val="0000FF"/>
                  </a:solidFill>
                </a:rPr>
                <a:t>Terminology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20928C7-47C3-452F-B2F7-BE108079EB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7100" y="4038600"/>
              <a:ext cx="266700" cy="1209675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F85D184-8936-4233-95A0-8592694F9C9A}"/>
              </a:ext>
            </a:extLst>
          </p:cNvPr>
          <p:cNvSpPr txBox="1"/>
          <p:nvPr/>
        </p:nvSpPr>
        <p:spPr>
          <a:xfrm>
            <a:off x="5105400" y="2433935"/>
            <a:ext cx="393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OODA Continually Evolving</a:t>
            </a:r>
          </a:p>
        </p:txBody>
      </p:sp>
    </p:spTree>
    <p:extLst>
      <p:ext uri="{BB962C8B-B14F-4D97-AF65-F5344CB8AC3E}">
        <p14:creationId xmlns:p14="http://schemas.microsoft.com/office/powerpoint/2010/main" val="2388091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Common Synonyms: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5703657"/>
                  </p:ext>
                </p:extLst>
              </p:nvPr>
            </p:nvGraphicFramePr>
            <p:xfrm>
              <a:off x="762000" y="1905000"/>
              <a:ext cx="7616726" cy="4175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04999">
                      <a:extLst>
                        <a:ext uri="{9D8B030D-6E8A-4147-A177-3AD203B41FA5}">
                          <a16:colId xmlns:a16="http://schemas.microsoft.com/office/drawing/2014/main" val="61362405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209171355"/>
                        </a:ext>
                      </a:extLst>
                    </a:gridCol>
                    <a:gridCol w="3882927">
                      <a:extLst>
                        <a:ext uri="{9D8B030D-6E8A-4147-A177-3AD203B41FA5}">
                          <a16:colId xmlns:a16="http://schemas.microsoft.com/office/drawing/2014/main" val="17737045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Number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Synonyms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778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Data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Objects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Observations,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Individuals,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Sample Elements,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Biological Samples,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Experimental</a:t>
                          </a:r>
                          <a:r>
                            <a:rPr lang="en-US" sz="3200" baseline="0" dirty="0">
                              <a:solidFill>
                                <a:srgbClr val="FF0000"/>
                              </a:solidFill>
                            </a:rPr>
                            <a:t> Units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74185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Traits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Variables, Features,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Descriptors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9296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5703657"/>
                  </p:ext>
                </p:extLst>
              </p:nvPr>
            </p:nvGraphicFramePr>
            <p:xfrm>
              <a:off x="762000" y="1905000"/>
              <a:ext cx="7616726" cy="4175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04999">
                      <a:extLst>
                        <a:ext uri="{9D8B030D-6E8A-4147-A177-3AD203B41FA5}">
                          <a16:colId xmlns:a16="http://schemas.microsoft.com/office/drawing/2014/main" val="61362405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209171355"/>
                        </a:ext>
                      </a:extLst>
                    </a:gridCol>
                    <a:gridCol w="3882927">
                      <a:extLst>
                        <a:ext uri="{9D8B030D-6E8A-4147-A177-3AD203B41FA5}">
                          <a16:colId xmlns:a16="http://schemas.microsoft.com/office/drawing/2014/main" val="1773704534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Number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Synonyms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7780006"/>
                      </a:ext>
                    </a:extLst>
                  </a:tr>
                  <a:tr h="252984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Data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Objects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000" t="-25721" r="-213000" b="-497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Observations,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Individuals,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Sample Elements,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Biological Samples,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Experimental</a:t>
                          </a:r>
                          <a:r>
                            <a:rPr lang="en-US" sz="3200" baseline="0" dirty="0">
                              <a:solidFill>
                                <a:srgbClr val="FF0000"/>
                              </a:solidFill>
                            </a:rPr>
                            <a:t> Units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7418535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Traits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000" t="-298857" r="-213000" b="-18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Variables, Features,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Descriptors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92960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394882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/>
              <a:t>Last Class:  Visualization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Terrible Approach:   Look at .txt file</a:t>
            </a:r>
          </a:p>
          <a:p>
            <a:pPr marL="0" indent="0" eaLnBrk="1" hangingPunct="1">
              <a:lnSpc>
                <a:spcPct val="160000"/>
              </a:lnSpc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7990B9-3FD5-4CD5-FBE8-91A1B8050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2" t="24540" r="4902" b="12479"/>
          <a:stretch/>
        </p:blipFill>
        <p:spPr>
          <a:xfrm>
            <a:off x="1143000" y="2209800"/>
            <a:ext cx="6934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5154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Last Class: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53400" cy="4525963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u="sng" dirty="0"/>
                  <a:t>General Definition </a:t>
                </a:r>
                <a:r>
                  <a:rPr lang="en-US" dirty="0"/>
                  <a:t>(in a metric space):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Given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,             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5400" dirty="0"/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The </a:t>
                </a:r>
                <a:r>
                  <a:rPr lang="en-US" i="1" dirty="0">
                    <a:solidFill>
                      <a:srgbClr val="FF0000"/>
                    </a:solidFill>
                  </a:rPr>
                  <a:t>Projection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    the </a:t>
                </a:r>
                <a:r>
                  <a:rPr lang="en-US" u="sng" dirty="0"/>
                  <a:t>closest</a:t>
                </a:r>
                <a:r>
                  <a:rPr lang="en-US" dirty="0"/>
                  <a:t> 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53400" cy="4525963"/>
              </a:xfrm>
              <a:blipFill>
                <a:blip r:embed="rId3"/>
                <a:stretch>
                  <a:fillRect l="-1868" b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553200" y="2895600"/>
            <a:ext cx="2133600" cy="3429000"/>
          </a:xfrm>
          <a:prstGeom prst="line">
            <a:avLst/>
          </a:prstGeom>
          <a:ln w="1270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248400" y="5257800"/>
            <a:ext cx="1905000" cy="1219200"/>
            <a:chOff x="6248400" y="5257800"/>
            <a:chExt cx="1905000" cy="12192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48400" y="5334000"/>
              <a:ext cx="1752600" cy="1143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8001000" y="5257800"/>
              <a:ext cx="152400" cy="1524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75BB81-91C0-9456-EDC2-5B6058D60151}"/>
                  </a:ext>
                </a:extLst>
              </p:cNvPr>
              <p:cNvSpPr txBox="1"/>
              <p:nvPr/>
            </p:nvSpPr>
            <p:spPr>
              <a:xfrm>
                <a:off x="5867400" y="4572000"/>
                <a:ext cx="174919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Best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Representation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75BB81-91C0-9456-EDC2-5B6058D60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572000"/>
                <a:ext cx="1749197" cy="923330"/>
              </a:xfrm>
              <a:prstGeom prst="rect">
                <a:avLst/>
              </a:prstGeom>
              <a:blipFill>
                <a:blip r:embed="rId4"/>
                <a:stretch>
                  <a:fillRect l="-2797" t="-3311" r="-2797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419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Last Class: </a:t>
            </a: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239000" y="2971800"/>
            <a:ext cx="17273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Think: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Front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Top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Views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943600" y="3276600"/>
            <a:ext cx="1447800" cy="4572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324600" y="4038600"/>
            <a:ext cx="1066800" cy="228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191000" y="4724400"/>
            <a:ext cx="3200400" cy="685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Last Class:  </a:t>
            </a: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Linkage of Axes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581400" y="4724400"/>
            <a:ext cx="15240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3505200"/>
            <a:ext cx="0" cy="121920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81400" y="3124200"/>
            <a:ext cx="15240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803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71487" y="1066800"/>
                <a:ext cx="8153400" cy="4525963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Important Point</a:t>
                </a:r>
              </a:p>
              <a:p>
                <a:pPr eaLnBrk="1" hangingPunct="1">
                  <a:lnSpc>
                    <a:spcPct val="160000"/>
                  </a:lnSpc>
                </a:pPr>
                <a:r>
                  <a:rPr lang="en-US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there are many “directions of interest” on which projection is useful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An important set of directions: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Principal Components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71487" y="1066800"/>
                <a:ext cx="8153400" cy="4525963"/>
              </a:xfrm>
              <a:blipFill>
                <a:blip r:embed="rId3"/>
                <a:stretch>
                  <a:fillRect l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136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Principal Components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Find Directions of: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dirty="0"/>
              <a:t>“Maximal (Projected) Variation”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/>
              <a:t>Compute Sequentially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/>
              <a:t>On Orthogonal Subspaces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Will take careful look at mathematics later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8592CC-58A4-443C-A477-AE6C611FA616}"/>
              </a:ext>
            </a:extLst>
          </p:cNvPr>
          <p:cNvSpPr txBox="1"/>
          <p:nvPr/>
        </p:nvSpPr>
        <p:spPr>
          <a:xfrm>
            <a:off x="5905807" y="2971800"/>
            <a:ext cx="2935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Results in Useful</a:t>
            </a:r>
          </a:p>
          <a:p>
            <a:pPr algn="ctr"/>
            <a:r>
              <a:rPr lang="en-US" sz="2400" dirty="0"/>
              <a:t>“Modes of Variation”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Principal Components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83058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For simple,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3-d toy data,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raw data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view: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(via rotation)</a:t>
            </a:r>
          </a:p>
        </p:txBody>
      </p:sp>
      <p:pic>
        <p:nvPicPr>
          <p:cNvPr id="2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2102456"/>
            <a:ext cx="6401694" cy="4755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Several People are Enrolled for 1 Credit</a:t>
            </a:r>
          </a:p>
          <a:p>
            <a:pPr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 Really Want This?</a:t>
            </a:r>
          </a:p>
          <a:p>
            <a:pPr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 Most Want 3 Credits  (Full Course)</a:t>
            </a:r>
          </a:p>
          <a:p>
            <a:pPr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 Option Exists So Some Can Save $$$</a:t>
            </a:r>
          </a:p>
          <a:p>
            <a:pPr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 Be Sure That Is What You Want…</a:t>
            </a:r>
          </a:p>
        </p:txBody>
      </p:sp>
    </p:spTree>
    <p:extLst>
      <p:ext uri="{BB962C8B-B14F-4D97-AF65-F5344CB8AC3E}">
        <p14:creationId xmlns:p14="http://schemas.microsoft.com/office/powerpoint/2010/main" val="350937127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Principal Components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PCA just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gives rotated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coordinate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system:</a:t>
            </a:r>
          </a:p>
        </p:txBody>
      </p:sp>
      <p:pic>
        <p:nvPicPr>
          <p:cNvPr id="2" name="HierArchEG1d0p4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2102456"/>
            <a:ext cx="6401694" cy="4755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Principal Components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Early References: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Pearson (1901)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Arial" charset="0"/>
                <a:cs typeface="Arial" charset="0"/>
              </a:rPr>
              <a:t>Hotelling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(1933)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Founder of UNC Statistics Dept.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9" b="66667"/>
          <a:stretch/>
        </p:blipFill>
        <p:spPr>
          <a:xfrm>
            <a:off x="6839730" y="4419600"/>
            <a:ext cx="199947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30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Recall Raw Data</a:t>
            </a:r>
            <a:r>
              <a:rPr lang="en-US" altLang="ko-KR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3058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Recall Trait by Trait Views</a:t>
            </a:r>
            <a:r>
              <a:rPr lang="en-US" altLang="ko-KR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PC1 Projections</a:t>
            </a:r>
            <a:r>
              <a:rPr lang="en-US" altLang="ko-KR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9AB4D0D-ADA0-2F54-9C42-B3B3ABC262F5}"/>
              </a:ext>
            </a:extLst>
          </p:cNvPr>
          <p:cNvGrpSpPr/>
          <p:nvPr/>
        </p:nvGrpSpPr>
        <p:grpSpPr>
          <a:xfrm>
            <a:off x="2438400" y="4419600"/>
            <a:ext cx="3352800" cy="2343329"/>
            <a:chOff x="2438400" y="4419600"/>
            <a:chExt cx="3352800" cy="2343329"/>
          </a:xfrm>
        </p:grpSpPr>
        <p:sp>
          <p:nvSpPr>
            <p:cNvPr id="4" name="TextBox 3"/>
            <p:cNvSpPr txBox="1"/>
            <p:nvPr/>
          </p:nvSpPr>
          <p:spPr>
            <a:xfrm>
              <a:off x="2438400" y="5562600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 Different Axis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Chosen to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Maximize Spread</a:t>
              </a:r>
            </a:p>
          </p:txBody>
        </p:sp>
        <p:sp>
          <p:nvSpPr>
            <p:cNvPr id="2" name="Right Brace 1"/>
            <p:cNvSpPr/>
            <p:nvPr/>
          </p:nvSpPr>
          <p:spPr>
            <a:xfrm rot="5400000">
              <a:off x="3314700" y="3924300"/>
              <a:ext cx="1905000" cy="2895600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228012" cy="492125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PC1 Projections, 1-d View</a:t>
            </a:r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F923AFD-481A-27CF-5FD6-7F012C06537F}"/>
              </a:ext>
            </a:extLst>
          </p:cNvPr>
          <p:cNvGrpSpPr/>
          <p:nvPr/>
        </p:nvGrpSpPr>
        <p:grpSpPr>
          <a:xfrm>
            <a:off x="2819400" y="3886200"/>
            <a:ext cx="3200400" cy="1817132"/>
            <a:chOff x="2819400" y="3886200"/>
            <a:chExt cx="3200400" cy="18171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01BCDED-8BA6-9AA3-2205-F0ABB3650A29}"/>
                </a:ext>
              </a:extLst>
            </p:cNvPr>
            <p:cNvSpPr txBox="1"/>
            <p:nvPr/>
          </p:nvSpPr>
          <p:spPr>
            <a:xfrm>
              <a:off x="2819400" y="5334000"/>
              <a:ext cx="2864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All 3 Clusters Now Appear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838F921-6A26-8D51-D838-CB894FB4A7D7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H="1" flipV="1">
              <a:off x="2971800" y="4191000"/>
              <a:ext cx="1280076" cy="11430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0A83916-E9C2-8C97-82EF-C7B4DDF376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1876" y="3886200"/>
              <a:ext cx="91524" cy="14478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D36536F-FD0D-C176-200A-31F935906A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7200" y="4038600"/>
              <a:ext cx="1752600" cy="12954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CB0CB29-4FFB-0EAF-EB24-77AD1322AF9E}"/>
              </a:ext>
            </a:extLst>
          </p:cNvPr>
          <p:cNvSpPr txBox="1"/>
          <p:nvPr/>
        </p:nvSpPr>
        <p:spPr>
          <a:xfrm>
            <a:off x="1676400" y="5802868"/>
            <a:ext cx="550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See Value of Order in Data Set on Vertical 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153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PC2 Projections</a:t>
            </a:r>
            <a:r>
              <a:rPr lang="en-US" altLang="ko-KR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423C83-C740-5789-C117-782678D962AC}"/>
              </a:ext>
            </a:extLst>
          </p:cNvPr>
          <p:cNvSpPr txBox="1"/>
          <p:nvPr/>
        </p:nvSpPr>
        <p:spPr>
          <a:xfrm>
            <a:off x="1752600" y="5562600"/>
            <a:ext cx="475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Max’s Projected Variation Orthogonal to PC1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PC2 Projections, 1-d View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B1887E-0622-55E7-DF98-F2293BEB56ED}"/>
              </a:ext>
            </a:extLst>
          </p:cNvPr>
          <p:cNvSpPr txBox="1"/>
          <p:nvPr/>
        </p:nvSpPr>
        <p:spPr>
          <a:xfrm>
            <a:off x="2209800" y="5791200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Separates 1 cluster from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153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PC3 Projections</a:t>
            </a:r>
            <a:r>
              <a:rPr lang="en-US" altLang="ko-KR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228012" cy="492125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PC3 Projections, 1-d View</a:t>
            </a: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2E4184-E53F-9880-7222-539E6BF1EEBF}"/>
              </a:ext>
            </a:extLst>
          </p:cNvPr>
          <p:cNvSpPr txBox="1"/>
          <p:nvPr/>
        </p:nvSpPr>
        <p:spPr>
          <a:xfrm>
            <a:off x="2057400" y="5791200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Don’t See Clusters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Textbook: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i="1" dirty="0"/>
              <a:t>Object Oriented Data Analysis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Marron and Dryden (2021)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750"/>
            <a:ext cx="1905000" cy="2381250"/>
          </a:xfrm>
          <a:prstGeom prst="rect">
            <a:avLst/>
          </a:prstGeom>
        </p:spPr>
      </p:pic>
      <p:pic>
        <p:nvPicPr>
          <p:cNvPr id="4" name="Picture 3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BFB1EECD-06BF-4DEE-A638-66724F0D6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22" y="1609725"/>
            <a:ext cx="3314278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5232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305800" cy="492125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Projections on PC1,2 plane</a:t>
            </a:r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492125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PC1 &amp; 2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Scatterplot</a:t>
            </a:r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4F2207-CC42-2F80-8451-B34C3E9263BE}"/>
              </a:ext>
            </a:extLst>
          </p:cNvPr>
          <p:cNvSpPr txBox="1"/>
          <p:nvPr/>
        </p:nvSpPr>
        <p:spPr>
          <a:xfrm>
            <a:off x="2010301" y="6396335"/>
            <a:ext cx="4771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Very Good Separation of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153400" cy="492125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Projections on PC1,3 plane</a:t>
            </a: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153400" cy="492125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PC1 &amp; 3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Scatterplot</a:t>
            </a:r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492125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Projections on PC2,3 plane</a:t>
            </a: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492125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PC2 &amp; 3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Scatterplot</a:t>
            </a:r>
          </a:p>
        </p:txBody>
      </p:sp>
      <p:pic>
        <p:nvPicPr>
          <p:cNvPr id="62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228012" cy="492125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All 3 PC Projections</a:t>
            </a:r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Matrix with 1-d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ns</a:t>
            </a:r>
            <a:r>
              <a:rPr lang="en-US" altLang="ko-KR" sz="2800" dirty="0">
                <a:ea typeface="Gulim" pitchFamily="34" charset="-127"/>
              </a:rPr>
              <a:t> on diag.</a:t>
            </a:r>
          </a:p>
        </p:txBody>
      </p:sp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PCA: Add off-diagonals to matrix</a:t>
            </a:r>
          </a:p>
        </p:txBody>
      </p:sp>
      <p:pic>
        <p:nvPicPr>
          <p:cNvPr id="655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Illustration of PCA Scatterplot Matrix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3581400"/>
            <a:ext cx="3693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Useful “3-d” Interpretation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9155" y="2590800"/>
            <a:ext cx="3555645" cy="2057400"/>
            <a:chOff x="559155" y="2590800"/>
            <a:chExt cx="3555645" cy="2057400"/>
          </a:xfrm>
        </p:grpSpPr>
        <p:sp>
          <p:nvSpPr>
            <p:cNvPr id="5" name="TextBox 4"/>
            <p:cNvSpPr txBox="1"/>
            <p:nvPr/>
          </p:nvSpPr>
          <p:spPr>
            <a:xfrm>
              <a:off x="559155" y="4186535"/>
              <a:ext cx="16506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700D5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Front View</a:t>
              </a:r>
            </a:p>
          </p:txBody>
        </p:sp>
        <p:cxnSp>
          <p:nvCxnSpPr>
            <p:cNvPr id="4" name="Straight Arrow Connector 3"/>
            <p:cNvCxnSpPr>
              <a:stCxn id="5" idx="3"/>
            </p:cNvCxnSpPr>
            <p:nvPr/>
          </p:nvCxnSpPr>
          <p:spPr>
            <a:xfrm flipV="1">
              <a:off x="2209800" y="2590800"/>
              <a:ext cx="1905000" cy="1826568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33400" y="2667000"/>
            <a:ext cx="5410200" cy="2595265"/>
            <a:chOff x="533400" y="2667000"/>
            <a:chExt cx="5410200" cy="2595265"/>
          </a:xfrm>
        </p:grpSpPr>
        <p:sp>
          <p:nvSpPr>
            <p:cNvPr id="7" name="TextBox 6"/>
            <p:cNvSpPr txBox="1"/>
            <p:nvPr/>
          </p:nvSpPr>
          <p:spPr>
            <a:xfrm>
              <a:off x="533400" y="4800600"/>
              <a:ext cx="1549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700D5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Side View</a:t>
              </a:r>
            </a:p>
          </p:txBody>
        </p:sp>
        <p:cxnSp>
          <p:nvCxnSpPr>
            <p:cNvPr id="12" name="Straight Arrow Connector 11"/>
            <p:cNvCxnSpPr>
              <a:stCxn id="7" idx="3"/>
            </p:cNvCxnSpPr>
            <p:nvPr/>
          </p:nvCxnSpPr>
          <p:spPr>
            <a:xfrm flipV="1">
              <a:off x="2083055" y="2667000"/>
              <a:ext cx="3860545" cy="2364433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33400" y="4417368"/>
            <a:ext cx="5410200" cy="1450032"/>
            <a:chOff x="533400" y="4417368"/>
            <a:chExt cx="5410200" cy="1450032"/>
          </a:xfrm>
        </p:grpSpPr>
        <p:sp>
          <p:nvSpPr>
            <p:cNvPr id="8" name="TextBox 7"/>
            <p:cNvSpPr txBox="1"/>
            <p:nvPr/>
          </p:nvSpPr>
          <p:spPr>
            <a:xfrm>
              <a:off x="533400" y="5405735"/>
              <a:ext cx="14289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700D5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Top View</a:t>
              </a:r>
            </a:p>
          </p:txBody>
        </p:sp>
        <p:cxnSp>
          <p:nvCxnSpPr>
            <p:cNvPr id="16" name="Straight Arrow Connector 15"/>
            <p:cNvCxnSpPr>
              <a:stCxn id="8" idx="3"/>
            </p:cNvCxnSpPr>
            <p:nvPr/>
          </p:nvCxnSpPr>
          <p:spPr>
            <a:xfrm flipV="1">
              <a:off x="1962381" y="4417368"/>
              <a:ext cx="3981219" cy="1219200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3.1, 3.3, 4.1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3.3, 4.1, 6.4, 13.1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Illustration of PCA Scatterplot Matrix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pSp>
        <p:nvGrpSpPr>
          <p:cNvPr id="9" name="Group 8"/>
          <p:cNvGrpSpPr/>
          <p:nvPr/>
        </p:nvGrpSpPr>
        <p:grpSpPr>
          <a:xfrm>
            <a:off x="559155" y="2590800"/>
            <a:ext cx="3555645" cy="2426732"/>
            <a:chOff x="559155" y="2590800"/>
            <a:chExt cx="3555645" cy="2426732"/>
          </a:xfrm>
        </p:grpSpPr>
        <p:sp>
          <p:nvSpPr>
            <p:cNvPr id="5" name="TextBox 4"/>
            <p:cNvSpPr txBox="1"/>
            <p:nvPr/>
          </p:nvSpPr>
          <p:spPr>
            <a:xfrm>
              <a:off x="559155" y="4186535"/>
              <a:ext cx="18894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rgbClr val="00B050"/>
                  </a:solidFill>
                </a:rPr>
                <a:t>Best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View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Clusters???</a:t>
              </a:r>
            </a:p>
          </p:txBody>
        </p:sp>
        <p:cxnSp>
          <p:nvCxnSpPr>
            <p:cNvPr id="4" name="Straight Arrow Connector 3"/>
            <p:cNvCxnSpPr>
              <a:stCxn id="5" idx="3"/>
            </p:cNvCxnSpPr>
            <p:nvPr/>
          </p:nvCxnSpPr>
          <p:spPr>
            <a:xfrm flipV="1">
              <a:off x="2448647" y="2590800"/>
              <a:ext cx="1666153" cy="201123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12ABEF9-4CD6-9D7C-17FE-939F6FACDED3}"/>
              </a:ext>
            </a:extLst>
          </p:cNvPr>
          <p:cNvSpPr txBox="1"/>
          <p:nvPr/>
        </p:nvSpPr>
        <p:spPr>
          <a:xfrm>
            <a:off x="609600" y="5029200"/>
            <a:ext cx="5354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3 Cluster Centers Generate 2-d Plane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A7E5C3-414E-65B9-E917-7D6D39DBFFC8}"/>
              </a:ext>
            </a:extLst>
          </p:cNvPr>
          <p:cNvSpPr txBox="1"/>
          <p:nvPr/>
        </p:nvSpPr>
        <p:spPr>
          <a:xfrm>
            <a:off x="838200" y="5562600"/>
            <a:ext cx="624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Essentially Discovered (Highlighted) by PCA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BC7F56-920A-2F89-4CD2-634B8F0C00B9}"/>
              </a:ext>
            </a:extLst>
          </p:cNvPr>
          <p:cNvSpPr txBox="1"/>
          <p:nvPr/>
        </p:nvSpPr>
        <p:spPr>
          <a:xfrm>
            <a:off x="1066800" y="6172200"/>
            <a:ext cx="419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Signal “Compressed” into 2-d</a:t>
            </a:r>
          </a:p>
        </p:txBody>
      </p:sp>
    </p:spTree>
    <p:extLst>
      <p:ext uri="{BB962C8B-B14F-4D97-AF65-F5344CB8AC3E}">
        <p14:creationId xmlns:p14="http://schemas.microsoft.com/office/powerpoint/2010/main" val="12426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Comparison of Views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sz="2800" dirty="0">
                <a:ea typeface="Gulim" pitchFamily="34" charset="-127"/>
              </a:rPr>
              <a:t>Highlight 3 Clusters </a:t>
            </a:r>
          </a:p>
          <a:p>
            <a:pPr marL="857250" lvl="1" indent="-457200" eaLnBrk="1" hangingPunct="1"/>
            <a:r>
              <a:rPr lang="en-US" altLang="ko-KR" sz="2400" dirty="0">
                <a:ea typeface="Gulim" pitchFamily="34" charset="-127"/>
              </a:rPr>
              <a:t>In Previous 3-d Example</a:t>
            </a:r>
          </a:p>
          <a:p>
            <a:pPr marL="857250" lvl="1" indent="-457200" eaLnBrk="1" hangingPunct="1"/>
            <a:r>
              <a:rPr lang="en-US" altLang="ko-KR" sz="2400" dirty="0">
                <a:ea typeface="Gulim" pitchFamily="34" charset="-127"/>
              </a:rPr>
              <a:t>Using Colors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dirty="0" err="1">
                <a:ea typeface="Gulim" pitchFamily="34" charset="-127"/>
              </a:rPr>
              <a:t>Illust</a:t>
            </a:r>
            <a:r>
              <a:rPr lang="en-US" altLang="ko-KR" sz="32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dirty="0" err="1">
                <a:ea typeface="Gulim" pitchFamily="34" charset="-127"/>
              </a:rPr>
              <a:t>n</a:t>
            </a:r>
            <a:r>
              <a:rPr lang="en-US" altLang="ko-KR" sz="3200" dirty="0">
                <a:ea typeface="Gulim" pitchFamily="34" charset="-127"/>
              </a:rPr>
              <a:t> of PCA View: Trait by Trait View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838200" y="5029200"/>
            <a:ext cx="3942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Note Colors Enhance</a:t>
            </a:r>
          </a:p>
          <a:p>
            <a:r>
              <a:rPr lang="en-US" sz="2800" dirty="0"/>
              <a:t>Impressions of Clusters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DED3F0-E8CE-F41F-A236-5E5AF80D2466}"/>
              </a:ext>
            </a:extLst>
          </p:cNvPr>
          <p:cNvSpPr txBox="1"/>
          <p:nvPr/>
        </p:nvSpPr>
        <p:spPr>
          <a:xfrm>
            <a:off x="1574408" y="6172200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Cluster “Signal” spread over 3-d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Comparison of Views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sz="2800" dirty="0">
                <a:ea typeface="Gulim" pitchFamily="34" charset="-127"/>
              </a:rPr>
              <a:t>Highlight 3 clusters (in previous 3-d example)</a:t>
            </a:r>
          </a:p>
          <a:p>
            <a:pPr marL="457200" indent="-457200" eaLnBrk="1" hangingPunct="1"/>
            <a:r>
              <a:rPr lang="en-US" altLang="ko-KR" sz="2800" dirty="0">
                <a:ea typeface="Gulim" pitchFamily="34" charset="-127"/>
              </a:rPr>
              <a:t>Trait by Trait View (above scatterplot matrix)</a:t>
            </a:r>
          </a:p>
          <a:p>
            <a:pPr marL="1027113" lvl="1" indent="-455613" eaLnBrk="1" hangingPunct="1"/>
            <a:r>
              <a:rPr lang="en-US" altLang="ko-KR" dirty="0">
                <a:ea typeface="Gulim" pitchFamily="34" charset="-127"/>
              </a:rPr>
              <a:t>Clusters appear in all 3 scatterplots</a:t>
            </a:r>
          </a:p>
          <a:p>
            <a:pPr marL="1027113" lvl="1" indent="-455613" eaLnBrk="1" hangingPunct="1"/>
            <a:r>
              <a:rPr lang="en-US" altLang="ko-KR" dirty="0">
                <a:ea typeface="Gulim" pitchFamily="34" charset="-127"/>
              </a:rPr>
              <a:t>But never very separated</a:t>
            </a:r>
          </a:p>
        </p:txBody>
      </p:sp>
    </p:spTree>
    <p:extLst>
      <p:ext uri="{BB962C8B-B14F-4D97-AF65-F5344CB8AC3E}">
        <p14:creationId xmlns:p14="http://schemas.microsoft.com/office/powerpoint/2010/main" val="3405334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>
                <a:ea typeface="Gulim" pitchFamily="34" charset="-127"/>
              </a:rPr>
              <a:t>Illust</a:t>
            </a:r>
            <a:r>
              <a:rPr lang="en-US" altLang="ko-KR" sz="320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>
                <a:ea typeface="Gulim" pitchFamily="34" charset="-127"/>
              </a:rPr>
              <a:t>n of PCA View: PCA View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pSp>
        <p:nvGrpSpPr>
          <p:cNvPr id="2" name="Group 1"/>
          <p:cNvGrpSpPr/>
          <p:nvPr/>
        </p:nvGrpSpPr>
        <p:grpSpPr>
          <a:xfrm>
            <a:off x="304800" y="2743200"/>
            <a:ext cx="4114800" cy="3867329"/>
            <a:chOff x="304800" y="2743200"/>
            <a:chExt cx="4114800" cy="3867329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5410200"/>
              <a:ext cx="38907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Clusters are “more distinct”</a:t>
              </a:r>
            </a:p>
            <a:p>
              <a:r>
                <a:rPr lang="en-US" sz="2400" dirty="0"/>
                <a:t>Since more “air space” </a:t>
              </a:r>
            </a:p>
            <a:p>
              <a:r>
                <a:rPr lang="en-US" sz="2400" dirty="0"/>
                <a:t>In between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2514600" y="2743200"/>
              <a:ext cx="1905000" cy="32671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638800" y="2133600"/>
            <a:ext cx="3085301" cy="3352800"/>
            <a:chOff x="5638800" y="2133600"/>
            <a:chExt cx="3085301" cy="3352800"/>
          </a:xfrm>
        </p:grpSpPr>
        <p:sp>
          <p:nvSpPr>
            <p:cNvPr id="3" name="TextBox 2"/>
            <p:cNvSpPr txBox="1"/>
            <p:nvPr/>
          </p:nvSpPr>
          <p:spPr>
            <a:xfrm>
              <a:off x="6705600" y="2133600"/>
              <a:ext cx="201850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 Clusters in 3</a:t>
              </a:r>
              <a:r>
                <a:rPr lang="en-US" baseline="30000" dirty="0"/>
                <a:t>rd</a:t>
              </a:r>
              <a:endParaRPr lang="en-US" dirty="0"/>
            </a:p>
            <a:p>
              <a:r>
                <a:rPr lang="en-US" dirty="0"/>
                <a:t>Direction is Good,</a:t>
              </a:r>
            </a:p>
            <a:p>
              <a:r>
                <a:rPr lang="en-US" dirty="0"/>
                <a:t>Since Important</a:t>
              </a:r>
            </a:p>
            <a:p>
              <a:r>
                <a:rPr lang="en-US" dirty="0"/>
                <a:t>Aspects Appear </a:t>
              </a:r>
            </a:p>
            <a:p>
              <a:r>
                <a:rPr lang="en-US" dirty="0"/>
                <a:t>In Earlier </a:t>
              </a:r>
              <a:r>
                <a:rPr lang="en-US" dirty="0" err="1"/>
                <a:t>Comp’ts</a:t>
              </a:r>
              <a:endParaRPr lang="en-US" dirty="0"/>
            </a:p>
          </p:txBody>
        </p:sp>
        <p:sp>
          <p:nvSpPr>
            <p:cNvPr id="6" name="Right Brace 5"/>
            <p:cNvSpPr/>
            <p:nvPr/>
          </p:nvSpPr>
          <p:spPr>
            <a:xfrm rot="16200000">
              <a:off x="6134100" y="4533900"/>
              <a:ext cx="457200" cy="1447800"/>
            </a:xfrm>
            <a:prstGeom prst="rightBrace">
              <a:avLst>
                <a:gd name="adj1" fmla="val 49462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3" idx="2"/>
              <a:endCxn id="6" idx="1"/>
            </p:cNvCxnSpPr>
            <p:nvPr/>
          </p:nvCxnSpPr>
          <p:spPr>
            <a:xfrm flipH="1">
              <a:off x="6362700" y="3610928"/>
              <a:ext cx="1352151" cy="14182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348CBE8-39FC-8DE6-FC49-B657DBFE62DF}"/>
              </a:ext>
            </a:extLst>
          </p:cNvPr>
          <p:cNvSpPr txBox="1"/>
          <p:nvPr/>
        </p:nvSpPr>
        <p:spPr>
          <a:xfrm>
            <a:off x="4325223" y="6412468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Cluster “Signal” Compressed into 2-d</a:t>
            </a:r>
          </a:p>
        </p:txBody>
      </p:sp>
    </p:spTree>
    <p:extLst>
      <p:ext uri="{BB962C8B-B14F-4D97-AF65-F5344CB8AC3E}">
        <p14:creationId xmlns:p14="http://schemas.microsoft.com/office/powerpoint/2010/main" val="28205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Comparison of Views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sz="2800" dirty="0">
                <a:ea typeface="Gulim" pitchFamily="34" charset="-127"/>
              </a:rPr>
              <a:t>Highlight 3 clusters (in previous 3-d example)</a:t>
            </a:r>
          </a:p>
          <a:p>
            <a:pPr marL="457200" indent="-457200" eaLnBrk="1" hangingPunct="1"/>
            <a:r>
              <a:rPr lang="en-US" altLang="ko-KR" sz="2800" dirty="0">
                <a:ea typeface="Gulim" pitchFamily="34" charset="-127"/>
              </a:rPr>
              <a:t>Trait by Trait View (above scatterplot matrix)</a:t>
            </a:r>
          </a:p>
          <a:p>
            <a:pPr marL="1027113" lvl="1" indent="-455613" eaLnBrk="1" hangingPunct="1"/>
            <a:r>
              <a:rPr lang="en-US" altLang="ko-KR" dirty="0">
                <a:ea typeface="Gulim" pitchFamily="34" charset="-127"/>
              </a:rPr>
              <a:t>Clusters appear in all 3 scatterplots</a:t>
            </a:r>
          </a:p>
          <a:p>
            <a:pPr marL="1027113" lvl="1" indent="-455613" eaLnBrk="1" hangingPunct="1"/>
            <a:r>
              <a:rPr lang="en-US" altLang="ko-KR" dirty="0">
                <a:ea typeface="Gulim" pitchFamily="34" charset="-127"/>
              </a:rPr>
              <a:t>But never very separated</a:t>
            </a:r>
          </a:p>
          <a:p>
            <a:pPr marL="457200" indent="-457200" eaLnBrk="1" hangingPunct="1"/>
            <a:r>
              <a:rPr lang="en-US" altLang="ko-KR" sz="2800" dirty="0">
                <a:ea typeface="Gulim" pitchFamily="34" charset="-127"/>
              </a:rPr>
              <a:t>PCA View</a:t>
            </a:r>
          </a:p>
          <a:p>
            <a:pPr marL="1027113" lvl="1" indent="-455613" eaLnBrk="1" hangingPunct="1"/>
            <a:r>
              <a:rPr lang="en-US" altLang="ko-KR" dirty="0">
                <a:ea typeface="Gulim" pitchFamily="34" charset="-127"/>
              </a:rPr>
              <a:t>1</a:t>
            </a:r>
            <a:r>
              <a:rPr lang="en-US" altLang="ko-KR" baseline="30000" dirty="0">
                <a:ea typeface="Gulim" pitchFamily="34" charset="-127"/>
              </a:rPr>
              <a:t>st</a:t>
            </a:r>
            <a:r>
              <a:rPr lang="en-US" altLang="ko-KR" dirty="0">
                <a:ea typeface="Gulim" pitchFamily="34" charset="-127"/>
              </a:rPr>
              <a:t> shows three distinct clusters</a:t>
            </a:r>
          </a:p>
          <a:p>
            <a:pPr marL="1027113" lvl="1" indent="-455613" eaLnBrk="1" hangingPunct="1"/>
            <a:r>
              <a:rPr lang="en-US" altLang="ko-KR" dirty="0">
                <a:ea typeface="Gulim" pitchFamily="34" charset="-127"/>
              </a:rPr>
              <a:t>Better separated than in gene view</a:t>
            </a:r>
          </a:p>
          <a:p>
            <a:pPr marL="1027113" lvl="1" indent="-455613" eaLnBrk="1" hangingPunct="1"/>
            <a:r>
              <a:rPr lang="en-US" altLang="ko-KR" dirty="0">
                <a:ea typeface="Gulim" pitchFamily="34" charset="-127"/>
              </a:rPr>
              <a:t>Clustering concentrated in 1</a:t>
            </a:r>
            <a:r>
              <a:rPr lang="en-US" altLang="ko-KR" baseline="30000" dirty="0">
                <a:ea typeface="Gulim" pitchFamily="34" charset="-127"/>
              </a:rPr>
              <a:t>st</a:t>
            </a:r>
            <a:r>
              <a:rPr lang="en-US" altLang="ko-KR" dirty="0">
                <a:ea typeface="Gulim" pitchFamily="34" charset="-127"/>
              </a:rPr>
              <a:t> scatterplot</a:t>
            </a:r>
          </a:p>
          <a:p>
            <a:pPr marL="457200" indent="-457200" eaLnBrk="1" hangingPunct="1"/>
            <a:r>
              <a:rPr lang="en-US" altLang="ko-KR" sz="2800" dirty="0">
                <a:ea typeface="Gulim" pitchFamily="34" charset="-127"/>
              </a:rPr>
              <a:t>Effect is small, since only 3-d</a:t>
            </a:r>
          </a:p>
        </p:txBody>
      </p:sp>
    </p:spTree>
    <p:extLst>
      <p:ext uri="{BB962C8B-B14F-4D97-AF65-F5344CB8AC3E}">
        <p14:creationId xmlns:p14="http://schemas.microsoft.com/office/powerpoint/2010/main" val="379309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>
                <a:ea typeface="Gulim" pitchFamily="34" charset="-127"/>
              </a:rPr>
              <a:t>Another Comparison of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</p:spPr>
            <p:txBody>
              <a:bodyPr/>
              <a:lstStyle/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>
                    <a:ea typeface="Gulim" pitchFamily="34" charset="-127"/>
                  </a:rPr>
                  <a:t>Much higher dimension, 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𝑑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=4000</m:t>
                    </m:r>
                  </m:oMath>
                </a14:m>
                <a:endParaRPr lang="en-US" altLang="ko-KR" sz="2800" dirty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>
                    <a:ea typeface="Gulim" pitchFamily="34" charset="-127"/>
                  </a:rPr>
                  <a:t>Trait by Trait View</a:t>
                </a:r>
              </a:p>
              <a:p>
                <a:pPr marL="457200" indent="-457200" eaLnBrk="1" hangingPunct="1">
                  <a:lnSpc>
                    <a:spcPct val="90000"/>
                  </a:lnSpc>
                </a:pPr>
                <a:endParaRPr lang="en-US" altLang="ko-KR" sz="2800" dirty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endParaRPr lang="en-US" altLang="ko-KR" sz="2800" dirty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endParaRPr lang="en-US" altLang="ko-KR" sz="2800" dirty="0">
                  <a:ea typeface="Gulim" pitchFamily="34" charset="-127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>
                    <a:ea typeface="Gulim" pitchFamily="34" charset="-127"/>
                  </a:rPr>
                  <a:t>Simulation: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>
                    <a:solidFill>
                      <a:srgbClr val="0000FF"/>
                    </a:solidFill>
                    <a:ea typeface="Gulim" pitchFamily="34" charset="-127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𝑛</m:t>
                        </m:r>
                      </m:e>
                      <m:sub>
                        <m:r>
                          <a:rPr lang="en-US" altLang="ko-KR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+</m:t>
                        </m:r>
                      </m:sub>
                    </m:sSub>
                    <m:r>
                      <a:rPr lang="en-US" altLang="ko-KR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Gulim" pitchFamily="34" charset="-127"/>
                      </a:rPr>
                      <m:t>=30</m:t>
                    </m:r>
                  </m:oMath>
                </a14:m>
                <a:r>
                  <a:rPr lang="en-US" altLang="ko-KR" sz="2800" dirty="0">
                    <a:solidFill>
                      <a:srgbClr val="0000FF"/>
                    </a:solidFill>
                    <a:ea typeface="Gulim" pitchFamily="34" charset="-127"/>
                  </a:rPr>
                  <a:t>  N(0.1,1)     (</a:t>
                </a:r>
                <a:r>
                  <a:rPr lang="en-US" altLang="ko-KR" sz="2800" dirty="0" err="1">
                    <a:solidFill>
                      <a:srgbClr val="0000FF"/>
                    </a:solidFill>
                    <a:ea typeface="Gulim" pitchFamily="34" charset="-127"/>
                  </a:rPr>
                  <a:t>marginals</a:t>
                </a:r>
                <a:r>
                  <a:rPr lang="en-US" altLang="ko-KR" sz="2800" dirty="0">
                    <a:solidFill>
                      <a:srgbClr val="0000FF"/>
                    </a:solidFill>
                    <a:ea typeface="Gulim" pitchFamily="34" charset="-127"/>
                  </a:rPr>
                  <a:t>)   </a:t>
                </a:r>
              </a:p>
              <a:p>
                <a:pPr marL="0" lv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>
                    <a:solidFill>
                      <a:srgbClr val="FF0000"/>
                    </a:solidFill>
                    <a:ea typeface="Gulim" pitchFamily="34" charset="-127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𝑛</m:t>
                        </m:r>
                      </m:e>
                      <m:sub>
                        <m:r>
                          <a:rPr lang="en-US" altLang="ko-K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−</m:t>
                        </m:r>
                      </m:sub>
                    </m:sSub>
                    <m:r>
                      <a:rPr lang="en-US" altLang="ko-K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Gulim" pitchFamily="34" charset="-127"/>
                      </a:rPr>
                      <m:t>=30</m:t>
                    </m:r>
                  </m:oMath>
                </a14:m>
                <a:r>
                  <a:rPr lang="en-US" altLang="ko-KR" sz="2800" dirty="0">
                    <a:solidFill>
                      <a:srgbClr val="FF0000"/>
                    </a:solidFill>
                    <a:ea typeface="Gulim" pitchFamily="34" charset="-127"/>
                  </a:rPr>
                  <a:t>  N(-0.1,1)     (</a:t>
                </a:r>
                <a:r>
                  <a:rPr lang="en-US" altLang="ko-KR" sz="2800" dirty="0" err="1">
                    <a:solidFill>
                      <a:srgbClr val="FF0000"/>
                    </a:solidFill>
                    <a:ea typeface="Gulim" pitchFamily="34" charset="-127"/>
                  </a:rPr>
                  <a:t>marginals</a:t>
                </a:r>
                <a:r>
                  <a:rPr lang="en-US" altLang="ko-KR" sz="2800" dirty="0">
                    <a:solidFill>
                      <a:srgbClr val="FF0000"/>
                    </a:solidFill>
                    <a:ea typeface="Gulim" pitchFamily="34" charset="-127"/>
                  </a:rPr>
                  <a:t>) </a:t>
                </a:r>
              </a:p>
              <a:p>
                <a:pPr marL="0" lv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>
                    <a:ea typeface="Gulim" pitchFamily="34" charset="-127"/>
                  </a:rPr>
                  <a:t>    - Independent Entries</a:t>
                </a:r>
              </a:p>
              <a:p>
                <a:pPr marL="0" lv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>
                    <a:ea typeface="Gulim" pitchFamily="34" charset="-127"/>
                  </a:rPr>
                  <a:t>    </a:t>
                </a:r>
                <a:endParaRPr lang="en-US" altLang="ko-KR" dirty="0">
                  <a:ea typeface="Gulim" pitchFamily="34" charset="-127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ea typeface="Gulim" pitchFamily="34" charset="-127"/>
                </a:endParaRP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  <a:blipFill>
                <a:blip r:embed="rId3"/>
                <a:stretch>
                  <a:fillRect l="-1487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dirty="0">
                <a:ea typeface="Gulim" pitchFamily="34" charset="-127"/>
              </a:rPr>
              <a:t>Another Comparison: Trait by Trait View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71600"/>
            <a:ext cx="7786687" cy="5500687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5DDDCA-8126-44D8-9969-A899F0D334A3}"/>
              </a:ext>
            </a:extLst>
          </p:cNvPr>
          <p:cNvSpPr txBox="1"/>
          <p:nvPr/>
        </p:nvSpPr>
        <p:spPr>
          <a:xfrm>
            <a:off x="1143000" y="50292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three of 4000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dirty="0">
                <a:ea typeface="Gulim" pitchFamily="34" charset="-127"/>
              </a:rPr>
              <a:t>Another Comparison: Trait by Trait View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2590800"/>
            <a:ext cx="76200" cy="3429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6051" y="5874603"/>
            <a:ext cx="3281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Very Small Differences</a:t>
            </a:r>
          </a:p>
          <a:p>
            <a:r>
              <a:rPr lang="en-US" sz="2400" dirty="0"/>
              <a:t>Between Means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03510" y="5791200"/>
            <a:ext cx="2121090" cy="4390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24200" y="4114800"/>
            <a:ext cx="1066800" cy="1905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2514600"/>
            <a:ext cx="304800" cy="34961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24200" y="4114800"/>
            <a:ext cx="1219200" cy="18959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91000" y="5638800"/>
            <a:ext cx="2286000" cy="59140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22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>
                <a:ea typeface="Gulim" pitchFamily="34" charset="-127"/>
              </a:rPr>
              <a:t>Another Comparison of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</p:spPr>
            <p:txBody>
              <a:bodyPr/>
              <a:lstStyle/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>
                    <a:ea typeface="Gulim" pitchFamily="34" charset="-127"/>
                  </a:rPr>
                  <a:t>Much higher dimension, 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𝑑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=4000</m:t>
                    </m:r>
                  </m:oMath>
                </a14:m>
                <a:endParaRPr lang="en-US" altLang="ko-KR" sz="2800" dirty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>
                    <a:ea typeface="Gulim" pitchFamily="34" charset="-127"/>
                  </a:rPr>
                  <a:t>Trait by Trait View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Clusters very nearly the same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Very slight difference in means</a:t>
                </a: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  <a:blipFill>
                <a:blip r:embed="rId3"/>
                <a:stretch>
                  <a:fillRect l="-1275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89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Course Context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Currently Fashionable Topic:</a:t>
            </a:r>
          </a:p>
          <a:p>
            <a:pPr marL="0" indent="0" algn="ctr" eaLnBrk="1" hangingPunct="1">
              <a:buNone/>
            </a:pPr>
            <a: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 Data  Science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Important Issues.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More Challenging (&amp; Important?):</a:t>
            </a:r>
          </a:p>
          <a:p>
            <a:pPr marL="0" lvl="0" indent="0" algn="ctr" eaLnBrk="1" hangingPunct="1">
              <a:buSzPct val="100000"/>
              <a:buNone/>
            </a:pPr>
            <a:r>
              <a:rPr lang="en-US" sz="9600" dirty="0">
                <a:solidFill>
                  <a:srgbClr val="000000"/>
                </a:solidFill>
                <a:latin typeface="Edwardian Script ITC" pitchFamily="66" charset="0"/>
              </a:rPr>
              <a:t>Complex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5184" y="19050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   )</a:t>
            </a:r>
          </a:p>
        </p:txBody>
      </p:sp>
    </p:spTree>
    <p:extLst>
      <p:ext uri="{BB962C8B-B14F-4D97-AF65-F5344CB8AC3E}">
        <p14:creationId xmlns:p14="http://schemas.microsoft.com/office/powerpoint/2010/main" val="6310425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Another Comparison: PCA View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55D6813-BCDD-406A-8FCA-23133163F73F}"/>
              </a:ext>
            </a:extLst>
          </p:cNvPr>
          <p:cNvGrpSpPr/>
          <p:nvPr/>
        </p:nvGrpSpPr>
        <p:grpSpPr>
          <a:xfrm>
            <a:off x="838200" y="3276600"/>
            <a:ext cx="6248400" cy="3505200"/>
            <a:chOff x="838200" y="3276600"/>
            <a:chExt cx="6248400" cy="3505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0E13201-01FA-14AA-E965-7B6BBE072DEE}"/>
                </a:ext>
              </a:extLst>
            </p:cNvPr>
            <p:cNvSpPr txBox="1"/>
            <p:nvPr/>
          </p:nvSpPr>
          <p:spPr>
            <a:xfrm>
              <a:off x="838200" y="5722203"/>
              <a:ext cx="30039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Note Directions of</a:t>
              </a:r>
            </a:p>
            <a:p>
              <a:pPr algn="ctr"/>
              <a:r>
                <a:rPr lang="en-US" sz="2400" dirty="0"/>
                <a:t>Much More Variation</a:t>
              </a:r>
            </a:p>
          </p:txBody>
        </p:sp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F1694571-AB3F-75D8-2D34-4C8C83B9DB43}"/>
                </a:ext>
              </a:extLst>
            </p:cNvPr>
            <p:cNvSpPr/>
            <p:nvPr/>
          </p:nvSpPr>
          <p:spPr>
            <a:xfrm rot="5400000">
              <a:off x="2209800" y="2743200"/>
              <a:ext cx="381000" cy="1447800"/>
            </a:xfrm>
            <a:prstGeom prst="rightBrace">
              <a:avLst>
                <a:gd name="adj1" fmla="val 8333"/>
                <a:gd name="adj2" fmla="val 47321"/>
              </a:avLst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ED6B513D-8C36-E564-AF24-D07F23A04DF0}"/>
                </a:ext>
              </a:extLst>
            </p:cNvPr>
            <p:cNvSpPr/>
            <p:nvPr/>
          </p:nvSpPr>
          <p:spPr>
            <a:xfrm rot="5400000">
              <a:off x="4191000" y="4343400"/>
              <a:ext cx="381000" cy="1447800"/>
            </a:xfrm>
            <a:prstGeom prst="rightBrace">
              <a:avLst>
                <a:gd name="adj1" fmla="val 8333"/>
                <a:gd name="adj2" fmla="val 47321"/>
              </a:avLst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3A5BD7E4-C5FC-3CE2-8BFA-56333A705811}"/>
                </a:ext>
              </a:extLst>
            </p:cNvPr>
            <p:cNvSpPr/>
            <p:nvPr/>
          </p:nvSpPr>
          <p:spPr>
            <a:xfrm rot="5400000">
              <a:off x="6172200" y="5867400"/>
              <a:ext cx="381000" cy="1447800"/>
            </a:xfrm>
            <a:prstGeom prst="rightBrace">
              <a:avLst>
                <a:gd name="adj1" fmla="val 8333"/>
                <a:gd name="adj2" fmla="val 47321"/>
              </a:avLst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>
                <a:ea typeface="Gulim" pitchFamily="34" charset="-127"/>
              </a:rPr>
              <a:t>Another Comparison of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</p:spPr>
            <p:txBody>
              <a:bodyPr/>
              <a:lstStyle/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>
                    <a:ea typeface="Gulim" pitchFamily="34" charset="-127"/>
                  </a:rPr>
                  <a:t>Much higher dimension, 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𝑑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=4000</m:t>
                    </m:r>
                  </m:oMath>
                </a14:m>
                <a:endParaRPr lang="en-US" altLang="ko-KR" sz="2800" dirty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>
                    <a:ea typeface="Gulim" pitchFamily="34" charset="-127"/>
                  </a:rPr>
                  <a:t>Trait by Trait View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Clusters very nearly the same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Very slight difference in means</a:t>
                </a:r>
              </a:p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>
                    <a:ea typeface="Gulim" pitchFamily="34" charset="-127"/>
                  </a:rPr>
                  <a:t>PCA View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solidFill>
                      <a:srgbClr val="FF0000"/>
                    </a:solidFill>
                    <a:ea typeface="Gulim" pitchFamily="34" charset="-127"/>
                  </a:rPr>
                  <a:t>Huge</a:t>
                </a:r>
                <a:r>
                  <a:rPr lang="en-US" altLang="ko-KR" dirty="0">
                    <a:ea typeface="Gulim" pitchFamily="34" charset="-127"/>
                  </a:rPr>
                  <a:t> difference in 1</a:t>
                </a:r>
                <a:r>
                  <a:rPr lang="en-US" altLang="ko-KR" baseline="30000" dirty="0">
                    <a:ea typeface="Gulim" pitchFamily="34" charset="-127"/>
                  </a:rPr>
                  <a:t>st</a:t>
                </a:r>
                <a:r>
                  <a:rPr lang="en-US" altLang="ko-KR" dirty="0">
                    <a:ea typeface="Gulim" pitchFamily="34" charset="-127"/>
                  </a:rPr>
                  <a:t> PC Direction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Magnification of clustering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Lesson:  Alternate views can show </a:t>
                </a:r>
                <a:r>
                  <a:rPr lang="en-US" altLang="ko-KR" dirty="0">
                    <a:solidFill>
                      <a:srgbClr val="FF0000"/>
                    </a:solidFill>
                    <a:ea typeface="Gulim" pitchFamily="34" charset="-127"/>
                  </a:rPr>
                  <a:t>much more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(especially in high dimensions, i.e. for many genes)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Shows PC view can be very useful</a:t>
                </a: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  <a:blipFill>
                <a:blip r:embed="rId3"/>
                <a:stretch>
                  <a:fillRect l="-1275" t="-1970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074EB96-401C-47A5-8090-CC1561031CF5}"/>
              </a:ext>
            </a:extLst>
          </p:cNvPr>
          <p:cNvSpPr txBox="1"/>
          <p:nvPr/>
        </p:nvSpPr>
        <p:spPr>
          <a:xfrm>
            <a:off x="2895600" y="6172200"/>
            <a:ext cx="323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Why so big???</a:t>
            </a:r>
          </a:p>
        </p:txBody>
      </p:sp>
    </p:spTree>
    <p:extLst>
      <p:ext uri="{BB962C8B-B14F-4D97-AF65-F5344CB8AC3E}">
        <p14:creationId xmlns:p14="http://schemas.microsoft.com/office/powerpoint/2010/main" val="359292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Another Comparison: PCA View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8175" y="3505200"/>
                <a:ext cx="2116926" cy="2116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Another Viewpoint:</a:t>
                </a:r>
              </a:p>
              <a:p>
                <a:r>
                  <a:rPr lang="en-US" dirty="0"/>
                  <a:t>Consider </a:t>
                </a:r>
                <a:r>
                  <a:rPr lang="en-US" u="sng" dirty="0"/>
                  <a:t>Vectors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+0.1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75" y="3505200"/>
                <a:ext cx="2116926" cy="2116092"/>
              </a:xfrm>
              <a:prstGeom prst="rect">
                <a:avLst/>
              </a:prstGeom>
              <a:blipFill>
                <a:blip r:embed="rId4"/>
                <a:stretch>
                  <a:fillRect l="-2305" t="-1441" r="-2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30888" y="5730090"/>
                <a:ext cx="3693512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Difference points in </a:t>
                </a:r>
                <a:r>
                  <a:rPr lang="en-US" i="1" dirty="0"/>
                  <a:t>direction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88" y="5730090"/>
                <a:ext cx="3693512" cy="823110"/>
              </a:xfrm>
              <a:prstGeom prst="rect">
                <a:avLst/>
              </a:prstGeom>
              <a:blipFill>
                <a:blip r:embed="rId5"/>
                <a:stretch>
                  <a:fillRect l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14800" y="297917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8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Interesting Issue:</a:t>
                </a:r>
              </a:p>
              <a:p>
                <a:pPr marL="0" indent="0">
                  <a:buNone/>
                </a:pPr>
                <a:r>
                  <a:rPr lang="en-US" dirty="0"/>
                  <a:t>How close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to coordinate axes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Angle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Which for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=4000</m:t>
                    </m:r>
                  </m:oMath>
                </a14:m>
                <a:r>
                  <a:rPr lang="en-US" dirty="0"/>
                  <a:t>   is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89.1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>
                <a:blip r:embed="rId3"/>
                <a:stretch>
                  <a:fillRect l="-1852" t="-1752" b="-12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Another Comparison: PCA 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297917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1302603"/>
            <a:ext cx="2686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High Dimensional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Space Is Slippery!</a:t>
            </a:r>
          </a:p>
        </p:txBody>
      </p:sp>
    </p:spTree>
    <p:extLst>
      <p:ext uri="{BB962C8B-B14F-4D97-AF65-F5344CB8AC3E}">
        <p14:creationId xmlns:p14="http://schemas.microsoft.com/office/powerpoint/2010/main" val="74694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Another Comparison: PCA View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4114800" y="297917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E221A-9CA2-4B32-156E-F38E651137B3}"/>
              </a:ext>
            </a:extLst>
          </p:cNvPr>
          <p:cNvSpPr txBox="1"/>
          <p:nvPr/>
        </p:nvSpPr>
        <p:spPr>
          <a:xfrm>
            <a:off x="2286000" y="5715000"/>
            <a:ext cx="2733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Question for Later: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Why so Big???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D175D28-9556-E083-C8FD-118CFFF0CA02}"/>
              </a:ext>
            </a:extLst>
          </p:cNvPr>
          <p:cNvSpPr/>
          <p:nvPr/>
        </p:nvSpPr>
        <p:spPr>
          <a:xfrm rot="5400000">
            <a:off x="4191000" y="4343400"/>
            <a:ext cx="381000" cy="1447800"/>
          </a:xfrm>
          <a:prstGeom prst="rightBrace">
            <a:avLst>
              <a:gd name="adj1" fmla="val 8333"/>
              <a:gd name="adj2" fmla="val 47321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Homework 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For the Rotated Apple-Banana-Pear Data,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in Canvas/Files/AppleBananaPearSetII.xlsx</a:t>
            </a:r>
          </a:p>
          <a:p>
            <a:pPr marL="514350" indent="-514350" eaLnBrk="1" hangingPunct="1">
              <a:lnSpc>
                <a:spcPct val="160000"/>
              </a:lnSpc>
              <a:buFont typeface="+mj-lt"/>
              <a:buAutoNum type="alphaLcParenR"/>
            </a:pPr>
            <a:r>
              <a:rPr lang="en-US" dirty="0">
                <a:solidFill>
                  <a:srgbClr val="FFFF00"/>
                </a:solidFill>
              </a:rPr>
              <a:t>Make a trait by trait scatterplot matrix.</a:t>
            </a:r>
          </a:p>
          <a:p>
            <a:pPr marL="514350" indent="-514350" eaLnBrk="1" hangingPunct="1">
              <a:lnSpc>
                <a:spcPct val="160000"/>
              </a:lnSpc>
              <a:buFont typeface="+mj-lt"/>
              <a:buAutoNum type="alphaLcParenR"/>
            </a:pPr>
            <a:r>
              <a:rPr lang="en-US" dirty="0">
                <a:solidFill>
                  <a:srgbClr val="FFFF00"/>
                </a:solidFill>
              </a:rPr>
              <a:t>Make a PC scores scatterplot matrix.</a:t>
            </a:r>
          </a:p>
          <a:p>
            <a:pPr marL="514350" indent="-514350" eaLnBrk="1" hangingPunct="1">
              <a:lnSpc>
                <a:spcPct val="160000"/>
              </a:lnSpc>
              <a:buFont typeface="+mj-lt"/>
              <a:buAutoNum type="alphaLcParenR"/>
            </a:pPr>
            <a:r>
              <a:rPr lang="en-US" dirty="0">
                <a:solidFill>
                  <a:srgbClr val="FFFF00"/>
                </a:solidFill>
              </a:rPr>
              <a:t>Explain difference between those</a:t>
            </a:r>
          </a:p>
          <a:p>
            <a:pPr marL="514350" indent="-514350" eaLnBrk="1" hangingPunct="1">
              <a:lnSpc>
                <a:spcPct val="160000"/>
              </a:lnSpc>
              <a:buFont typeface="+mj-lt"/>
              <a:buAutoNum type="alphaLcParenR"/>
            </a:pPr>
            <a:r>
              <a:rPr lang="en-US" dirty="0">
                <a:solidFill>
                  <a:srgbClr val="FFFF00"/>
                </a:solidFill>
              </a:rPr>
              <a:t>Upload .pdf to Canvas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43EC2-44CF-46A3-B03F-6076ABE6B4AE}"/>
              </a:ext>
            </a:extLst>
          </p:cNvPr>
          <p:cNvSpPr txBox="1"/>
          <p:nvPr/>
        </p:nvSpPr>
        <p:spPr>
          <a:xfrm>
            <a:off x="6494317" y="5646003"/>
            <a:ext cx="2047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Due:  </a:t>
            </a:r>
            <a:r>
              <a:rPr lang="en-US" sz="2400" dirty="0">
                <a:solidFill>
                  <a:srgbClr val="FFFF00"/>
                </a:solidFill>
              </a:rPr>
              <a:t>Feb.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12:30PM</a:t>
            </a:r>
          </a:p>
        </p:txBody>
      </p:sp>
    </p:spTree>
    <p:extLst>
      <p:ext uri="{BB962C8B-B14F-4D97-AF65-F5344CB8AC3E}">
        <p14:creationId xmlns:p14="http://schemas.microsoft.com/office/powerpoint/2010/main" val="1376612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8288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86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724400"/>
            <a:ext cx="4038600" cy="452596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 dirty="0"/>
            </a:br>
            <a:endParaRPr lang="en-US" sz="2800" dirty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838200" y="1013590"/>
            <a:ext cx="8305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Useful Conceptual Framework: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Object Space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      </a:t>
            </a:r>
            <a:r>
              <a:rPr lang="en-US" sz="3200" u="sng" noProof="0" dirty="0">
                <a:solidFill>
                  <a:srgbClr val="000000"/>
                </a:solidFill>
                <a:sym typeface="Wingdings" pitchFamily="2" charset="2"/>
              </a:rPr>
              <a:t>Trait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Space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33528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(Where 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objects live)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3352800"/>
            <a:ext cx="27350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(How they 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represented)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EB7B8-8B40-4DF5-9A90-06FCA60E78EC}"/>
              </a:ext>
            </a:extLst>
          </p:cNvPr>
          <p:cNvSpPr txBox="1"/>
          <p:nvPr/>
        </p:nvSpPr>
        <p:spPr>
          <a:xfrm>
            <a:off x="6781800" y="1281113"/>
            <a:ext cx="19050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3.1.2</a:t>
            </a:r>
          </a:p>
        </p:txBody>
      </p:sp>
    </p:spTree>
    <p:extLst>
      <p:ext uri="{BB962C8B-B14F-4D97-AF65-F5344CB8AC3E}">
        <p14:creationId xmlns:p14="http://schemas.microsoft.com/office/powerpoint/2010/main" val="3753589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4304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Object Space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      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Trait Space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Curves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Images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×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Shapes                            Manifolds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Trees                             Graph Space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Movies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4304640"/>
              </a:xfrm>
              <a:prstGeom prst="rect">
                <a:avLst/>
              </a:prstGeom>
              <a:blipFill>
                <a:blip r:embed="rId3"/>
                <a:stretch>
                  <a:fillRect l="-1909" t="-1841" b="-36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650470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5755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Object Space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       </a:t>
                </a:r>
                <a:r>
                  <a:rPr lang="en-US" sz="3200" u="sng" noProof="0" dirty="0">
                    <a:solidFill>
                      <a:srgbClr val="000000"/>
                    </a:solidFill>
                    <a:sym typeface="Wingdings" pitchFamily="2" charset="2"/>
                  </a:rPr>
                  <a:t>Trait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Space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Enables Visualization of BOTH Spaces 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5755422"/>
              </a:xfrm>
              <a:prstGeom prst="rect">
                <a:avLst/>
              </a:prstGeom>
              <a:blipFill>
                <a:blip r:embed="rId3"/>
                <a:stretch>
                  <a:fillRect l="-1909" t="-1377" b="-25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910" t="72724" r="21587"/>
          <a:stretch/>
        </p:blipFill>
        <p:spPr>
          <a:xfrm>
            <a:off x="789099" y="2438400"/>
            <a:ext cx="751670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97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OODA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A </a:t>
            </a:r>
            <a:r>
              <a:rPr lang="en-US" i="1" dirty="0"/>
              <a:t>Sound-Bite</a:t>
            </a:r>
            <a:r>
              <a:rPr lang="en-US" dirty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More generally:   </a:t>
            </a:r>
            <a:r>
              <a:rPr lang="en-US" dirty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251634648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910" t="72724" r="21587"/>
          <a:stretch/>
        </p:blipFill>
        <p:spPr>
          <a:xfrm>
            <a:off x="789099" y="3200400"/>
            <a:ext cx="7516701" cy="3657600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Each Curve is a Point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1323439"/>
              </a:xfrm>
              <a:prstGeom prst="rect">
                <a:avLst/>
              </a:prstGeom>
              <a:blipFill>
                <a:blip r:embed="rId4"/>
                <a:stretch>
                  <a:fillRect l="-1909" t="-5991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2438400" y="2286000"/>
            <a:ext cx="990600" cy="15240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19600" y="2286000"/>
            <a:ext cx="2057400" cy="15240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80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Each Curve is a Point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is shown as well (part of analysis)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3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910" t="72724" r="21587"/>
          <a:stretch/>
        </p:blipFill>
        <p:spPr>
          <a:xfrm>
            <a:off x="789099" y="3200400"/>
            <a:ext cx="7516701" cy="3657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400800" y="1295400"/>
            <a:ext cx="2085827" cy="3429000"/>
            <a:chOff x="6400800" y="1295400"/>
            <a:chExt cx="2085827" cy="3429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400800" y="1295400"/>
                  <a:ext cx="208582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Can Compute</a:t>
                  </a:r>
                </a:p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Mean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1295400"/>
                  <a:ext cx="2085827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4386" t="-5147" r="-3216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 flipH="1">
              <a:off x="6934200" y="2133600"/>
              <a:ext cx="533400" cy="25908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04800" y="2971800"/>
            <a:ext cx="5936240" cy="1752600"/>
            <a:chOff x="6400800" y="1295400"/>
            <a:chExt cx="5936240" cy="1752600"/>
          </a:xfrm>
        </p:grpSpPr>
        <p:sp>
          <p:nvSpPr>
            <p:cNvPr id="11" name="TextBox 10"/>
            <p:cNvSpPr txBox="1"/>
            <p:nvPr/>
          </p:nvSpPr>
          <p:spPr>
            <a:xfrm>
              <a:off x="6400800" y="1295400"/>
              <a:ext cx="5936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Or Equivalently Pointwise in Object Space</a:t>
              </a:r>
            </a:p>
          </p:txBody>
        </p:sp>
        <p:cxnSp>
          <p:nvCxnSpPr>
            <p:cNvPr id="12" name="Straight Arrow Connector 11"/>
            <p:cNvCxnSpPr>
              <a:stCxn id="11" idx="2"/>
            </p:cNvCxnSpPr>
            <p:nvPr/>
          </p:nvCxnSpPr>
          <p:spPr>
            <a:xfrm>
              <a:off x="9368920" y="1757065"/>
              <a:ext cx="308480" cy="129093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5906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C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Best Rank 1 Approximation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(PC 1)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3"/>
                <a:stretch>
                  <a:fillRect l="-1909" t="-38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883" t="72727" r="22549"/>
          <a:stretch/>
        </p:blipFill>
        <p:spPr>
          <a:xfrm>
            <a:off x="837301" y="3174884"/>
            <a:ext cx="7468499" cy="36831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0600" y="2514600"/>
            <a:ext cx="2076209" cy="1447800"/>
            <a:chOff x="990600" y="2514600"/>
            <a:chExt cx="2076209" cy="1447800"/>
          </a:xfrm>
        </p:grpSpPr>
        <p:sp>
          <p:nvSpPr>
            <p:cNvPr id="4" name="TextBox 3"/>
            <p:cNvSpPr txBox="1"/>
            <p:nvPr/>
          </p:nvSpPr>
          <p:spPr>
            <a:xfrm>
              <a:off x="990600" y="2514600"/>
              <a:ext cx="2076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sym typeface="Wingdings" pitchFamily="2" charset="2"/>
                </a:rPr>
                <a:t>As </a:t>
              </a:r>
              <a:r>
                <a:rPr lang="en-US" sz="3200" dirty="0">
                  <a:solidFill>
                    <a:srgbClr val="DC00FF"/>
                  </a:solidFill>
                  <a:sym typeface="Wingdings" pitchFamily="2" charset="2"/>
                </a:rPr>
                <a:t>Curves</a:t>
              </a:r>
              <a:endParaRPr lang="en-US" sz="3200" dirty="0">
                <a:solidFill>
                  <a:srgbClr val="DC00FF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4" idx="2"/>
            </p:cNvCxnSpPr>
            <p:nvPr/>
          </p:nvCxnSpPr>
          <p:spPr>
            <a:xfrm>
              <a:off x="2028705" y="3099375"/>
              <a:ext cx="790695" cy="863025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190282" y="2514600"/>
            <a:ext cx="2667718" cy="1472625"/>
            <a:chOff x="4190282" y="2514600"/>
            <a:chExt cx="2667718" cy="1472625"/>
          </a:xfrm>
        </p:grpSpPr>
        <p:sp>
          <p:nvSpPr>
            <p:cNvPr id="5" name="TextBox 4"/>
            <p:cNvSpPr txBox="1"/>
            <p:nvPr/>
          </p:nvSpPr>
          <p:spPr>
            <a:xfrm>
              <a:off x="4190282" y="2514600"/>
              <a:ext cx="26677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sym typeface="Wingdings" pitchFamily="2" charset="2"/>
                </a:rPr>
                <a:t>and as </a:t>
              </a:r>
              <a:r>
                <a:rPr lang="en-US" sz="3200" dirty="0">
                  <a:solidFill>
                    <a:srgbClr val="DC00FF"/>
                  </a:solidFill>
                  <a:sym typeface="Wingdings" pitchFamily="2" charset="2"/>
                </a:rPr>
                <a:t>Points</a:t>
              </a:r>
              <a:endParaRPr lang="en-US" sz="3200" dirty="0">
                <a:solidFill>
                  <a:srgbClr val="DC00FF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838705" y="3124200"/>
              <a:ext cx="790695" cy="863025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8578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883" t="72727" r="22549"/>
          <a:stretch/>
        </p:blipFill>
        <p:spPr>
          <a:xfrm>
            <a:off x="837301" y="3174884"/>
            <a:ext cx="7468499" cy="3683182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Computed as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C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Projections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onto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Eigen-direction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centered at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4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4648200" y="2286000"/>
            <a:ext cx="1905000" cy="1524000"/>
          </a:xfrm>
          <a:prstGeom prst="straightConnector1">
            <a:avLst/>
          </a:prstGeom>
          <a:ln w="50800">
            <a:solidFill>
              <a:srgbClr val="D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924234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883" t="72727" r="22549"/>
          <a:stretch/>
        </p:blipFill>
        <p:spPr>
          <a:xfrm>
            <a:off x="837301" y="3174884"/>
            <a:ext cx="7468499" cy="3683182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Interpretation: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1</a:t>
                </a:r>
                <a:r>
                  <a:rPr kumimoji="0" lang="en-US" sz="3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C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Mode of Variation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4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2667000" y="2971800"/>
            <a:ext cx="2362200" cy="1295400"/>
          </a:xfrm>
          <a:prstGeom prst="straightConnector1">
            <a:avLst/>
          </a:prstGeom>
          <a:ln w="50800">
            <a:solidFill>
              <a:srgbClr val="D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237245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Second Best Rank 1 Approximation 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(PC 2)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3"/>
                <a:stretch>
                  <a:fillRect l="-1909" t="-38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675" t="73323" r="25030"/>
          <a:stretch/>
        </p:blipFill>
        <p:spPr>
          <a:xfrm>
            <a:off x="914400" y="3174883"/>
            <a:ext cx="7286166" cy="368311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90600" y="2514600"/>
            <a:ext cx="2076209" cy="1447800"/>
            <a:chOff x="990600" y="2514600"/>
            <a:chExt cx="2076209" cy="1447800"/>
          </a:xfrm>
        </p:grpSpPr>
        <p:sp>
          <p:nvSpPr>
            <p:cNvPr id="7" name="TextBox 6"/>
            <p:cNvSpPr txBox="1"/>
            <p:nvPr/>
          </p:nvSpPr>
          <p:spPr>
            <a:xfrm>
              <a:off x="990600" y="2514600"/>
              <a:ext cx="2076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sym typeface="Wingdings" pitchFamily="2" charset="2"/>
                </a:rPr>
                <a:t>As </a:t>
              </a:r>
              <a:r>
                <a:rPr lang="en-US" sz="3200" dirty="0">
                  <a:solidFill>
                    <a:srgbClr val="00FFFF"/>
                  </a:solidFill>
                  <a:sym typeface="Wingdings" pitchFamily="2" charset="2"/>
                </a:rPr>
                <a:t>Curves</a:t>
              </a:r>
              <a:endParaRPr lang="en-US" sz="3200" dirty="0">
                <a:solidFill>
                  <a:srgbClr val="00FFFF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7" idx="2"/>
            </p:cNvCxnSpPr>
            <p:nvPr/>
          </p:nvCxnSpPr>
          <p:spPr>
            <a:xfrm>
              <a:off x="2028705" y="3099375"/>
              <a:ext cx="790695" cy="863025"/>
            </a:xfrm>
            <a:prstGeom prst="straightConnector1">
              <a:avLst/>
            </a:prstGeom>
            <a:ln w="38100"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190282" y="2514600"/>
            <a:ext cx="2667718" cy="1472625"/>
            <a:chOff x="4190282" y="2514600"/>
            <a:chExt cx="2667718" cy="1472625"/>
          </a:xfrm>
        </p:grpSpPr>
        <p:sp>
          <p:nvSpPr>
            <p:cNvPr id="10" name="TextBox 9"/>
            <p:cNvSpPr txBox="1"/>
            <p:nvPr/>
          </p:nvSpPr>
          <p:spPr>
            <a:xfrm>
              <a:off x="4190282" y="2514600"/>
              <a:ext cx="26677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sym typeface="Wingdings" pitchFamily="2" charset="2"/>
                </a:rPr>
                <a:t>and as </a:t>
              </a:r>
              <a:r>
                <a:rPr lang="en-US" sz="3200" dirty="0">
                  <a:solidFill>
                    <a:srgbClr val="00FFFF"/>
                  </a:solidFill>
                  <a:sym typeface="Wingdings" pitchFamily="2" charset="2"/>
                </a:rPr>
                <a:t>Points</a:t>
              </a:r>
              <a:endParaRPr lang="en-US" sz="3200" dirty="0">
                <a:solidFill>
                  <a:srgbClr val="00FFFF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838705" y="3124200"/>
              <a:ext cx="790695" cy="863025"/>
            </a:xfrm>
            <a:prstGeom prst="straightConnector1">
              <a:avLst/>
            </a:prstGeom>
            <a:ln w="38100"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6254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675" t="73323" r="25030"/>
          <a:stretch/>
        </p:blipFill>
        <p:spPr>
          <a:xfrm>
            <a:off x="914400" y="3174883"/>
            <a:ext cx="7286166" cy="3683117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Computed as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Projections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onto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1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Eigen-direction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centered at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4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4648200" y="2286000"/>
            <a:ext cx="2133600" cy="2590800"/>
          </a:xfrm>
          <a:prstGeom prst="straightConnector1">
            <a:avLst/>
          </a:prstGeom>
          <a:ln w="508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306854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675" t="73323" r="25030"/>
          <a:stretch/>
        </p:blipFill>
        <p:spPr>
          <a:xfrm>
            <a:off x="914400" y="3174883"/>
            <a:ext cx="7286166" cy="3683117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Interpretation: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2</a:t>
                </a:r>
                <a:r>
                  <a:rPr kumimoji="0" lang="en-US" sz="3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nd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Mode of Variation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4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2667000" y="2971800"/>
            <a:ext cx="2362200" cy="1295400"/>
          </a:xfrm>
          <a:prstGeom prst="straightConnector1">
            <a:avLst/>
          </a:prstGeom>
          <a:ln w="508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82546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101359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Decomposition into Modes of Variation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40152" r="21569" b="3030"/>
          <a:stretch/>
        </p:blipFill>
        <p:spPr>
          <a:xfrm>
            <a:off x="2002355" y="1697554"/>
            <a:ext cx="5160445" cy="516044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200" y="3664803"/>
            <a:ext cx="3200400" cy="1440597"/>
            <a:chOff x="76200" y="3664803"/>
            <a:chExt cx="3200400" cy="1440597"/>
          </a:xfrm>
        </p:grpSpPr>
        <p:sp>
          <p:nvSpPr>
            <p:cNvPr id="4" name="TextBox 3"/>
            <p:cNvSpPr txBox="1"/>
            <p:nvPr/>
          </p:nvSpPr>
          <p:spPr>
            <a:xfrm>
              <a:off x="76200" y="3664803"/>
              <a:ext cx="2460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Note Much More</a:t>
              </a:r>
            </a:p>
            <a:p>
              <a:r>
                <a:rPr lang="en-US" sz="2400" dirty="0"/>
                <a:t>Variation Here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133600" y="4267200"/>
              <a:ext cx="1143000" cy="838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791200" y="3881735"/>
            <a:ext cx="2895600" cy="1376065"/>
            <a:chOff x="5791200" y="3881735"/>
            <a:chExt cx="2895600" cy="1376065"/>
          </a:xfrm>
        </p:grpSpPr>
        <p:sp>
          <p:nvSpPr>
            <p:cNvPr id="7" name="TextBox 6"/>
            <p:cNvSpPr txBox="1"/>
            <p:nvPr/>
          </p:nvSpPr>
          <p:spPr>
            <a:xfrm>
              <a:off x="7046607" y="3881735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Than Here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5791200" y="4343400"/>
              <a:ext cx="2133600" cy="914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9399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101359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Decomposition into Modes of Variation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40152" r="21569" b="3030"/>
          <a:stretch/>
        </p:blipFill>
        <p:spPr>
          <a:xfrm>
            <a:off x="2002355" y="1697554"/>
            <a:ext cx="5160445" cy="5160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839" y="4034135"/>
            <a:ext cx="791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Usual Quantification:  Variance of Each, Expressed as %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876800" y="1447800"/>
            <a:ext cx="3896365" cy="2667000"/>
            <a:chOff x="4876800" y="1447800"/>
            <a:chExt cx="3896365" cy="2667000"/>
          </a:xfrm>
        </p:grpSpPr>
        <p:sp>
          <p:nvSpPr>
            <p:cNvPr id="5" name="TextBox 4"/>
            <p:cNvSpPr txBox="1"/>
            <p:nvPr/>
          </p:nvSpPr>
          <p:spPr>
            <a:xfrm>
              <a:off x="6934200" y="1447800"/>
              <a:ext cx="18389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Sum of Squares</a:t>
              </a:r>
            </a:p>
            <a:p>
              <a:r>
                <a:rPr lang="en-US" dirty="0"/>
                <a:t>After Mean</a:t>
              </a:r>
            </a:p>
            <a:p>
              <a:r>
                <a:rPr lang="en-US" dirty="0"/>
                <a:t>Centering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876800" y="2286000"/>
              <a:ext cx="2133600" cy="1828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938922" y="2706469"/>
            <a:ext cx="2052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Variance (not </a:t>
            </a:r>
            <a:r>
              <a:rPr lang="en-US" dirty="0" err="1"/>
              <a:t>s.d.</a:t>
            </a:r>
            <a:r>
              <a:rPr lang="en-US" dirty="0"/>
              <a:t>)</a:t>
            </a:r>
          </a:p>
          <a:p>
            <a:r>
              <a:rPr lang="en-US" dirty="0"/>
              <a:t>To Reflect </a:t>
            </a:r>
            <a:r>
              <a:rPr lang="en-US" u="sng" dirty="0"/>
              <a:t>Energy</a:t>
            </a:r>
          </a:p>
          <a:p>
            <a:r>
              <a:rPr lang="en-US" dirty="0"/>
              <a:t>Just as in ANOVA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04" y="4876800"/>
            <a:ext cx="1802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98.3% of</a:t>
            </a:r>
          </a:p>
          <a:p>
            <a:r>
              <a:rPr lang="en-US" sz="3200" dirty="0"/>
              <a:t>Variation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8504" y="4876800"/>
            <a:ext cx="1802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1.7% of</a:t>
            </a:r>
          </a:p>
          <a:p>
            <a:r>
              <a:rPr lang="en-US" sz="3200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1445123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</p:spPr>
            <p:txBody>
              <a:bodyPr/>
              <a:lstStyle/>
              <a:p>
                <a:pPr algn="ctr" eaLnBrk="1" hangingPunct="1">
                  <a:lnSpc>
                    <a:spcPct val="200000"/>
                  </a:lnSpc>
                  <a:buFontTx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Data Object Types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Curves (Functional Data Analysis)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Spectra (Non-Negative!)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Images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Shapes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Trees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Movies (Functional MRI)</a:t>
                </a:r>
              </a:p>
              <a:p>
                <a:pPr marL="0" indent="0" eaLnBrk="1" hangingPunct="1">
                  <a:lnSpc>
                    <a:spcPct val="150000"/>
                  </a:lnSpc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dirty="0"/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  <a:blipFill rotWithShape="1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504104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Idea:   Visually Summarize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Dist’n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Variance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8704" y="4267200"/>
            <a:ext cx="7821896" cy="2590799"/>
            <a:chOff x="788704" y="4267200"/>
            <a:chExt cx="7821896" cy="25907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4903" t="68444" r="21569" b="3030"/>
            <a:stretch/>
          </p:blipFill>
          <p:spPr>
            <a:xfrm>
              <a:off x="2002355" y="4267200"/>
              <a:ext cx="5160445" cy="25907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88704" y="4876800"/>
              <a:ext cx="18020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98.3% of</a:t>
              </a:r>
            </a:p>
            <a:p>
              <a:r>
                <a:rPr lang="en-US" sz="3200" dirty="0"/>
                <a:t>Variation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08504" y="4876800"/>
              <a:ext cx="18020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 1.7% of</a:t>
              </a:r>
            </a:p>
            <a:p>
              <a:r>
                <a:rPr lang="en-US" sz="3200" dirty="0"/>
                <a:t>Variation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9200" y="1704109"/>
            <a:ext cx="6019800" cy="3248891"/>
            <a:chOff x="1219200" y="1704109"/>
            <a:chExt cx="6019800" cy="32488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2941" t="56818" r="57285" b="21457"/>
            <a:stretch/>
          </p:blipFill>
          <p:spPr>
            <a:xfrm>
              <a:off x="1219200" y="1704109"/>
              <a:ext cx="3276600" cy="2316113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 flipV="1">
              <a:off x="1689752" y="2209800"/>
              <a:ext cx="824848" cy="2667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3728251" y="3429000"/>
              <a:ext cx="3510749" cy="1524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962400" y="2184975"/>
            <a:ext cx="4876800" cy="1167825"/>
            <a:chOff x="3962400" y="2184975"/>
            <a:chExt cx="4876800" cy="1167825"/>
          </a:xfrm>
        </p:grpSpPr>
        <p:sp>
          <p:nvSpPr>
            <p:cNvPr id="18" name="TextBox 17"/>
            <p:cNvSpPr txBox="1"/>
            <p:nvPr/>
          </p:nvSpPr>
          <p:spPr>
            <a:xfrm>
              <a:off x="5487962" y="2521803"/>
              <a:ext cx="33512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Sometimes Also Useful</a:t>
              </a:r>
            </a:p>
            <a:p>
              <a:r>
                <a:rPr lang="en-US" sz="2400" dirty="0">
                  <a:solidFill>
                    <a:srgbClr val="0000FF"/>
                  </a:solidFill>
                </a:rPr>
                <a:t>To Display Cumulative</a:t>
              </a:r>
            </a:p>
          </p:txBody>
        </p:sp>
        <p:cxnSp>
          <p:nvCxnSpPr>
            <p:cNvPr id="20" name="Straight Arrow Connector 19"/>
            <p:cNvCxnSpPr>
              <a:stCxn id="18" idx="1"/>
            </p:cNvCxnSpPr>
            <p:nvPr/>
          </p:nvCxnSpPr>
          <p:spPr>
            <a:xfrm flipH="1" flipV="1">
              <a:off x="3962400" y="2184975"/>
              <a:ext cx="1525562" cy="752327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222881D-99D4-4306-A8E4-AE43AD009307}"/>
              </a:ext>
            </a:extLst>
          </p:cNvPr>
          <p:cNvSpPr txBox="1"/>
          <p:nvPr/>
        </p:nvSpPr>
        <p:spPr>
          <a:xfrm>
            <a:off x="6781800" y="381000"/>
            <a:ext cx="19050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3.1.3</a:t>
            </a:r>
          </a:p>
        </p:txBody>
      </p:sp>
    </p:spTree>
    <p:extLst>
      <p:ext uri="{BB962C8B-B14F-4D97-AF65-F5344CB8AC3E}">
        <p14:creationId xmlns:p14="http://schemas.microsoft.com/office/powerpoint/2010/main" val="3528740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21457"/>
          <a:stretch/>
        </p:blipFill>
        <p:spPr>
          <a:xfrm>
            <a:off x="914400" y="1704109"/>
            <a:ext cx="7086600" cy="26392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2-d Toy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Spanish Male</a:t>
            </a:r>
          </a:p>
          <a:p>
            <a:r>
              <a:rPr lang="en-US" sz="2400" dirty="0"/>
              <a:t>Mortality Data</a:t>
            </a:r>
          </a:p>
        </p:txBody>
      </p:sp>
    </p:spTree>
    <p:extLst>
      <p:ext uri="{BB962C8B-B14F-4D97-AF65-F5344CB8AC3E}">
        <p14:creationId xmlns:p14="http://schemas.microsoft.com/office/powerpoint/2010/main" val="1618747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20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Recall Spanish Male Mortality Data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4394" r="31373"/>
          <a:stretch/>
        </p:blipFill>
        <p:spPr>
          <a:xfrm>
            <a:off x="914349" y="1895192"/>
            <a:ext cx="7391451" cy="49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63807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20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Recall Spanish Male Mortality Decomposition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2727" r="43137"/>
          <a:stretch/>
        </p:blipFill>
        <p:spPr>
          <a:xfrm>
            <a:off x="76200" y="2317477"/>
            <a:ext cx="7315200" cy="454052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24001" y="1828800"/>
            <a:ext cx="4876800" cy="1219199"/>
            <a:chOff x="1524001" y="1828800"/>
            <a:chExt cx="4876800" cy="1219199"/>
          </a:xfrm>
        </p:grpSpPr>
        <p:sp>
          <p:nvSpPr>
            <p:cNvPr id="4" name="Right Brace 3"/>
            <p:cNvSpPr/>
            <p:nvPr/>
          </p:nvSpPr>
          <p:spPr>
            <a:xfrm rot="16200000">
              <a:off x="3543301" y="190500"/>
              <a:ext cx="838199" cy="48768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76522" y="1828800"/>
              <a:ext cx="2052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95.8% of Variation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00800" y="3086100"/>
            <a:ext cx="1917080" cy="2781300"/>
            <a:chOff x="6400800" y="3086100"/>
            <a:chExt cx="1917080" cy="2781300"/>
          </a:xfrm>
        </p:grpSpPr>
        <p:sp>
          <p:nvSpPr>
            <p:cNvPr id="9" name="Right Brace 8"/>
            <p:cNvSpPr/>
            <p:nvPr/>
          </p:nvSpPr>
          <p:spPr>
            <a:xfrm>
              <a:off x="6400800" y="3086100"/>
              <a:ext cx="838199" cy="27813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22708" y="4114800"/>
              <a:ext cx="1095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2.7% of </a:t>
              </a:r>
            </a:p>
            <a:p>
              <a:r>
                <a:rPr lang="en-US" dirty="0"/>
                <a:t>Variation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10400" y="51054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Don’t Believe It?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447800" y="3200400"/>
            <a:ext cx="7182133" cy="2819400"/>
            <a:chOff x="1447800" y="3200400"/>
            <a:chExt cx="7182133" cy="2819400"/>
          </a:xfrm>
        </p:grpSpPr>
        <p:sp>
          <p:nvSpPr>
            <p:cNvPr id="15" name="TextBox 14"/>
            <p:cNvSpPr txBox="1"/>
            <p:nvPr/>
          </p:nvSpPr>
          <p:spPr>
            <a:xfrm>
              <a:off x="7162800" y="5562600"/>
              <a:ext cx="1467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Check Axes!</a:t>
              </a:r>
            </a:p>
          </p:txBody>
        </p:sp>
        <p:cxnSp>
          <p:nvCxnSpPr>
            <p:cNvPr id="14" name="Straight Arrow Connector 13"/>
            <p:cNvCxnSpPr>
              <a:stCxn id="15" idx="1"/>
            </p:cNvCxnSpPr>
            <p:nvPr/>
          </p:nvCxnSpPr>
          <p:spPr>
            <a:xfrm flipH="1" flipV="1">
              <a:off x="1447800" y="3200400"/>
              <a:ext cx="5715000" cy="25468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477000" y="5747266"/>
              <a:ext cx="685800" cy="2725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7475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21457"/>
          <a:stretch/>
        </p:blipFill>
        <p:spPr>
          <a:xfrm>
            <a:off x="914400" y="1704109"/>
            <a:ext cx="7086600" cy="26392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2-d Toy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Spanish Male</a:t>
            </a:r>
          </a:p>
          <a:p>
            <a:r>
              <a:rPr lang="en-US" sz="2400" dirty="0"/>
              <a:t>Mortality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1688068"/>
            <a:ext cx="205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95.8% of Variation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39624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2.7% of </a:t>
            </a:r>
          </a:p>
          <a:p>
            <a:r>
              <a:rPr lang="en-US" dirty="0"/>
              <a:t>Variation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6D82E9-6AB6-4AEE-B5AF-7A3471EB96E8}"/>
              </a:ext>
            </a:extLst>
          </p:cNvPr>
          <p:cNvCxnSpPr>
            <a:stCxn id="8" idx="3"/>
          </p:cNvCxnSpPr>
          <p:nvPr/>
        </p:nvCxnSpPr>
        <p:spPr>
          <a:xfrm>
            <a:off x="4643478" y="1872734"/>
            <a:ext cx="461922" cy="3370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8A272A-C233-4324-B979-183863155E93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752772" y="3657600"/>
            <a:ext cx="809828" cy="6279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757033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758"/>
          <a:stretch/>
        </p:blipFill>
        <p:spPr>
          <a:xfrm>
            <a:off x="914400" y="1704109"/>
            <a:ext cx="7086600" cy="51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Spanish Male</a:t>
            </a:r>
          </a:p>
          <a:p>
            <a:r>
              <a:rPr lang="en-US" sz="2400" dirty="0"/>
              <a:t>Mortality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2-d Toy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10-d Toy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Genetic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64124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(Will Show Data Later)</a:t>
            </a:r>
          </a:p>
        </p:txBody>
      </p:sp>
    </p:spTree>
    <p:extLst>
      <p:ext uri="{BB962C8B-B14F-4D97-AF65-F5344CB8AC3E}">
        <p14:creationId xmlns:p14="http://schemas.microsoft.com/office/powerpoint/2010/main" val="2933275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758"/>
          <a:stretch/>
        </p:blipFill>
        <p:spPr>
          <a:xfrm>
            <a:off x="914400" y="1704109"/>
            <a:ext cx="7086600" cy="51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Spanish Male</a:t>
            </a:r>
          </a:p>
          <a:p>
            <a:r>
              <a:rPr lang="en-US" sz="2400" dirty="0"/>
              <a:t>Mortality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2-d Toy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10-d Toy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Genetic Data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47800" y="2316540"/>
            <a:ext cx="6858000" cy="2560260"/>
            <a:chOff x="1447800" y="2316540"/>
            <a:chExt cx="6858000" cy="2560260"/>
          </a:xfrm>
        </p:grpSpPr>
        <p:sp>
          <p:nvSpPr>
            <p:cNvPr id="2" name="TextBox 1"/>
            <p:cNvSpPr txBox="1"/>
            <p:nvPr/>
          </p:nvSpPr>
          <p:spPr>
            <a:xfrm>
              <a:off x="1447800" y="2316540"/>
              <a:ext cx="6858000" cy="1077218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Illustrates Common Use of Scree:</a:t>
              </a:r>
            </a:p>
            <a:p>
              <a:r>
                <a:rPr lang="en-US" sz="3200" dirty="0"/>
                <a:t>Separate “Signal” From “Noise”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514600" y="3393758"/>
              <a:ext cx="0" cy="1483042"/>
            </a:xfrm>
            <a:prstGeom prst="straightConnector1">
              <a:avLst/>
            </a:prstGeom>
            <a:ln w="127000"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514600" y="3758625"/>
            <a:ext cx="5718577" cy="2184975"/>
            <a:chOff x="2667000" y="3758625"/>
            <a:chExt cx="5566177" cy="2489775"/>
          </a:xfrm>
        </p:grpSpPr>
        <p:sp>
          <p:nvSpPr>
            <p:cNvPr id="4" name="TextBox 3"/>
            <p:cNvSpPr txBox="1"/>
            <p:nvPr/>
          </p:nvSpPr>
          <p:spPr>
            <a:xfrm>
              <a:off x="2971800" y="3758625"/>
              <a:ext cx="5261377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Look for “Elbow” (or “Knee”)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667000" y="4267200"/>
              <a:ext cx="3124200" cy="1981200"/>
            </a:xfrm>
            <a:prstGeom prst="straightConnector1">
              <a:avLst/>
            </a:prstGeom>
            <a:ln w="1270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AD44A6F-1F62-4E10-A32E-9ABDF548AB6D}"/>
              </a:ext>
            </a:extLst>
          </p:cNvPr>
          <p:cNvSpPr txBox="1"/>
          <p:nvPr/>
        </p:nvSpPr>
        <p:spPr>
          <a:xfrm>
            <a:off x="532748" y="6120825"/>
            <a:ext cx="8077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F00FF"/>
                </a:highlight>
              </a:rPr>
              <a:t>Common for Strong – Low d Signal + Noise</a:t>
            </a:r>
          </a:p>
        </p:txBody>
      </p:sp>
    </p:spTree>
    <p:extLst>
      <p:ext uri="{BB962C8B-B14F-4D97-AF65-F5344CB8AC3E}">
        <p14:creationId xmlns:p14="http://schemas.microsoft.com/office/powerpoint/2010/main" val="1951249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758"/>
          <a:stretch/>
        </p:blipFill>
        <p:spPr>
          <a:xfrm>
            <a:off x="914400" y="1704109"/>
            <a:ext cx="7086600" cy="51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Spanish Male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Mortality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2-d Toy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10-d Toy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Genetic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5800" y="4191000"/>
            <a:ext cx="3276600" cy="24384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62600" y="4001869"/>
            <a:ext cx="3084557" cy="1865531"/>
            <a:chOff x="5562600" y="4001869"/>
            <a:chExt cx="3084557" cy="1865531"/>
          </a:xfrm>
        </p:grpSpPr>
        <p:sp>
          <p:nvSpPr>
            <p:cNvPr id="4" name="TextBox 3"/>
            <p:cNvSpPr txBox="1"/>
            <p:nvPr/>
          </p:nvSpPr>
          <p:spPr>
            <a:xfrm>
              <a:off x="6705600" y="4001869"/>
              <a:ext cx="1941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Really Not Much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Elbow or Knee!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5562600" y="4648200"/>
              <a:ext cx="1143000" cy="1219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A9E4153-BAC3-4A66-B307-A73DA3BDAF74}"/>
              </a:ext>
            </a:extLst>
          </p:cNvPr>
          <p:cNvSpPr txBox="1"/>
          <p:nvPr/>
        </p:nvSpPr>
        <p:spPr>
          <a:xfrm>
            <a:off x="841783" y="2895600"/>
            <a:ext cx="73116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Much More Common for Complex Data</a:t>
            </a:r>
          </a:p>
          <a:p>
            <a:r>
              <a:rPr lang="en-US" sz="3200" dirty="0">
                <a:highlight>
                  <a:srgbClr val="FFFF00"/>
                </a:highlight>
              </a:rPr>
              <a:t>Where Signal Appears in Many Comp’s</a:t>
            </a:r>
          </a:p>
        </p:txBody>
      </p:sp>
    </p:spTree>
    <p:extLst>
      <p:ext uri="{BB962C8B-B14F-4D97-AF65-F5344CB8AC3E}">
        <p14:creationId xmlns:p14="http://schemas.microsoft.com/office/powerpoint/2010/main" val="103235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30580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 eaLnBrk="1" hangingPunct="1">
              <a:defRPr/>
            </a:pPr>
            <a:r>
              <a:rPr lang="en-US" sz="3200" dirty="0">
                <a:solidFill>
                  <a:srgbClr val="000000"/>
                </a:solidFill>
                <a:cs typeface="Arial"/>
                <a:sym typeface="Wingdings" pitchFamily="2" charset="2"/>
              </a:rPr>
              <a:t>Etymology of term </a:t>
            </a:r>
            <a:r>
              <a:rPr lang="en-US" sz="3200" i="1" dirty="0">
                <a:solidFill>
                  <a:srgbClr val="000000"/>
                </a:solidFill>
                <a:cs typeface="Arial"/>
                <a:sym typeface="Wingdings" pitchFamily="2" charset="2"/>
              </a:rPr>
              <a:t>Scree</a:t>
            </a:r>
            <a:r>
              <a:rPr lang="en-US" sz="3200" dirty="0">
                <a:solidFill>
                  <a:srgbClr val="000000"/>
                </a:solidFill>
                <a:cs typeface="Arial"/>
                <a:sym typeface="Wingdings" pitchFamily="2" charset="2"/>
              </a:rPr>
              <a:t>:</a:t>
            </a:r>
          </a:p>
          <a:p>
            <a:pPr marL="457200" lvl="0" indent="-457200" eaLnBrk="1" hangingPunct="1">
              <a:defRPr/>
            </a:pPr>
            <a:endParaRPr lang="en-US" sz="320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lvl="0" indent="-457200" eaLnBrk="1" hangingPunct="1">
              <a:defRPr/>
            </a:pPr>
            <a:r>
              <a:rPr lang="en-US" sz="3200" dirty="0">
                <a:solidFill>
                  <a:srgbClr val="000000"/>
                </a:solidFill>
                <a:cs typeface="Arial"/>
                <a:sym typeface="Wingdings" pitchFamily="2" charset="2"/>
              </a:rPr>
              <a:t>Geological Feature</a:t>
            </a:r>
          </a:p>
          <a:p>
            <a:pPr marL="457200" lvl="0" indent="-457200" eaLnBrk="1" hangingPunct="1">
              <a:defRPr/>
            </a:pPr>
            <a:endParaRPr lang="en-US" sz="320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lvl="0" indent="-457200" eaLnBrk="1" hangingPunct="1">
              <a:defRPr/>
            </a:pPr>
            <a:r>
              <a:rPr lang="en-US" sz="3200" dirty="0">
                <a:solidFill>
                  <a:srgbClr val="000000"/>
                </a:solidFill>
                <a:cs typeface="Arial"/>
                <a:sym typeface="Wingdings" pitchFamily="2" charset="2"/>
              </a:rPr>
              <a:t>Pile Up of Rock</a:t>
            </a:r>
          </a:p>
          <a:p>
            <a:pPr marL="457200" lvl="0" indent="-457200" eaLnBrk="1" hangingPunct="1">
              <a:defRPr/>
            </a:pPr>
            <a:endParaRPr lang="en-US" sz="320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lvl="0" indent="-457200" eaLnBrk="1" hangingPunct="1">
              <a:defRPr/>
            </a:pPr>
            <a:r>
              <a:rPr lang="en-US" sz="3200" dirty="0">
                <a:solidFill>
                  <a:srgbClr val="000000"/>
                </a:solidFill>
                <a:cs typeface="Arial"/>
                <a:sym typeface="Wingdings" pitchFamily="2" charset="2"/>
              </a:rPr>
              <a:t>Fragments</a:t>
            </a:r>
          </a:p>
          <a:p>
            <a:pPr marL="457200" lvl="0" indent="-457200" eaLnBrk="1" hangingPunct="1">
              <a:defRPr/>
            </a:pPr>
            <a:endParaRPr lang="en-US" sz="320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lvl="0" indent="-457200" eaLnBrk="1" hangingPunct="1">
              <a:defRPr/>
            </a:pPr>
            <a:r>
              <a:rPr lang="en-US" dirty="0">
                <a:solidFill>
                  <a:srgbClr val="000000"/>
                </a:solidFill>
                <a:cs typeface="Arial"/>
                <a:sym typeface="Wingdings" pitchFamily="2" charset="2"/>
              </a:rPr>
              <a:t>(from Wikipedia)</a:t>
            </a:r>
          </a:p>
          <a:p>
            <a:pPr marL="457200" lvl="0" indent="-457200" eaLnBrk="1" hangingPunct="1">
              <a:defRPr/>
            </a:pPr>
            <a:endParaRPr lang="en-US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lvl="0" indent="-457200" eaLnBrk="1" hangingPunct="1">
              <a:defRPr/>
            </a:pPr>
            <a:endParaRPr lang="en-US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Cattell (1966)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32" y="1371600"/>
            <a:ext cx="4113514" cy="548639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505200" y="3300413"/>
            <a:ext cx="3505200" cy="18811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399308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40152" r="21569" b="3030"/>
          <a:stretch/>
        </p:blipFill>
        <p:spPr>
          <a:xfrm>
            <a:off x="2992955" y="1697554"/>
            <a:ext cx="5160445" cy="5160445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89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Decomposition into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Modes of Variation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&amp; Elsewhere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As Well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Just What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Are They?</a:t>
            </a:r>
          </a:p>
        </p:txBody>
      </p:sp>
    </p:spTree>
    <p:extLst>
      <p:ext uri="{BB962C8B-B14F-4D97-AF65-F5344CB8AC3E}">
        <p14:creationId xmlns:p14="http://schemas.microsoft.com/office/powerpoint/2010/main" val="976967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OODA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Current Motivation (of OODA terminology):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 In Complicated Data Analyses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 Fundamental (Non-Obvious) Question Is:</a:t>
            </a:r>
          </a:p>
          <a:p>
            <a:pPr marL="0" indent="0" algn="ctr" eaLnBrk="1" hangingPunct="1">
              <a:lnSpc>
                <a:spcPct val="190000"/>
              </a:lnSpc>
              <a:buNone/>
            </a:pPr>
            <a:r>
              <a:rPr lang="en-US" dirty="0"/>
              <a:t>“What Should We Take as Data Objects?”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 Key to Focusing Needed Analyses</a:t>
            </a: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89"/>
            <a:ext cx="86868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Definition of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Mode of Variation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(of a sample of data objects)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Set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Members of the Object Space That: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Summarize One Component of Variation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Is in Some Sense “One Dimensional”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(e.g. Indexed by a Single Real Parameter)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7E2B7-4490-4D6F-AC44-D761233B0361}"/>
              </a:ext>
            </a:extLst>
          </p:cNvPr>
          <p:cNvSpPr txBox="1"/>
          <p:nvPr/>
        </p:nvSpPr>
        <p:spPr>
          <a:xfrm>
            <a:off x="6781800" y="914400"/>
            <a:ext cx="19050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3.1.4</a:t>
            </a:r>
          </a:p>
        </p:txBody>
      </p:sp>
    </p:spTree>
    <p:extLst>
      <p:ext uri="{BB962C8B-B14F-4D97-AF65-F5344CB8AC3E}">
        <p14:creationId xmlns:p14="http://schemas.microsoft.com/office/powerpoint/2010/main" val="2607984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Decomposition into Modes of Variation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40152" r="21569" b="3030"/>
          <a:stretch/>
        </p:blipFill>
        <p:spPr>
          <a:xfrm>
            <a:off x="2078555" y="1697554"/>
            <a:ext cx="5160445" cy="5160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971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Multiples Of A Single Curve</a:t>
            </a:r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>
            <a:off x="1333500" y="3802797"/>
            <a:ext cx="2019300" cy="1150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2"/>
          </p:cNvCxnSpPr>
          <p:nvPr/>
        </p:nvCxnSpPr>
        <p:spPr>
          <a:xfrm>
            <a:off x="1333500" y="3802797"/>
            <a:ext cx="4076700" cy="13788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742715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906" t="74243" r="58617" b="1517"/>
          <a:stretch/>
        </p:blipFill>
        <p:spPr>
          <a:xfrm>
            <a:off x="5333999" y="3581401"/>
            <a:ext cx="3810001" cy="3276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905" t="74241" r="57888" b="1518"/>
          <a:stretch/>
        </p:blipFill>
        <p:spPr>
          <a:xfrm>
            <a:off x="0" y="3581400"/>
            <a:ext cx="3886200" cy="3276601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Spanish Male Mortality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24339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Multiples Of A Single Curve</a:t>
            </a:r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 flipH="1">
            <a:off x="2438400" y="2895600"/>
            <a:ext cx="2209800" cy="1905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2"/>
          </p:cNvCxnSpPr>
          <p:nvPr/>
        </p:nvCxnSpPr>
        <p:spPr>
          <a:xfrm>
            <a:off x="4648200" y="2895600"/>
            <a:ext cx="17526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157774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297" t="79544" r="68823" b="3184"/>
          <a:stretch/>
        </p:blipFill>
        <p:spPr>
          <a:xfrm>
            <a:off x="1447800" y="1905000"/>
            <a:ext cx="2514538" cy="21717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297" t="79544" r="68822" b="3184"/>
          <a:stretch/>
        </p:blipFill>
        <p:spPr>
          <a:xfrm>
            <a:off x="5105365" y="1905000"/>
            <a:ext cx="2514635" cy="2171753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Amplitude Phase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55581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1-d Families of Curves</a:t>
            </a:r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H="1" flipV="1">
            <a:off x="3124200" y="4038600"/>
            <a:ext cx="1524000" cy="15195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0"/>
          </p:cNvCxnSpPr>
          <p:nvPr/>
        </p:nvCxnSpPr>
        <p:spPr>
          <a:xfrm flipV="1">
            <a:off x="4648200" y="4038600"/>
            <a:ext cx="1676400" cy="15195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3E69654-5F8C-7CEA-ED24-608990194853}"/>
              </a:ext>
            </a:extLst>
          </p:cNvPr>
          <p:cNvSpPr txBox="1"/>
          <p:nvPr/>
        </p:nvSpPr>
        <p:spPr>
          <a:xfrm>
            <a:off x="6400800" y="838200"/>
            <a:ext cx="2566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Non-Linear Mode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of Variation</a:t>
            </a:r>
          </a:p>
        </p:txBody>
      </p:sp>
    </p:spTree>
    <p:extLst>
      <p:ext uri="{BB962C8B-B14F-4D97-AF65-F5344CB8AC3E}">
        <p14:creationId xmlns:p14="http://schemas.microsoft.com/office/powerpoint/2010/main" val="903589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Bladder Prostate Rectum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97673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1-d Set of Members of Object Space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22841" t="6715" r="15164" b="14460"/>
          <a:stretch/>
        </p:blipFill>
        <p:spPr>
          <a:xfrm>
            <a:off x="6214994" y="3124200"/>
            <a:ext cx="2548006" cy="3621011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22842" t="6715" r="15163" b="14459"/>
          <a:stretch/>
        </p:blipFill>
        <p:spPr>
          <a:xfrm>
            <a:off x="3243193" y="3131483"/>
            <a:ext cx="2548007" cy="3621056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5" cstate="print"/>
          <a:srcRect l="22596" t="6716" r="15407" b="14457"/>
          <a:stretch/>
        </p:blipFill>
        <p:spPr>
          <a:xfrm>
            <a:off x="342419" y="3124200"/>
            <a:ext cx="2553181" cy="3628339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5EA0C3-9EAD-7D3D-A336-7F9F6A9F5395}"/>
              </a:ext>
            </a:extLst>
          </p:cNvPr>
          <p:cNvSpPr txBox="1"/>
          <p:nvPr/>
        </p:nvSpPr>
        <p:spPr>
          <a:xfrm>
            <a:off x="6495711" y="228600"/>
            <a:ext cx="2729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More Non-Linear 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Modes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2137592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Faces as Data Objects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1-d Set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Members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 Space,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 Also a “Mode Of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Variation”</a:t>
            </a:r>
          </a:p>
        </p:txBody>
      </p:sp>
      <p:pic>
        <p:nvPicPr>
          <p:cNvPr id="8" name="DWD_Rproj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2800" y="2133600"/>
            <a:ext cx="5486400" cy="4114800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3" idx="3"/>
          </p:cNvCxnSpPr>
          <p:nvPr/>
        </p:nvCxnSpPr>
        <p:spPr>
          <a:xfrm flipV="1">
            <a:off x="2514600" y="4038600"/>
            <a:ext cx="1066800" cy="111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82A3D23-FEC6-FA49-6BC7-4C0189DF0FE7}"/>
              </a:ext>
            </a:extLst>
          </p:cNvPr>
          <p:cNvSpPr txBox="1"/>
          <p:nvPr/>
        </p:nvSpPr>
        <p:spPr>
          <a:xfrm>
            <a:off x="151282" y="5486400"/>
            <a:ext cx="3201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Mode of Variation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That “Best Separates”</a:t>
            </a:r>
          </a:p>
        </p:txBody>
      </p:sp>
    </p:spTree>
    <p:extLst>
      <p:ext uri="{BB962C8B-B14F-4D97-AF65-F5344CB8AC3E}">
        <p14:creationId xmlns:p14="http://schemas.microsoft.com/office/powerpoint/2010/main" val="3258627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34290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6C5F0-B3F2-4876-9A26-C9E663F998CD}"/>
              </a:ext>
            </a:extLst>
          </p:cNvPr>
          <p:cNvSpPr txBox="1"/>
          <p:nvPr/>
        </p:nvSpPr>
        <p:spPr>
          <a:xfrm>
            <a:off x="5633546" y="3544669"/>
            <a:ext cx="1757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Deeper Look at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Visualization</a:t>
            </a:r>
          </a:p>
        </p:txBody>
      </p:sp>
    </p:spTree>
    <p:extLst>
      <p:ext uri="{BB962C8B-B14F-4D97-AF65-F5344CB8AC3E}">
        <p14:creationId xmlns:p14="http://schemas.microsoft.com/office/powerpoint/2010/main" val="2298575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Representing Vectors as Curves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4488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Visualization of Vectors as D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ata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Objects: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4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4488345"/>
              </a:xfrm>
              <a:prstGeom prst="rect">
                <a:avLst/>
              </a:prstGeom>
              <a:blipFill>
                <a:blip r:embed="rId3"/>
                <a:stretch>
                  <a:fillRect l="-19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886200" y="2057400"/>
            <a:ext cx="0" cy="3124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733800" y="5029200"/>
            <a:ext cx="5257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58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054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150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271C860F-9694-4BA5-ACB4-0F3E8C0E3C6C}"/>
              </a:ext>
            </a:extLst>
          </p:cNvPr>
          <p:cNvGrpSpPr/>
          <p:nvPr/>
        </p:nvGrpSpPr>
        <p:grpSpPr>
          <a:xfrm>
            <a:off x="1676400" y="2743200"/>
            <a:ext cx="2895600" cy="2246309"/>
            <a:chOff x="1676400" y="2743200"/>
            <a:chExt cx="2895600" cy="2246309"/>
          </a:xfrm>
        </p:grpSpPr>
        <p:sp>
          <p:nvSpPr>
            <p:cNvPr id="11" name="Oval 10"/>
            <p:cNvSpPr/>
            <p:nvPr/>
          </p:nvSpPr>
          <p:spPr>
            <a:xfrm>
              <a:off x="4419600" y="2819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70609FA1-8C74-432B-BE0E-A64E65C4A22F}"/>
                </a:ext>
              </a:extLst>
            </p:cNvPr>
            <p:cNvSpPr/>
            <p:nvPr/>
          </p:nvSpPr>
          <p:spPr>
            <a:xfrm>
              <a:off x="3657600" y="2895603"/>
              <a:ext cx="838198" cy="2093906"/>
            </a:xfrm>
            <a:prstGeom prst="leftBrace">
              <a:avLst>
                <a:gd name="adj1" fmla="val 8333"/>
                <a:gd name="adj2" fmla="val 51125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40C1B01-2A14-4753-9B1D-BF7FD4B49192}"/>
                </a:ext>
              </a:extLst>
            </p:cNvPr>
            <p:cNvCxnSpPr>
              <a:stCxn id="2" idx="1"/>
            </p:cNvCxnSpPr>
            <p:nvPr/>
          </p:nvCxnSpPr>
          <p:spPr>
            <a:xfrm flipH="1" flipV="1">
              <a:off x="1676400" y="2743200"/>
              <a:ext cx="1981200" cy="12229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7668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Representing Vectors as Curves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5768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Visualization of Vectors as D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ata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Objects: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4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Called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Parallel Coordinate View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	by Inselberg (1985, 2005)</a:t>
                </a:r>
              </a:p>
            </p:txBody>
          </p:sp>
        </mc:Choice>
        <mc:Fallback xmlns="">
          <p:sp>
            <p:nvSpPr>
              <p:cNvPr id="51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5768695"/>
              </a:xfrm>
              <a:prstGeom prst="rect">
                <a:avLst/>
              </a:prstGeom>
              <a:blipFill>
                <a:blip r:embed="rId3"/>
                <a:stretch>
                  <a:fillRect l="-1945" b="-25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886200" y="2057400"/>
            <a:ext cx="0" cy="3124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733800" y="5029200"/>
            <a:ext cx="5257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58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054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438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19600" y="2819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29200" y="3124200"/>
            <a:ext cx="1524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81800" y="3657600"/>
            <a:ext cx="1524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467600" y="35052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>
            <a:stCxn id="11" idx="6"/>
            <a:endCxn id="18" idx="1"/>
          </p:cNvCxnSpPr>
          <p:nvPr/>
        </p:nvCxnSpPr>
        <p:spPr>
          <a:xfrm>
            <a:off x="4572000" y="2895600"/>
            <a:ext cx="479518" cy="25091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81600" y="3200400"/>
            <a:ext cx="609600" cy="152400"/>
          </a:xfrm>
          <a:prstGeom prst="line">
            <a:avLst/>
          </a:prstGeom>
          <a:ln w="508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72200" y="3657600"/>
            <a:ext cx="685800" cy="76200"/>
          </a:xfrm>
          <a:prstGeom prst="line">
            <a:avLst/>
          </a:prstGeom>
          <a:ln w="508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9" idx="2"/>
          </p:cNvCxnSpPr>
          <p:nvPr/>
        </p:nvCxnSpPr>
        <p:spPr>
          <a:xfrm flipV="1">
            <a:off x="6781800" y="3581400"/>
            <a:ext cx="762000" cy="15240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850" y="5276850"/>
            <a:ext cx="1428750" cy="14287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F69671-CBAA-4765-8453-536186C14E0E}"/>
              </a:ext>
            </a:extLst>
          </p:cNvPr>
          <p:cNvGrpSpPr/>
          <p:nvPr/>
        </p:nvGrpSpPr>
        <p:grpSpPr>
          <a:xfrm>
            <a:off x="4485065" y="1828800"/>
            <a:ext cx="3211135" cy="1143000"/>
            <a:chOff x="4485065" y="1828800"/>
            <a:chExt cx="3211135" cy="1143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26C6FA3-0A41-40E1-922C-C3FCD47896D7}"/>
                </a:ext>
              </a:extLst>
            </p:cNvPr>
            <p:cNvSpPr txBox="1"/>
            <p:nvPr/>
          </p:nvSpPr>
          <p:spPr>
            <a:xfrm>
              <a:off x="4485065" y="1828800"/>
              <a:ext cx="3211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Connect with piece-wise lines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FC6D709-4268-4284-8761-E5ADE2E751B5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4876800" y="2198132"/>
              <a:ext cx="1213833" cy="7736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2623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ralle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Coordinates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Proposed for Multivariate Data Visualization:</a:t>
            </a:r>
          </a:p>
          <a:p>
            <a:pPr marL="711200" indent="-711200" algn="ctr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Inselberg (1985, 2005)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Fisher Iris Data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4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Named Variables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z="1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(thanks to Wikipedia)</a:t>
            </a: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57600" y="4343400"/>
            <a:ext cx="16764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657600" y="4343400"/>
            <a:ext cx="23622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657600" y="4343400"/>
            <a:ext cx="35052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57600" y="4343400"/>
            <a:ext cx="45720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977148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10502</TotalTime>
  <Words>3325</Words>
  <Application>Microsoft Office PowerPoint</Application>
  <PresentationFormat>On-screen Show (4:3)</PresentationFormat>
  <Paragraphs>960</Paragraphs>
  <Slides>121</Slides>
  <Notes>121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121</vt:i4>
      </vt:variant>
    </vt:vector>
  </HeadingPairs>
  <TitlesOfParts>
    <vt:vector size="133" baseType="lpstr">
      <vt:lpstr>Gulim</vt:lpstr>
      <vt:lpstr>Arial</vt:lpstr>
      <vt:lpstr>Arial Unicode MS</vt:lpstr>
      <vt:lpstr>Cambria Math</vt:lpstr>
      <vt:lpstr>Courier New</vt:lpstr>
      <vt:lpstr>Edwardian Script ITC</vt:lpstr>
      <vt:lpstr>Tahoma</vt:lpstr>
      <vt:lpstr>Times New Roman</vt:lpstr>
      <vt:lpstr>Wingdings</vt:lpstr>
      <vt:lpstr>1_Default Design</vt:lpstr>
      <vt:lpstr>2_Default Design</vt:lpstr>
      <vt:lpstr>7_Default Design</vt:lpstr>
      <vt:lpstr>Statistics – O. R. 881 Object Oriented Data Analysis</vt:lpstr>
      <vt:lpstr>Last Class: Administrative Info</vt:lpstr>
      <vt:lpstr>Administrative Info</vt:lpstr>
      <vt:lpstr>Object Oriented Data Analysis</vt:lpstr>
      <vt:lpstr>Current Sections in Textbook</vt:lpstr>
      <vt:lpstr>Last Class: Course Context</vt:lpstr>
      <vt:lpstr>Last Class: OODA</vt:lpstr>
      <vt:lpstr>Last Class: OODA</vt:lpstr>
      <vt:lpstr>Last Class: OODA</vt:lpstr>
      <vt:lpstr>Last Class: Taste of OODA</vt:lpstr>
      <vt:lpstr>Last Class: Taste of OODA</vt:lpstr>
      <vt:lpstr>Last Class: Taste of OODA</vt:lpstr>
      <vt:lpstr>Last Class: Taste of OODA</vt:lpstr>
      <vt:lpstr>Last Class: Taste of OODA</vt:lpstr>
      <vt:lpstr>Last Class: Taste of OODA</vt:lpstr>
      <vt:lpstr>Last Class: Taste of OODA</vt:lpstr>
      <vt:lpstr>Last Class: Taste of OODA</vt:lpstr>
      <vt:lpstr>Last Class: Taste of OODA</vt:lpstr>
      <vt:lpstr>Last Class: OODA</vt:lpstr>
      <vt:lpstr>Last Class: Basics of OODA</vt:lpstr>
      <vt:lpstr>Last Class: Basics of OODA</vt:lpstr>
      <vt:lpstr>Last Class: Basics of OODA</vt:lpstr>
      <vt:lpstr>Last Class:  Visualization</vt:lpstr>
      <vt:lpstr>Last Class: Projection</vt:lpstr>
      <vt:lpstr>Last Class: Illust’n of Multivar. View:</vt:lpstr>
      <vt:lpstr>Last Class:  Illust’n of Multivar. View</vt:lpstr>
      <vt:lpstr>Projection</vt:lpstr>
      <vt:lpstr>Principal Components</vt:lpstr>
      <vt:lpstr>Principal Components</vt:lpstr>
      <vt:lpstr>Principal Components</vt:lpstr>
      <vt:lpstr>Principal Components</vt:lpstr>
      <vt:lpstr>Illust’n of PCA View:    Recall Raw Data </vt:lpstr>
      <vt:lpstr>Illust’n of PCA View:    Recall Trait by Trait Views </vt:lpstr>
      <vt:lpstr>Illust’n of PCA View:    PC1 Projections </vt:lpstr>
      <vt:lpstr>Illust’n of PCA View:    PC1 Projections, 1-d View</vt:lpstr>
      <vt:lpstr>Illust’n of PCA View:    PC2 Projections </vt:lpstr>
      <vt:lpstr>Illust’n of PCA View:    PC2 Projections, 1-d View</vt:lpstr>
      <vt:lpstr>Illust’n of PCA View:    PC3 Projections </vt:lpstr>
      <vt:lpstr>Illust’n of PCA View:    PC3 Projections, 1-d View</vt:lpstr>
      <vt:lpstr>Illust’n of PCA View:    Projections on PC1,2 plane</vt:lpstr>
      <vt:lpstr>Illust’n of PCA View:    PC1 &amp; 2 Proj’n Scatterplot</vt:lpstr>
      <vt:lpstr>Illust’n of PCA View:    Projections on PC1,3 plane</vt:lpstr>
      <vt:lpstr>Illust’n of PCA View:    PC1 &amp; 3 Proj’n Scatterplot</vt:lpstr>
      <vt:lpstr>Illust’n of PCA View:    Projections on PC2,3 plane</vt:lpstr>
      <vt:lpstr>Illust’n of PCA View:    PC2 &amp; 3 Proj’n Scatterplot</vt:lpstr>
      <vt:lpstr>Illust’n of PCA View:    All 3 PC Projections</vt:lpstr>
      <vt:lpstr>Illust’n of PCA View: Matrix with 1-d proj’ns on diag.</vt:lpstr>
      <vt:lpstr>Illust’n of PCA: Add off-diagonals to matrix</vt:lpstr>
      <vt:lpstr>Illustration of PCA Scatterplot Matrix</vt:lpstr>
      <vt:lpstr>Illustration of PCA Scatterplot Matrix</vt:lpstr>
      <vt:lpstr>Comparison of Views</vt:lpstr>
      <vt:lpstr>Illust’n of PCA View: Trait by Trait View</vt:lpstr>
      <vt:lpstr>Comparison of Views</vt:lpstr>
      <vt:lpstr>Illust’n of PCA View: PCA View</vt:lpstr>
      <vt:lpstr>Comparison of Views</vt:lpstr>
      <vt:lpstr>Another Comparison of Views</vt:lpstr>
      <vt:lpstr>Another Comparison: Trait by Trait View</vt:lpstr>
      <vt:lpstr>Another Comparison: Trait by Trait View</vt:lpstr>
      <vt:lpstr>Another Comparison of Views</vt:lpstr>
      <vt:lpstr>Another Comparison: PCA View</vt:lpstr>
      <vt:lpstr>Another Comparison of Views</vt:lpstr>
      <vt:lpstr>Another Comparison: PCA View</vt:lpstr>
      <vt:lpstr>Another Comparison: PCA View</vt:lpstr>
      <vt:lpstr>Another Comparison: PCA View</vt:lpstr>
      <vt:lpstr>Homework 2</vt:lpstr>
      <vt:lpstr>Object Oriented Data Analysis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Scree Plot</vt:lpstr>
      <vt:lpstr>Scree Plot</vt:lpstr>
      <vt:lpstr>Scree Plot</vt:lpstr>
      <vt:lpstr>Scree Plot</vt:lpstr>
      <vt:lpstr>Scree Plot</vt:lpstr>
      <vt:lpstr>Scree Plot</vt:lpstr>
      <vt:lpstr>Scree Plot</vt:lpstr>
      <vt:lpstr>Scree Plot</vt:lpstr>
      <vt:lpstr>Scree Plot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Object Oriented Data Analysis</vt:lpstr>
      <vt:lpstr>Representing Vectors as Curves</vt:lpstr>
      <vt:lpstr>Representing Vectors as Curves</vt:lpstr>
      <vt:lpstr>Parallel Coordinates</vt:lpstr>
      <vt:lpstr>Parallel Coordinates</vt:lpstr>
      <vt:lpstr>Representing Vectors as Curves</vt:lpstr>
      <vt:lpstr>Representing Curves as Vectors</vt:lpstr>
      <vt:lpstr>E.g. Curves As Data</vt:lpstr>
      <vt:lpstr>Functional Data Analysis, Tilted Parabolas Data</vt:lpstr>
      <vt:lpstr>Functional Data Analysis, Tilted Parabolas Data</vt:lpstr>
      <vt:lpstr>Functional Data Analysis, Tilted Parabolas Data</vt:lpstr>
      <vt:lpstr>Functional Data Analysis, Tilted Parabolas Data</vt:lpstr>
      <vt:lpstr>Functional Data Analysis, Tilted Parabolas Data</vt:lpstr>
      <vt:lpstr>Scree Plot</vt:lpstr>
      <vt:lpstr>E.g. Tilted Parabolas Data</vt:lpstr>
      <vt:lpstr>E.g. Tilted Parabolas Data</vt:lpstr>
      <vt:lpstr>Original Tilted Parabolas</vt:lpstr>
      <vt:lpstr>Tilted Parabolas +N(0,8^2 )</vt:lpstr>
      <vt:lpstr>Tilted Parabolas +N(0,40^2 )</vt:lpstr>
      <vt:lpstr>E.g. Curves As Data</vt:lpstr>
      <vt:lpstr>Functional Data Analysis, Two Clusters</vt:lpstr>
      <vt:lpstr>E.g. Curves As Data</vt:lpstr>
      <vt:lpstr>E.g. Curves As Data</vt:lpstr>
      <vt:lpstr>Functional Data Analysis, Twin Arches</vt:lpstr>
      <vt:lpstr>Functional Data Analysis, Twin Arches</vt:lpstr>
      <vt:lpstr>E.g. Curves As Data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356</cp:revision>
  <dcterms:created xsi:type="dcterms:W3CDTF">2001-06-08T01:38:43Z</dcterms:created>
  <dcterms:modified xsi:type="dcterms:W3CDTF">2024-01-16T19:29:07Z</dcterms:modified>
</cp:coreProperties>
</file>