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7" r:id="rId2"/>
    <p:sldMasterId id="2147483731" r:id="rId3"/>
    <p:sldMasterId id="2147483745" r:id="rId4"/>
  </p:sldMasterIdLst>
  <p:notesMasterIdLst>
    <p:notesMasterId r:id="rId92"/>
  </p:notesMasterIdLst>
  <p:sldIdLst>
    <p:sldId id="262" r:id="rId5"/>
    <p:sldId id="714" r:id="rId6"/>
    <p:sldId id="3930" r:id="rId7"/>
    <p:sldId id="3971" r:id="rId8"/>
    <p:sldId id="3951" r:id="rId9"/>
    <p:sldId id="3950" r:id="rId10"/>
    <p:sldId id="3976" r:id="rId11"/>
    <p:sldId id="3978" r:id="rId12"/>
    <p:sldId id="3982" r:id="rId13"/>
    <p:sldId id="3833" r:id="rId14"/>
    <p:sldId id="3834" r:id="rId15"/>
    <p:sldId id="3886" r:id="rId16"/>
    <p:sldId id="3887" r:id="rId17"/>
    <p:sldId id="1122" r:id="rId18"/>
    <p:sldId id="1126" r:id="rId19"/>
    <p:sldId id="1133" r:id="rId20"/>
    <p:sldId id="1131" r:id="rId21"/>
    <p:sldId id="1140" r:id="rId22"/>
    <p:sldId id="1141" r:id="rId23"/>
    <p:sldId id="1142" r:id="rId24"/>
    <p:sldId id="1143" r:id="rId25"/>
    <p:sldId id="1145" r:id="rId26"/>
    <p:sldId id="1144" r:id="rId27"/>
    <p:sldId id="1146" r:id="rId28"/>
    <p:sldId id="1312" r:id="rId29"/>
    <p:sldId id="3995" r:id="rId30"/>
    <p:sldId id="1313" r:id="rId31"/>
    <p:sldId id="1314" r:id="rId32"/>
    <p:sldId id="1147" r:id="rId33"/>
    <p:sldId id="1148" r:id="rId34"/>
    <p:sldId id="1315" r:id="rId35"/>
    <p:sldId id="1317" r:id="rId36"/>
    <p:sldId id="1283" r:id="rId37"/>
    <p:sldId id="3673" r:id="rId38"/>
    <p:sldId id="3674" r:id="rId39"/>
    <p:sldId id="3744" r:id="rId40"/>
    <p:sldId id="1284" r:id="rId41"/>
    <p:sldId id="3675" r:id="rId42"/>
    <p:sldId id="3676" r:id="rId43"/>
    <p:sldId id="3677" r:id="rId44"/>
    <p:sldId id="1285" r:id="rId45"/>
    <p:sldId id="1287" r:id="rId46"/>
    <p:sldId id="1289" r:id="rId47"/>
    <p:sldId id="1290" r:id="rId48"/>
    <p:sldId id="1291" r:id="rId49"/>
    <p:sldId id="1292" r:id="rId50"/>
    <p:sldId id="1293" r:id="rId51"/>
    <p:sldId id="1294" r:id="rId52"/>
    <p:sldId id="1295" r:id="rId53"/>
    <p:sldId id="1296" r:id="rId54"/>
    <p:sldId id="1297" r:id="rId55"/>
    <p:sldId id="1298" r:id="rId56"/>
    <p:sldId id="1299" r:id="rId57"/>
    <p:sldId id="1300" r:id="rId58"/>
    <p:sldId id="1301" r:id="rId59"/>
    <p:sldId id="1302" r:id="rId60"/>
    <p:sldId id="1303" r:id="rId61"/>
    <p:sldId id="1304" r:id="rId62"/>
    <p:sldId id="1305" r:id="rId63"/>
    <p:sldId id="1306" r:id="rId64"/>
    <p:sldId id="1307" r:id="rId65"/>
    <p:sldId id="1308" r:id="rId66"/>
    <p:sldId id="1309" r:id="rId67"/>
    <p:sldId id="3996" r:id="rId68"/>
    <p:sldId id="3997" r:id="rId69"/>
    <p:sldId id="3998" r:id="rId70"/>
    <p:sldId id="3999" r:id="rId71"/>
    <p:sldId id="3665" r:id="rId72"/>
    <p:sldId id="3666" r:id="rId73"/>
    <p:sldId id="3667" r:id="rId74"/>
    <p:sldId id="3668" r:id="rId75"/>
    <p:sldId id="3669" r:id="rId76"/>
    <p:sldId id="3670" r:id="rId77"/>
    <p:sldId id="3671" r:id="rId78"/>
    <p:sldId id="3672" r:id="rId79"/>
    <p:sldId id="3746" r:id="rId80"/>
    <p:sldId id="2890" r:id="rId81"/>
    <p:sldId id="2891" r:id="rId82"/>
    <p:sldId id="2892" r:id="rId83"/>
    <p:sldId id="2893" r:id="rId84"/>
    <p:sldId id="3750" r:id="rId85"/>
    <p:sldId id="3678" r:id="rId86"/>
    <p:sldId id="3751" r:id="rId87"/>
    <p:sldId id="3752" r:id="rId88"/>
    <p:sldId id="3749" r:id="rId89"/>
    <p:sldId id="3753" r:id="rId90"/>
    <p:sldId id="3757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DC00FF"/>
    <a:srgbClr val="A700D5"/>
    <a:srgbClr val="0000FF"/>
    <a:srgbClr val="B4A700"/>
    <a:srgbClr val="D1CC00"/>
    <a:srgbClr val="2DC8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9" d="100"/>
          <a:sy n="69" d="100"/>
        </p:scale>
        <p:origin x="11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9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01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89C0B-C9A2-0BEA-16DE-71D36790E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975974B-ACD6-8AED-84EB-B265046C45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A934A97-1F30-6BDA-D612-EC0ED3017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6CC58A5-AA35-2D64-23D1-21E495DCE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16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D371C-1241-FD70-FB69-6B4D1A32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DCBDB014-B282-5783-0F13-47E43E831B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3B634B5B-6F03-7024-A730-EE6236936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9095F10-16C2-5801-3795-97A1C6B64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28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60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8AF1F-EF00-4F71-B8E3-65707DF9B2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959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98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6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39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65F07-43F8-483C-AC97-D4C7BDB77F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56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1A3EF9-7893-46C5-B111-2C72302CA9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880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57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455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81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27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23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24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95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16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26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54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933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07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68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133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812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10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90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904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9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FB216-CC05-C600-8B82-A67C90D51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03F34529-548F-443B-275C-8B97BADC88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FF6F838-7717-F9F3-228E-A4334645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79961684-A16B-06A6-95F5-51AC8E6A4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860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087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568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169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574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627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769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3974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0010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1340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5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0345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203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8425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651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8100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592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7103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3173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3805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1692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3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190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281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693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15204-2484-473D-977C-8541D7BA78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483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9A96F5-50E3-4737-9687-FA85A8DA73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8469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493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6301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100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F16B-A18F-77B9-3C8F-57EE0572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2F09F98D-51AA-20A3-86E7-A696A5062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4BD52505-F2E6-E9F7-B1AD-732D7577B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CC0D129-2936-9160-7F88-5FE1F7ACB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5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6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60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46618-19A7-7640-A6EB-293D6D8FB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11F44E9D-E727-5631-97C4-38499D10B6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BCA3D24F-4D00-C49D-D883-090D92715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677AD08-4F99-FB47-786F-A7606BE3D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30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7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09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13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3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06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6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48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6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27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8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3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0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59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7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66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0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9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13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1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79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57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84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37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00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71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4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1611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458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3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746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621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9711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415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6219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8862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415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4541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2863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397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826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386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5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0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0.png"/><Relationship Id="rId5" Type="http://schemas.openxmlformats.org/officeDocument/2006/relationships/image" Target="../media/image2700.png"/><Relationship Id="rId4" Type="http://schemas.openxmlformats.org/officeDocument/2006/relationships/image" Target="../media/image26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26" Type="http://schemas.openxmlformats.org/officeDocument/2006/relationships/image" Target="../media/image1900.png"/><Relationship Id="rId18" Type="http://schemas.openxmlformats.org/officeDocument/2006/relationships/image" Target="../media/image191.png"/><Relationship Id="rId3" Type="http://schemas.openxmlformats.org/officeDocument/2006/relationships/image" Target="../media/image1.png"/><Relationship Id="rId21" Type="http://schemas.openxmlformats.org/officeDocument/2006/relationships/image" Target="../media/image19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19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7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6.png"/><Relationship Id="rId10" Type="http://schemas.openxmlformats.org/officeDocument/2006/relationships/image" Target="../media/image8.png"/><Relationship Id="rId19" Type="http://schemas.openxmlformats.org/officeDocument/2006/relationships/image" Target="../media/image19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y.caltech.edu/pubs.html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">
            <a:extLst>
              <a:ext uri="{FF2B5EF4-FFF2-40B4-BE49-F238E27FC236}">
                <a16:creationId xmlns:a16="http://schemas.microsoft.com/office/drawing/2014/main" id="{A151B1F7-1A87-0C1F-8F62-A118406C9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5"/>
            <a:ext cx="9144000" cy="444698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BA8B67-ADD6-4A42-B915-6A05E3795ACA}"/>
              </a:ext>
            </a:extLst>
          </p:cNvPr>
          <p:cNvGrpSpPr/>
          <p:nvPr/>
        </p:nvGrpSpPr>
        <p:grpSpPr>
          <a:xfrm>
            <a:off x="152400" y="1875393"/>
            <a:ext cx="4365426" cy="2315607"/>
            <a:chOff x="152400" y="1295400"/>
            <a:chExt cx="4365426" cy="2315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84B9C-D867-4681-832B-432150AD8B62}"/>
                </a:ext>
              </a:extLst>
            </p:cNvPr>
            <p:cNvSpPr txBox="1"/>
            <p:nvPr/>
          </p:nvSpPr>
          <p:spPr>
            <a:xfrm>
              <a:off x="152400" y="1295400"/>
              <a:ext cx="4365426" cy="369332"/>
            </a:xfrm>
            <a:prstGeom prst="rect">
              <a:avLst/>
            </a:prstGeom>
            <a:noFill/>
            <a:ln w="19050">
              <a:solidFill>
                <a:srgbClr val="5B5249">
                  <a:lumMod val="50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Single 4-way mode, as in AJIVE Analysis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9DFD495-424B-4992-82E2-9C85018AAF09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1371600" y="1664732"/>
              <a:ext cx="963513" cy="1946275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2C7E979-1608-46C4-8C81-F42EE716C4D6}"/>
              </a:ext>
            </a:extLst>
          </p:cNvPr>
          <p:cNvSpPr txBox="1"/>
          <p:nvPr/>
        </p:nvSpPr>
        <p:spPr>
          <a:xfrm>
            <a:off x="1676400" y="4953000"/>
            <a:ext cx="2044149" cy="646331"/>
          </a:xfrm>
          <a:prstGeom prst="rect">
            <a:avLst/>
          </a:prstGeom>
          <a:noFill/>
          <a:ln w="19050">
            <a:solidFill>
              <a:srgbClr val="5B524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Little Systematic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Mutation Variation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52AB3-A1F4-E53F-F05F-A243C53CD450}"/>
              </a:ext>
            </a:extLst>
          </p:cNvPr>
          <p:cNvSpPr/>
          <p:nvPr/>
        </p:nvSpPr>
        <p:spPr bwMode="auto">
          <a:xfrm>
            <a:off x="152400" y="5638800"/>
            <a:ext cx="8915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D56239-52F9-9E9D-CA98-BE85A50E94C3}"/>
              </a:ext>
            </a:extLst>
          </p:cNvPr>
          <p:cNvGrpSpPr/>
          <p:nvPr/>
        </p:nvGrpSpPr>
        <p:grpSpPr>
          <a:xfrm>
            <a:off x="2133600" y="849868"/>
            <a:ext cx="4419601" cy="3188732"/>
            <a:chOff x="1909560" y="908447"/>
            <a:chExt cx="4683772" cy="2125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355381-2B35-BADE-35F5-DD212BF0E9C5}"/>
                    </a:ext>
                  </a:extLst>
                </p:cNvPr>
                <p:cNvSpPr txBox="1"/>
                <p:nvPr/>
              </p:nvSpPr>
              <p:spPr>
                <a:xfrm>
                  <a:off x="3524653" y="908447"/>
                  <a:ext cx="3068679" cy="246221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6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Protein Modes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355381-2B35-BADE-35F5-DD212BF0E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653" y="908447"/>
                  <a:ext cx="3068679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1464" t="-6250" r="-1255" b="-20313"/>
                  </a:stretch>
                </a:blipFill>
                <a:ln w="19050">
                  <a:solidFill>
                    <a:schemeClr val="tx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5413541-268A-DEC1-BB47-2CAFF9CBCA87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1909560" y="1154668"/>
              <a:ext cx="3149432" cy="187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06005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">
            <a:extLst>
              <a:ext uri="{FF2B5EF4-FFF2-40B4-BE49-F238E27FC236}">
                <a16:creationId xmlns:a16="http://schemas.microsoft.com/office/drawing/2014/main" id="{1FFF9B0D-F544-60F7-D55B-D9986AEFF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5"/>
            <a:ext cx="9144000" cy="444698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15499C-92F5-4874-8ACA-7BAC8AFFCA31}"/>
              </a:ext>
            </a:extLst>
          </p:cNvPr>
          <p:cNvGrpSpPr/>
          <p:nvPr/>
        </p:nvGrpSpPr>
        <p:grpSpPr>
          <a:xfrm>
            <a:off x="610715" y="1828800"/>
            <a:ext cx="3123085" cy="1752600"/>
            <a:chOff x="3048000" y="1154668"/>
            <a:chExt cx="3123085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242A17-5C9A-4370-9A97-32082B23E0D0}"/>
                    </a:ext>
                  </a:extLst>
                </p:cNvPr>
                <p:cNvSpPr txBox="1"/>
                <p:nvPr/>
              </p:nvSpPr>
              <p:spPr>
                <a:xfrm>
                  <a:off x="3048000" y="1154668"/>
                  <a:ext cx="2644185" cy="36933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Major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Variation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1930B25-4AF7-41ED-AECF-631D404AE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1154668"/>
                  <a:ext cx="264418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602" t="-6250" r="-2059" b="-20313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8F625F-42FB-47E7-BE4F-489E30BF83FD}"/>
                </a:ext>
              </a:extLst>
            </p:cNvPr>
            <p:cNvCxnSpPr>
              <a:stCxn id="10" idx="2"/>
            </p:cNvCxnSpPr>
            <p:nvPr/>
          </p:nvCxnSpPr>
          <p:spPr>
            <a:xfrm>
              <a:off x="4370093" y="1524000"/>
              <a:ext cx="1800992" cy="13832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5A1F1F-D29E-45FF-AE03-C8E4410F4DC7}"/>
              </a:ext>
            </a:extLst>
          </p:cNvPr>
          <p:cNvGrpSpPr/>
          <p:nvPr/>
        </p:nvGrpSpPr>
        <p:grpSpPr>
          <a:xfrm>
            <a:off x="3911188" y="723900"/>
            <a:ext cx="2289409" cy="3322082"/>
            <a:chOff x="3886200" y="1066800"/>
            <a:chExt cx="2289409" cy="3322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71AC55-F240-4142-8D8E-24C5C698D988}"/>
                    </a:ext>
                  </a:extLst>
                </p:cNvPr>
                <p:cNvSpPr txBox="1"/>
                <p:nvPr/>
              </p:nvSpPr>
              <p:spPr>
                <a:xfrm>
                  <a:off x="3886200" y="1066800"/>
                  <a:ext cx="2289409" cy="36933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or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Proteins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A6C2E4-A4D5-4699-AB08-FCE33C3F2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066800"/>
                  <a:ext cx="228940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116" t="-6250" r="-1323" b="-20313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333B74-367C-4E1B-B320-E8ADF49A7056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4167361" y="1436132"/>
              <a:ext cx="863544" cy="295275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D0BF5C-E9E9-4959-B1D4-16369AF85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5112" y="1436132"/>
              <a:ext cx="476214" cy="29453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8CE0CDE-7149-ECB9-069B-84F4F4596975}"/>
              </a:ext>
            </a:extLst>
          </p:cNvPr>
          <p:cNvSpPr/>
          <p:nvPr/>
        </p:nvSpPr>
        <p:spPr bwMode="auto">
          <a:xfrm>
            <a:off x="152400" y="5638800"/>
            <a:ext cx="8915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94106A-1D5F-BE06-F698-4F9C8214C4BC}"/>
              </a:ext>
            </a:extLst>
          </p:cNvPr>
          <p:cNvGrpSpPr/>
          <p:nvPr/>
        </p:nvGrpSpPr>
        <p:grpSpPr>
          <a:xfrm>
            <a:off x="5257800" y="1916669"/>
            <a:ext cx="3584733" cy="3417331"/>
            <a:chOff x="2869046" y="2827950"/>
            <a:chExt cx="3559854" cy="27138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3FF349-0385-481B-C49D-3F28E07FACA4}"/>
                </a:ext>
              </a:extLst>
            </p:cNvPr>
            <p:cNvSpPr txBox="1"/>
            <p:nvPr/>
          </p:nvSpPr>
          <p:spPr>
            <a:xfrm>
              <a:off x="3654820" y="2827950"/>
              <a:ext cx="2774080" cy="251678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 Pairwise Mut Variation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676272-1004-9027-D74E-10C1C1879F9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2869046" y="3121257"/>
              <a:ext cx="2172815" cy="2420583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A2B0C36-483F-7CAB-381F-5389B7E32454}"/>
              </a:ext>
            </a:extLst>
          </p:cNvPr>
          <p:cNvSpPr txBox="1"/>
          <p:nvPr/>
        </p:nvSpPr>
        <p:spPr>
          <a:xfrm>
            <a:off x="7086600" y="3505200"/>
            <a:ext cx="1762021" cy="64633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Many Modes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Individual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Var’n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174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64858-3CF6-2BAB-E319-70083206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03B96C-0A9E-35F6-099F-3701EF6D2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Arial Unicode MS" pitchFamily="34" charset="-128"/>
                <a:cs typeface="Arial Unicode MS" pitchFamily="34" charset="-128"/>
              </a:rPr>
              <a:t>Last Class: Mortality Data</a:t>
            </a:r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C236953-5518-B286-9EC0-100F1FF53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534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Blocks: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Swiss Males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Spanish Males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Swiss Females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Spanish Females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3BA8B-DFEB-26A6-8D07-BC2C3E8E3814}"/>
              </a:ext>
            </a:extLst>
          </p:cNvPr>
          <p:cNvSpPr txBox="1"/>
          <p:nvPr/>
        </p:nvSpPr>
        <p:spPr>
          <a:xfrm>
            <a:off x="4876800" y="1600200"/>
            <a:ext cx="3140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3AF5A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Expected Differences: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3AF5A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Keeping,  War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3C272-A3DF-57A9-C6D6-EC73D0736F74}"/>
              </a:ext>
            </a:extLst>
          </p:cNvPr>
          <p:cNvSpPr txBox="1"/>
          <p:nvPr/>
        </p:nvSpPr>
        <p:spPr>
          <a:xfrm>
            <a:off x="4706699" y="2750403"/>
            <a:ext cx="3606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Expected Commonalities: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Overall Improvement,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Pandemic, Automobiles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5FFBE-2850-9DAE-9494-E7C313A167F2}"/>
              </a:ext>
            </a:extLst>
          </p:cNvPr>
          <p:cNvSpPr txBox="1"/>
          <p:nvPr/>
        </p:nvSpPr>
        <p:spPr>
          <a:xfrm>
            <a:off x="4876800" y="4186535"/>
            <a:ext cx="322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Explore Gender Issues</a:t>
            </a:r>
          </a:p>
        </p:txBody>
      </p:sp>
    </p:spTree>
    <p:extLst>
      <p:ext uri="{BB962C8B-B14F-4D97-AF65-F5344CB8AC3E}">
        <p14:creationId xmlns:p14="http://schemas.microsoft.com/office/powerpoint/2010/main" val="41704292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AD5A3-D5A0-1F7B-D986-242EE7D8F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A88439-8F7C-5354-AB76-91D3EEF4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Arial Unicode MS" pitchFamily="34" charset="-128"/>
                <a:cs typeface="Arial Unicode MS" pitchFamily="34" charset="-128"/>
              </a:rPr>
              <a:t>Last Class:  Mortality Data</a:t>
            </a:r>
            <a:endParaRPr lang="en-US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5953F8B-FEE4-EF4A-4839-92EBD708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DIVAS Result: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" name="Picture 2" descr="Chart">
            <a:extLst>
              <a:ext uri="{FF2B5EF4-FFF2-40B4-BE49-F238E27FC236}">
                <a16:creationId xmlns:a16="http://schemas.microsoft.com/office/drawing/2014/main" id="{7D629B48-1912-D5A4-278F-78168BAE2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5"/>
            <a:ext cx="9144000" cy="4446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A783D1-B096-A0F5-FEC5-C404DF4BE44E}"/>
              </a:ext>
            </a:extLst>
          </p:cNvPr>
          <p:cNvGrpSpPr/>
          <p:nvPr/>
        </p:nvGrpSpPr>
        <p:grpSpPr>
          <a:xfrm>
            <a:off x="457200" y="1981200"/>
            <a:ext cx="2667012" cy="4495800"/>
            <a:chOff x="457200" y="1981200"/>
            <a:chExt cx="2667012" cy="4495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247AA5-5942-667B-BC3A-694DC333D784}"/>
                </a:ext>
              </a:extLst>
            </p:cNvPr>
            <p:cNvSpPr txBox="1"/>
            <p:nvPr/>
          </p:nvSpPr>
          <p:spPr>
            <a:xfrm>
              <a:off x="457200" y="1981200"/>
              <a:ext cx="2667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2 Four-way Modes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D147F6-8D2B-F40B-4A3F-EF307115B661}"/>
                </a:ext>
              </a:extLst>
            </p:cNvPr>
            <p:cNvSpPr/>
            <p:nvPr/>
          </p:nvSpPr>
          <p:spPr bwMode="auto">
            <a:xfrm>
              <a:off x="1066800" y="2590800"/>
              <a:ext cx="609600" cy="3886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A85D96-EFEF-33C1-85D4-BEBC3A3D92A5}"/>
              </a:ext>
            </a:extLst>
          </p:cNvPr>
          <p:cNvGrpSpPr/>
          <p:nvPr/>
        </p:nvGrpSpPr>
        <p:grpSpPr>
          <a:xfrm>
            <a:off x="2133600" y="1976735"/>
            <a:ext cx="3781646" cy="4500265"/>
            <a:chOff x="2133600" y="1976735"/>
            <a:chExt cx="3781646" cy="45002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B11849-7F92-2BE1-7217-14318850D48C}"/>
                </a:ext>
              </a:extLst>
            </p:cNvPr>
            <p:cNvSpPr txBox="1"/>
            <p:nvPr/>
          </p:nvSpPr>
          <p:spPr>
            <a:xfrm>
              <a:off x="3200400" y="1976735"/>
              <a:ext cx="2714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 Three-way Mode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5DD42D-C36F-3EEF-D2DF-A62B47A1D6C9}"/>
                </a:ext>
              </a:extLst>
            </p:cNvPr>
            <p:cNvSpPr/>
            <p:nvPr/>
          </p:nvSpPr>
          <p:spPr bwMode="auto">
            <a:xfrm>
              <a:off x="2133600" y="2590800"/>
              <a:ext cx="609600" cy="38862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8DF09F-421B-95B7-D070-5A9D8F4E1B7D}"/>
              </a:ext>
            </a:extLst>
          </p:cNvPr>
          <p:cNvGrpSpPr/>
          <p:nvPr/>
        </p:nvGrpSpPr>
        <p:grpSpPr>
          <a:xfrm>
            <a:off x="4953000" y="1607403"/>
            <a:ext cx="4104914" cy="4869597"/>
            <a:chOff x="4953000" y="1607403"/>
            <a:chExt cx="4104914" cy="48695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2D9DAD-DB6E-ACD9-BD6B-31885B80BC3C}"/>
                </a:ext>
              </a:extLst>
            </p:cNvPr>
            <p:cNvSpPr txBox="1"/>
            <p:nvPr/>
          </p:nvSpPr>
          <p:spPr>
            <a:xfrm>
              <a:off x="5943600" y="1607403"/>
              <a:ext cx="3114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6 Two-way Spanish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Male – Female Modes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5C6A2F-48C3-50B1-6E90-441D45CD7095}"/>
                </a:ext>
              </a:extLst>
            </p:cNvPr>
            <p:cNvSpPr/>
            <p:nvPr/>
          </p:nvSpPr>
          <p:spPr bwMode="auto">
            <a:xfrm>
              <a:off x="4953000" y="3328630"/>
              <a:ext cx="609600" cy="314837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769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Main Idea: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Approach to Data Lying in Complicated Space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(PCA Makes No Sense In Nonlinear Spaces)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However, Often Have Notion of “Distance”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I.e. </a:t>
            </a:r>
            <a:r>
              <a:rPr lang="en-US" i="1" dirty="0"/>
              <a:t>Metric </a:t>
            </a:r>
            <a:r>
              <a:rPr lang="en-US" dirty="0"/>
              <a:t>on Metric Space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 Base Analysis on </a:t>
            </a:r>
            <a:r>
              <a:rPr lang="en-US" u="sng" dirty="0"/>
              <a:t>Distances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CFC45-83B0-4AE8-91C3-38D3A786DABC}"/>
              </a:ext>
            </a:extLst>
          </p:cNvPr>
          <p:cNvSpPr txBox="1"/>
          <p:nvPr/>
        </p:nvSpPr>
        <p:spPr>
          <a:xfrm>
            <a:off x="6629400" y="990600"/>
            <a:ext cx="1825693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7</a:t>
            </a:r>
          </a:p>
        </p:txBody>
      </p:sp>
    </p:spTree>
    <p:extLst>
      <p:ext uri="{BB962C8B-B14F-4D97-AF65-F5344CB8AC3E}">
        <p14:creationId xmlns:p14="http://schemas.microsoft.com/office/powerpoint/2010/main" val="20604407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a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on the Object Space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Data Objects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Define </a:t>
                </a:r>
                <a:r>
                  <a:rPr lang="en-US" u="sng" dirty="0"/>
                  <a:t>Distance Matrix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76D8A61-3038-469E-8FC3-7735E0E2764C}"/>
              </a:ext>
            </a:extLst>
          </p:cNvPr>
          <p:cNvGrpSpPr/>
          <p:nvPr/>
        </p:nvGrpSpPr>
        <p:grpSpPr>
          <a:xfrm>
            <a:off x="5105400" y="2286000"/>
            <a:ext cx="3212739" cy="1447800"/>
            <a:chOff x="5105400" y="2286000"/>
            <a:chExt cx="3212739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/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Script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𝓧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Denotes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Arbitrary Data Objects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2467" t="-5109" r="-2277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930052-4C75-49B1-A36B-1FAF452774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2600" y="2286000"/>
              <a:ext cx="11430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9526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Approach: 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Replace Linear Op’s with Optimization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/>
                  <a:t>Fréchet</a:t>
                </a:r>
                <a:r>
                  <a:rPr lang="en-US" dirty="0"/>
                  <a:t> (1948) Mean: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4038599"/>
            <a:ext cx="3507462" cy="1524001"/>
            <a:chOff x="304800" y="3084648"/>
            <a:chExt cx="3812262" cy="156801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2210931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4107597"/>
            <a:ext cx="3242426" cy="2140803"/>
            <a:chOff x="304800" y="2881194"/>
            <a:chExt cx="324242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Squared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Dist’s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423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00600" y="1905000"/>
            <a:ext cx="2600392" cy="3048000"/>
            <a:chOff x="304800" y="4191000"/>
            <a:chExt cx="2600392" cy="30480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600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 Looks Like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 Mean???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447800" y="5021997"/>
              <a:ext cx="157196" cy="221700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3693" y="2729069"/>
            <a:ext cx="5968428" cy="2230089"/>
            <a:chOff x="393693" y="2729069"/>
            <a:chExt cx="5968428" cy="2230089"/>
          </a:xfrm>
        </p:grpSpPr>
        <p:sp>
          <p:nvSpPr>
            <p:cNvPr id="4" name="TextBox 3"/>
            <p:cNvSpPr txBox="1"/>
            <p:nvPr/>
          </p:nvSpPr>
          <p:spPr>
            <a:xfrm>
              <a:off x="393693" y="2729069"/>
              <a:ext cx="45288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Outlier Pulls Mean Out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Convex Hull Of Other 4 Points</a:t>
              </a:r>
            </a:p>
          </p:txBody>
        </p:sp>
        <p:sp>
          <p:nvSpPr>
            <p:cNvPr id="17" name="Oval 16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endCxn id="17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24467" y="3805535"/>
            <a:ext cx="788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Known Problem with Mean:  Not Robust Against Outliers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2609671"/>
            <a:ext cx="235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“Center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Mass”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Interpretretation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923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05800" cy="5135563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err="1"/>
              <a:t>Fréchet</a:t>
            </a:r>
            <a:r>
              <a:rPr lang="en-US" dirty="0"/>
              <a:t> Means &amp; Medians Allow Many Variations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Usually Studied in “Robust Statistics”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Might Look Deeper Later On  </a:t>
            </a:r>
            <a:r>
              <a:rPr lang="en-US" sz="1800" dirty="0">
                <a:solidFill>
                  <a:srgbClr val="A700D5"/>
                </a:solidFill>
              </a:rPr>
              <a:t>(Text Chapter 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6936" y="2590800"/>
            <a:ext cx="477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“Every Dog Has His Day”</a:t>
            </a:r>
          </a:p>
        </p:txBody>
      </p:sp>
    </p:spTree>
    <p:extLst>
      <p:ext uri="{BB962C8B-B14F-4D97-AF65-F5344CB8AC3E}">
        <p14:creationId xmlns:p14="http://schemas.microsoft.com/office/powerpoint/2010/main" val="399565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Recall General Approach: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Replace Linear Op’s with Optimization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Distance Based Version of PCA?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0C067-3F68-42DE-8891-52ED8A9B06A2}"/>
              </a:ext>
            </a:extLst>
          </p:cNvPr>
          <p:cNvSpPr txBox="1"/>
          <p:nvPr/>
        </p:nvSpPr>
        <p:spPr>
          <a:xfrm>
            <a:off x="6648653" y="838200"/>
            <a:ext cx="1961947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7.2</a:t>
            </a:r>
          </a:p>
        </p:txBody>
      </p:sp>
    </p:spTree>
    <p:extLst>
      <p:ext uri="{BB962C8B-B14F-4D97-AF65-F5344CB8AC3E}">
        <p14:creationId xmlns:p14="http://schemas.microsoft.com/office/powerpoint/2010/main" val="79625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7.1, 7.2, 1.2, 5.2, 8.4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8.1, 8.2, 8.3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Multi Dimensional Scaling (MDS)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Name &amp; Psychometric References: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/>
              <a:t>Torgersen</a:t>
            </a:r>
            <a:r>
              <a:rPr lang="en-US" sz="2400" dirty="0"/>
              <a:t> (1952, 1958),  Gower (1966)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Earlier Versions of Ideas: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/>
              <a:t>Eckart</a:t>
            </a:r>
            <a:r>
              <a:rPr lang="en-US" sz="2400" dirty="0"/>
              <a:t> &amp; Young (1936),  Young and Householder (1938)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75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in an Arbitrary Metric Space, and a </a:t>
                </a:r>
                <a:r>
                  <a:rPr lang="en-US" i="1" dirty="0"/>
                  <a:t>Rank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Find </a:t>
                </a:r>
                <a:r>
                  <a:rPr lang="en-US" i="1" dirty="0" err="1"/>
                  <a:t>Representers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“PCA-like” vectors of scores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r="-71" b="-17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D5345E7-8294-488D-8ED4-D6F1A71F7885}"/>
              </a:ext>
            </a:extLst>
          </p:cNvPr>
          <p:cNvGrpSpPr/>
          <p:nvPr/>
        </p:nvGrpSpPr>
        <p:grpSpPr>
          <a:xfrm>
            <a:off x="3657600" y="194608"/>
            <a:ext cx="5410200" cy="4148792"/>
            <a:chOff x="3657600" y="194608"/>
            <a:chExt cx="5410200" cy="41487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0F96E3-4FB0-439D-AD69-F626169C45D5}"/>
                </a:ext>
              </a:extLst>
            </p:cNvPr>
            <p:cNvSpPr txBox="1"/>
            <p:nvPr/>
          </p:nvSpPr>
          <p:spPr>
            <a:xfrm>
              <a:off x="6792818" y="194608"/>
              <a:ext cx="227498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“Auto-Encoder”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AI literature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CFAFA31-5842-48C9-8835-9D199DADB23C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A7E949-E77C-4A31-BE95-CB24F1991673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5105400" y="2133600"/>
              <a:ext cx="2824909" cy="16002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83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Note:   For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 and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PCA Scores Provide </a:t>
                </a:r>
                <a:r>
                  <a:rPr lang="en-US" u="sng" dirty="0"/>
                  <a:t>A</a:t>
                </a:r>
                <a:r>
                  <a:rPr lang="en-US" dirty="0"/>
                  <a:t> </a:t>
                </a:r>
                <a:r>
                  <a:rPr lang="en-US" dirty="0" err="1"/>
                  <a:t>Sol’n</a:t>
                </a:r>
                <a:r>
                  <a:rPr lang="en-US" dirty="0"/>
                  <a:t> to MDS problem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(Subject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Axes, &amp; = </a:t>
                </a:r>
                <a:r>
                  <a:rPr lang="en-US" dirty="0" err="1"/>
                  <a:t>e.val’s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In this sense MDS </a:t>
                </a:r>
                <a:r>
                  <a:rPr lang="en-US" i="1" dirty="0"/>
                  <a:t>Generalizes</a:t>
                </a:r>
                <a:r>
                  <a:rPr lang="en-US" dirty="0"/>
                  <a:t> PCA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90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Multi Dimensional Scaling (MDS)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26" t="74241" r="25492" b="760"/>
          <a:stretch/>
        </p:blipFill>
        <p:spPr>
          <a:xfrm>
            <a:off x="1417313" y="3840401"/>
            <a:ext cx="6126487" cy="30175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3400" y="1600200"/>
            <a:ext cx="2266454" cy="3463866"/>
            <a:chOff x="533400" y="1824335"/>
            <a:chExt cx="2266454" cy="3463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33400" y="1824335"/>
                  <a:ext cx="2266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Toy Data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1824335"/>
                  <a:ext cx="226645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313" t="-9333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1676400" y="2286000"/>
              <a:ext cx="1066800" cy="3002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743200" y="1981200"/>
            <a:ext cx="3937040" cy="3048000"/>
            <a:chOff x="533400" y="1824335"/>
            <a:chExt cx="3937040" cy="304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3400" y="1824335"/>
                  <a:ext cx="39370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MDS Representation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1824335"/>
                  <a:ext cx="3937040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9211" r="-1238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1676400" y="2286000"/>
              <a:ext cx="2057400" cy="25863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43000" y="5715001"/>
            <a:ext cx="6096003" cy="1071264"/>
            <a:chOff x="1143000" y="5715001"/>
            <a:chExt cx="6096003" cy="1071264"/>
          </a:xfrm>
        </p:grpSpPr>
        <p:sp>
          <p:nvSpPr>
            <p:cNvPr id="15" name="TextBox 14"/>
            <p:cNvSpPr txBox="1"/>
            <p:nvPr/>
          </p:nvSpPr>
          <p:spPr>
            <a:xfrm>
              <a:off x="1143000" y="6324600"/>
              <a:ext cx="3865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Follows PC1 Axis (Flipped)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5933404" y="4790401"/>
              <a:ext cx="381000" cy="2230199"/>
            </a:xfrm>
            <a:prstGeom prst="leftBrace">
              <a:avLst>
                <a:gd name="adj1" fmla="val 2106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>
              <a:stCxn id="16" idx="1"/>
              <a:endCxn id="15" idx="3"/>
            </p:cNvCxnSpPr>
            <p:nvPr/>
          </p:nvCxnSpPr>
          <p:spPr>
            <a:xfrm flipH="1">
              <a:off x="5008802" y="6096001"/>
              <a:ext cx="1115103" cy="459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6400" y="2598003"/>
                <a:ext cx="320562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Really Just “Rotation”,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598003"/>
                <a:ext cx="3205621" cy="830997"/>
              </a:xfrm>
              <a:prstGeom prst="rect">
                <a:avLst/>
              </a:prstGeom>
              <a:blipFill>
                <a:blip r:embed="rId5"/>
                <a:stretch>
                  <a:fillRect l="-2852" t="-5109" r="-266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ADBBD54-62B4-4598-8274-16ADD8717F86}"/>
              </a:ext>
            </a:extLst>
          </p:cNvPr>
          <p:cNvSpPr txBox="1"/>
          <p:nvPr/>
        </p:nvSpPr>
        <p:spPr>
          <a:xfrm>
            <a:off x="1064157" y="2979003"/>
            <a:ext cx="3050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Track Corresponding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Points with Colors</a:t>
            </a:r>
          </a:p>
        </p:txBody>
      </p:sp>
    </p:spTree>
    <p:extLst>
      <p:ext uri="{BB962C8B-B14F-4D97-AF65-F5344CB8AC3E}">
        <p14:creationId xmlns:p14="http://schemas.microsoft.com/office/powerpoint/2010/main" val="4059156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Drawbacks of MDS relative to PCA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Only Gives Scores (Interpret Relationships)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But No Loadings (Explore Drivers)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Not Full Modes of Variation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Can Have Serious Distortions (</a:t>
            </a:r>
            <a:r>
              <a:rPr lang="en-US" dirty="0" err="1"/>
              <a:t>Nonlin</a:t>
            </a:r>
            <a:r>
              <a:rPr lang="en-US" dirty="0"/>
              <a:t>. Case)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Which Can be “Good” or “Bad”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12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Distortions “Good” or “Bad”???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Choice of Metric is </a:t>
                </a:r>
                <a:r>
                  <a:rPr lang="en-US" u="sng" dirty="0"/>
                  <a:t>Crucial</a:t>
                </a:r>
                <a:r>
                  <a:rPr lang="en-US" dirty="0"/>
                  <a:t> in MDS: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E.g. Gaussian Data Wrapped Around Sphere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		Data Lie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	  Generally: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4842C41-E473-4CF1-ABC4-43DDCA7C8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64479"/>
          <a:stretch/>
        </p:blipFill>
        <p:spPr>
          <a:xfrm>
            <a:off x="-13336" y="3657600"/>
            <a:ext cx="2832736" cy="2895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F176D6-27E4-2A3A-F6FB-D74DA05406B1}"/>
              </a:ext>
            </a:extLst>
          </p:cNvPr>
          <p:cNvGrpSpPr/>
          <p:nvPr/>
        </p:nvGrpSpPr>
        <p:grpSpPr>
          <a:xfrm>
            <a:off x="6019800" y="933271"/>
            <a:ext cx="2895600" cy="4248329"/>
            <a:chOff x="6019800" y="933271"/>
            <a:chExt cx="2895600" cy="42483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36E82F-9750-4EBE-99F4-88AD32C35BD2}"/>
                </a:ext>
              </a:extLst>
            </p:cNvPr>
            <p:cNvGrpSpPr/>
            <p:nvPr/>
          </p:nvGrpSpPr>
          <p:grpSpPr>
            <a:xfrm>
              <a:off x="7068420" y="933271"/>
              <a:ext cx="1846980" cy="2571929"/>
              <a:chOff x="7068420" y="933271"/>
              <a:chExt cx="1846980" cy="257192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8D27B2-89BE-4304-835F-71ACA824074D}"/>
                  </a:ext>
                </a:extLst>
              </p:cNvPr>
              <p:cNvSpPr txBox="1"/>
              <p:nvPr/>
            </p:nvSpPr>
            <p:spPr>
              <a:xfrm>
                <a:off x="7068420" y="933271"/>
                <a:ext cx="184698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Called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“Embedding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Space”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2051E49A-528D-4E97-86ED-DB0B7AB6BE55}"/>
                  </a:ext>
                </a:extLst>
              </p:cNvPr>
              <p:cNvCxnSpPr>
                <a:stCxn id="7" idx="2"/>
              </p:cNvCxnSpPr>
              <p:nvPr/>
            </p:nvCxnSpPr>
            <p:spPr>
              <a:xfrm flipH="1">
                <a:off x="7391400" y="2133600"/>
                <a:ext cx="600510" cy="1371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E8A554C-025D-EC98-12D0-83CBF5CD1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2133600"/>
              <a:ext cx="1972110" cy="304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34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Distortions “Good” or “Bad”???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Choice of Metric is </a:t>
                </a:r>
                <a:r>
                  <a:rPr lang="en-US" u="sng" dirty="0"/>
                  <a:t>Crucial</a:t>
                </a:r>
                <a:r>
                  <a:rPr lang="en-US" dirty="0"/>
                  <a:t> in MDS: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E.g. Gaussian Data Wrapped Around Sphere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		Data Lie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		“Appropriate” Metric?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4842C41-E473-4CF1-ABC4-43DDCA7C8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64479"/>
          <a:stretch/>
        </p:blipFill>
        <p:spPr>
          <a:xfrm>
            <a:off x="-13336" y="3657600"/>
            <a:ext cx="2832736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B114A1-807E-4AE3-8276-30B1E898A82D}"/>
              </a:ext>
            </a:extLst>
          </p:cNvPr>
          <p:cNvSpPr txBox="1"/>
          <p:nvPr/>
        </p:nvSpPr>
        <p:spPr>
          <a:xfrm>
            <a:off x="3295581" y="5257800"/>
            <a:ext cx="5391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Fundamental Point: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 Major Mode of Variation</a:t>
            </a:r>
          </a:p>
        </p:txBody>
      </p:sp>
    </p:spTree>
    <p:extLst>
      <p:ext uri="{BB962C8B-B14F-4D97-AF65-F5344CB8AC3E}">
        <p14:creationId xmlns:p14="http://schemas.microsoft.com/office/powerpoint/2010/main" val="3096240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E.g. Gaussian Data Wrapped Around Sphere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MDS, based on Euclidean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 Metric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Equivalent to PCA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CECE30-786A-4B8E-9187-6FA28E1F3B1A}"/>
              </a:ext>
            </a:extLst>
          </p:cNvPr>
          <p:cNvSpPr txBox="1"/>
          <p:nvPr/>
        </p:nvSpPr>
        <p:spPr>
          <a:xfrm>
            <a:off x="6172200" y="3693855"/>
            <a:ext cx="2832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Bad News: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Needs 2 PCs (Modes of Variation)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 Data</a:t>
            </a:r>
          </a:p>
        </p:txBody>
      </p:sp>
      <p:pic>
        <p:nvPicPr>
          <p:cNvPr id="5" name="Picture 4" descr="Chart">
            <a:extLst>
              <a:ext uri="{FF2B5EF4-FFF2-40B4-BE49-F238E27FC236}">
                <a16:creationId xmlns:a16="http://schemas.microsoft.com/office/drawing/2014/main" id="{34F11579-F8D9-95D6-DB62-EBA3AF9D7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34273"/>
          <a:stretch/>
        </p:blipFill>
        <p:spPr>
          <a:xfrm>
            <a:off x="-13336" y="3657600"/>
            <a:ext cx="618553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37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E.g. Gaussian Data Wrapped Around Sphere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Better Distance Choice:  “Geodesic 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Measured </a:t>
            </a:r>
            <a:r>
              <a:rPr lang="en-US" u="sng" dirty="0"/>
              <a:t>Along Surface</a:t>
            </a:r>
            <a:r>
              <a:rPr lang="en-US" dirty="0"/>
              <a:t> of Sphere 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4842C41-E473-4CF1-ABC4-43DDCA7C8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499"/>
          <a:stretch/>
        </p:blipFill>
        <p:spPr>
          <a:xfrm>
            <a:off x="-13336" y="3657600"/>
            <a:ext cx="9157336" cy="28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08C5CF-6D07-4305-B30D-6E533BEFBEBF}"/>
              </a:ext>
            </a:extLst>
          </p:cNvPr>
          <p:cNvSpPr txBox="1"/>
          <p:nvPr/>
        </p:nvSpPr>
        <p:spPr>
          <a:xfrm>
            <a:off x="6718107" y="3925669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MDS Based 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Geodesic Distance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9AE65-7FFB-47E1-AA08-78063285BC9F}"/>
              </a:ext>
            </a:extLst>
          </p:cNvPr>
          <p:cNvSpPr txBox="1"/>
          <p:nvPr/>
        </p:nvSpPr>
        <p:spPr>
          <a:xfrm>
            <a:off x="6500419" y="5602069"/>
            <a:ext cx="253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Major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Described with 1 Mode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F6338D-7BAB-DB5B-0A96-B08DA7A1F179}"/>
              </a:ext>
            </a:extLst>
          </p:cNvPr>
          <p:cNvGrpSpPr/>
          <p:nvPr/>
        </p:nvGrpSpPr>
        <p:grpSpPr>
          <a:xfrm>
            <a:off x="6705600" y="381000"/>
            <a:ext cx="2133918" cy="1600200"/>
            <a:chOff x="6705600" y="381000"/>
            <a:chExt cx="2133918" cy="1600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DDDFC7-7062-3CAE-8207-3F954800D7ED}"/>
                </a:ext>
              </a:extLst>
            </p:cNvPr>
            <p:cNvSpPr txBox="1"/>
            <p:nvPr/>
          </p:nvSpPr>
          <p:spPr>
            <a:xfrm>
              <a:off x="6705600" y="381000"/>
              <a:ext cx="2133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 Airplane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Distances on Earth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ED5E0C2-14DB-34DF-CFC0-68207617AAA1}"/>
                </a:ext>
              </a:extLst>
            </p:cNvPr>
            <p:cNvCxnSpPr/>
            <p:nvPr/>
          </p:nvCxnSpPr>
          <p:spPr>
            <a:xfrm flipH="1">
              <a:off x="6718107" y="990600"/>
              <a:ext cx="1054293" cy="9906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220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Less Attractive Approach to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Based PCA: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Treat 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Do Euclidean PCA on Those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417313" y="3840401"/>
            <a:ext cx="7121873" cy="3017599"/>
            <a:chOff x="1417313" y="3840401"/>
            <a:chExt cx="7121873" cy="30175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8826" t="74241" r="58170" b="760"/>
            <a:stretch/>
          </p:blipFill>
          <p:spPr>
            <a:xfrm>
              <a:off x="1417313" y="3840401"/>
              <a:ext cx="3078487" cy="30175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181600" y="5105400"/>
                  <a:ext cx="3357586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Try Out on Above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Toy Data Set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5105400"/>
                  <a:ext cx="3357586" cy="1077218"/>
                </a:xfrm>
                <a:prstGeom prst="rect">
                  <a:avLst/>
                </a:prstGeom>
                <a:blipFill>
                  <a:blip r:embed="rId4"/>
                  <a:stretch>
                    <a:fillRect l="-4537" t="-7386" r="-3630" b="-17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564E29-BAD9-4675-BF3A-1A08799F3CF4}"/>
              </a:ext>
            </a:extLst>
          </p:cNvPr>
          <p:cNvSpPr txBox="1"/>
          <p:nvPr/>
        </p:nvSpPr>
        <p:spPr>
          <a:xfrm>
            <a:off x="4876800" y="3440668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Survey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Pekalska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235961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 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0100"/>
            <a:ext cx="8534400" cy="5257800"/>
          </a:xfrm>
        </p:spPr>
        <p:txBody>
          <a:bodyPr/>
          <a:lstStyle/>
          <a:p>
            <a:pPr marL="0" indent="0" algn="l">
              <a:lnSpc>
                <a:spcPct val="250000"/>
              </a:lnSpc>
              <a:buClrTx/>
              <a:buSzPct val="100000"/>
              <a:buNone/>
            </a:pPr>
            <a:r>
              <a:rPr lang="en-US" b="0" dirty="0"/>
              <a:t>Three Major Steps: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Signal Subspace Extraction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Joint Subspace Estimation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Signal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59AAF6-2ED5-FF40-4734-0CD57AB51AD5}"/>
                  </a:ext>
                </a:extLst>
              </p:cNvPr>
              <p:cNvSpPr txBox="1"/>
              <p:nvPr/>
            </p:nvSpPr>
            <p:spPr>
              <a:xfrm>
                <a:off x="2538482" y="3124200"/>
                <a:ext cx="4712187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each Block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E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stimate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Signal Rank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Angle Perturbation Bounds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59AAF6-2ED5-FF40-4734-0CD57AB51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82" y="3124200"/>
                <a:ext cx="4712187" cy="657937"/>
              </a:xfrm>
              <a:prstGeom prst="rect">
                <a:avLst/>
              </a:prstGeom>
              <a:blipFill>
                <a:blip r:embed="rId3"/>
                <a:stretch>
                  <a:fillRect l="-1035" t="-5607" r="-2199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24C797-F8D3-32E3-86C3-3E30B5A7280A}"/>
                  </a:ext>
                </a:extLst>
              </p:cNvPr>
              <p:cNvSpPr txBox="1"/>
              <p:nvPr/>
            </p:nvSpPr>
            <p:spPr>
              <a:xfrm>
                <a:off x="2561506" y="4495800"/>
                <a:ext cx="4295022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Locate Directions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That Lie Within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Multiple Data Blocks,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24C797-F8D3-32E3-86C3-3E30B5A72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06" y="4495800"/>
                <a:ext cx="4295022" cy="657937"/>
              </a:xfrm>
              <a:prstGeom prst="rect">
                <a:avLst/>
              </a:prstGeom>
              <a:blipFill>
                <a:blip r:embed="rId4"/>
                <a:stretch>
                  <a:fillRect l="-993" t="-5607" r="-851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CA8075-D203-C78E-4030-D4703C92D223}"/>
                  </a:ext>
                </a:extLst>
              </p:cNvPr>
              <p:cNvSpPr txBox="1"/>
              <p:nvPr/>
            </p:nvSpPr>
            <p:spPr>
              <a:xfrm>
                <a:off x="2638626" y="5830669"/>
                <a:ext cx="43717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Reconstruct Partially Shared Joint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Components of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Especially Loadings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CA8075-D203-C78E-4030-D4703C92D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26" y="5830669"/>
                <a:ext cx="4371774" cy="646331"/>
              </a:xfrm>
              <a:prstGeom prst="rect">
                <a:avLst/>
              </a:prstGeom>
              <a:blipFill>
                <a:blip r:embed="rId5"/>
                <a:stretch>
                  <a:fillRect l="-837" t="-4673" r="-558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3D1E64D-1422-1A76-1DC8-8FE8BF15A960}"/>
              </a:ext>
            </a:extLst>
          </p:cNvPr>
          <p:cNvGrpSpPr/>
          <p:nvPr/>
        </p:nvGrpSpPr>
        <p:grpSpPr>
          <a:xfrm>
            <a:off x="6986829" y="2057400"/>
            <a:ext cx="1569212" cy="1219200"/>
            <a:chOff x="6986829" y="2057400"/>
            <a:chExt cx="1569212" cy="1219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6E371C-E4F8-69F6-B6FA-B7FC7C967B92}"/>
                </a:ext>
              </a:extLst>
            </p:cNvPr>
            <p:cNvSpPr txBox="1"/>
            <p:nvPr/>
          </p:nvSpPr>
          <p:spPr>
            <a:xfrm>
              <a:off x="6986829" y="2057400"/>
              <a:ext cx="15692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Something Like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Initial SVD in AJIVE,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But More Automatic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5388D81-A45D-CF1F-2F5F-B7B385C16762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6986829" y="2703731"/>
              <a:ext cx="784606" cy="572869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6C52BE-4A07-F9E7-2C60-B1C8A2831BD7}"/>
              </a:ext>
            </a:extLst>
          </p:cNvPr>
          <p:cNvGrpSpPr/>
          <p:nvPr/>
        </p:nvGrpSpPr>
        <p:grpSpPr>
          <a:xfrm>
            <a:off x="6841194" y="5177135"/>
            <a:ext cx="1540806" cy="995065"/>
            <a:chOff x="7001031" y="2281535"/>
            <a:chExt cx="1540806" cy="9950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F972FA-DBAE-2C8B-A51B-9BF836ECDAD3}"/>
                </a:ext>
              </a:extLst>
            </p:cNvPr>
            <p:cNvSpPr txBox="1"/>
            <p:nvPr/>
          </p:nvSpPr>
          <p:spPr>
            <a:xfrm>
              <a:off x="7001031" y="2281535"/>
              <a:ext cx="154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Spirit of Loadings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Projection in AJIVE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8EB41C-A17F-8848-5875-5EFFE1E070AE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7008469" y="2743200"/>
              <a:ext cx="762965" cy="5334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362206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6" t="41667" r="25492" b="4549"/>
          <a:stretch/>
        </p:blipFill>
        <p:spPr>
          <a:xfrm>
            <a:off x="3962399" y="1447800"/>
            <a:ext cx="518160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5475982"/>
            <a:ext cx="36621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 Single Mode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Requires 2 Comp’s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8600" y="1818382"/>
            <a:ext cx="4038600" cy="1077218"/>
            <a:chOff x="228600" y="1818382"/>
            <a:chExt cx="40386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1818382"/>
              <a:ext cx="262924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PC Looks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Sensible</a:t>
              </a:r>
            </a:p>
          </p:txBody>
        </p:sp>
        <p:cxnSp>
          <p:nvCxnSpPr>
            <p:cNvPr id="13" name="Straight Arrow Connector 12"/>
            <p:cNvCxnSpPr>
              <a:stCxn id="8" idx="3"/>
            </p:cNvCxnSpPr>
            <p:nvPr/>
          </p:nvCxnSpPr>
          <p:spPr>
            <a:xfrm flipV="1">
              <a:off x="2857846" y="2209800"/>
              <a:ext cx="1409354" cy="1471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8600" y="3189982"/>
            <a:ext cx="4648200" cy="2601218"/>
            <a:chOff x="228600" y="3189982"/>
            <a:chExt cx="4648200" cy="2601218"/>
          </a:xfrm>
        </p:grpSpPr>
        <p:sp>
          <p:nvSpPr>
            <p:cNvPr id="9" name="TextBox 8"/>
            <p:cNvSpPr txBox="1"/>
            <p:nvPr/>
          </p:nvSpPr>
          <p:spPr>
            <a:xfrm>
              <a:off x="228600" y="3189982"/>
              <a:ext cx="2828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 Do 1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&amp; 3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rd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>
              <a:stCxn id="9" idx="3"/>
            </p:cNvCxnSpPr>
            <p:nvPr/>
          </p:nvCxnSpPr>
          <p:spPr>
            <a:xfrm>
              <a:off x="3056618" y="3482370"/>
              <a:ext cx="1820182" cy="23088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28600" y="4114800"/>
            <a:ext cx="4419600" cy="1077218"/>
            <a:chOff x="228600" y="4114800"/>
            <a:chExt cx="441960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4114800"/>
              <a:ext cx="392024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But 2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Suffers From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Strong Distortion???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148840" y="4419600"/>
              <a:ext cx="499360" cy="2286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44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6" t="41667" r="25492" b="4549"/>
          <a:stretch/>
        </p:blipFill>
        <p:spPr>
          <a:xfrm>
            <a:off x="3962399" y="1447800"/>
            <a:ext cx="518160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59856" y="3043297"/>
            <a:ext cx="40222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Serious Problem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Microbiome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Literature: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“MDS” called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599" y="1696144"/>
            <a:ext cx="4876801" cy="2418656"/>
            <a:chOff x="228600" y="1716981"/>
            <a:chExt cx="4862500" cy="2322503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716981"/>
              <a:ext cx="359322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“Horseshoe Effect”</a:t>
              </a:r>
            </a:p>
          </p:txBody>
        </p:sp>
        <p:cxnSp>
          <p:nvCxnSpPr>
            <p:cNvPr id="17" name="Straight Arrow Connector 16"/>
            <p:cNvCxnSpPr>
              <a:cxnSpLocks/>
              <a:stCxn id="10" idx="3"/>
            </p:cNvCxnSpPr>
            <p:nvPr/>
          </p:nvCxnSpPr>
          <p:spPr>
            <a:xfrm>
              <a:off x="3821828" y="2255590"/>
              <a:ext cx="1269272" cy="17838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ECA902-CAD1-4F5D-A8D2-09DAC4C74FEC}"/>
              </a:ext>
            </a:extLst>
          </p:cNvPr>
          <p:cNvSpPr txBox="1"/>
          <p:nvPr/>
        </p:nvSpPr>
        <p:spPr>
          <a:xfrm>
            <a:off x="220556" y="5558135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See Morton, et al. (2017)</a:t>
            </a:r>
          </a:p>
        </p:txBody>
      </p:sp>
    </p:spTree>
    <p:extLst>
      <p:ext uri="{BB962C8B-B14F-4D97-AF65-F5344CB8AC3E}">
        <p14:creationId xmlns:p14="http://schemas.microsoft.com/office/powerpoint/2010/main" val="390947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6" t="41667" r="25492" b="4549"/>
          <a:stretch/>
        </p:blipFill>
        <p:spPr>
          <a:xfrm>
            <a:off x="3962399" y="1447800"/>
            <a:ext cx="518160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28599" y="1696144"/>
            <a:ext cx="4876801" cy="2418656"/>
            <a:chOff x="228600" y="1716981"/>
            <a:chExt cx="4862500" cy="2322503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716981"/>
              <a:ext cx="359322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“Horseshoe Effect”</a:t>
              </a:r>
            </a:p>
          </p:txBody>
        </p:sp>
        <p:cxnSp>
          <p:nvCxnSpPr>
            <p:cNvPr id="17" name="Straight Arrow Connector 16"/>
            <p:cNvCxnSpPr>
              <a:cxnSpLocks/>
              <a:stCxn id="10" idx="3"/>
            </p:cNvCxnSpPr>
            <p:nvPr/>
          </p:nvCxnSpPr>
          <p:spPr>
            <a:xfrm>
              <a:off x="3821828" y="2255590"/>
              <a:ext cx="1269272" cy="17838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ECA902-CAD1-4F5D-A8D2-09DAC4C74FEC}"/>
              </a:ext>
            </a:extLst>
          </p:cNvPr>
          <p:cNvSpPr txBox="1"/>
          <p:nvPr/>
        </p:nvSpPr>
        <p:spPr>
          <a:xfrm>
            <a:off x="-93028" y="3124200"/>
            <a:ext cx="4055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Elegant Analysis: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Diaconis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 (2008)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0687-64C8-406A-B634-BB21E096851D}"/>
              </a:ext>
            </a:extLst>
          </p:cNvPr>
          <p:cNvSpPr txBox="1"/>
          <p:nvPr/>
        </p:nvSpPr>
        <p:spPr>
          <a:xfrm>
            <a:off x="81152" y="4790182"/>
            <a:ext cx="38507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Idea I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llustrated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Text:   Fig. 7.8</a:t>
            </a:r>
          </a:p>
        </p:txBody>
      </p:sp>
    </p:spTree>
    <p:extLst>
      <p:ext uri="{BB962C8B-B14F-4D97-AF65-F5344CB8AC3E}">
        <p14:creationId xmlns:p14="http://schemas.microsoft.com/office/powerpoint/2010/main" val="8642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Object Oriented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done detailed study of Data Objects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Euclidean Space,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Next:  OODA in Non-Euclidean Spaces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7083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19815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5715000"/>
            <a:ext cx="5140522" cy="766465"/>
            <a:chOff x="1752600" y="5715000"/>
            <a:chExt cx="5140522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6019800"/>
              <a:ext cx="4911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High Dimension, Low Sample Size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 flipV="1">
              <a:off x="1752600" y="5715000"/>
              <a:ext cx="228600" cy="5356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C4E4E23-78D3-424A-9FF7-B3F180CC2718}"/>
              </a:ext>
            </a:extLst>
          </p:cNvPr>
          <p:cNvSpPr txBox="1"/>
          <p:nvPr/>
        </p:nvSpPr>
        <p:spPr>
          <a:xfrm>
            <a:off x="6858000" y="5798403"/>
            <a:ext cx="2133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Study,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14.2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D00E9-731B-4FBA-A9EA-79D699293D79}"/>
              </a:ext>
            </a:extLst>
          </p:cNvPr>
          <p:cNvSpPr txBox="1"/>
          <p:nvPr/>
        </p:nvSpPr>
        <p:spPr>
          <a:xfrm>
            <a:off x="8001000" y="3620869"/>
            <a:ext cx="975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11</a:t>
            </a:r>
          </a:p>
        </p:txBody>
      </p:sp>
    </p:spTree>
    <p:extLst>
      <p:ext uri="{BB962C8B-B14F-4D97-AF65-F5344CB8AC3E}">
        <p14:creationId xmlns:p14="http://schemas.microsoft.com/office/powerpoint/2010/main" val="4186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Goal in Image Analysis: 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Focus on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Within Images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Shapes Become the Data Objects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Organs Within a Medical Image</a:t>
            </a:r>
          </a:p>
        </p:txBody>
      </p:sp>
    </p:spTree>
    <p:extLst>
      <p:ext uri="{BB962C8B-B14F-4D97-AF65-F5344CB8AC3E}">
        <p14:creationId xmlns:p14="http://schemas.microsoft.com/office/powerpoint/2010/main" val="8857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D2484-DF63-4450-8F5D-142C9207821D}"/>
              </a:ext>
            </a:extLst>
          </p:cNvPr>
          <p:cNvSpPr txBox="1"/>
          <p:nvPr/>
        </p:nvSpPr>
        <p:spPr>
          <a:xfrm>
            <a:off x="6096000" y="1824335"/>
            <a:ext cx="272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1.2,  5.2</a:t>
            </a:r>
          </a:p>
        </p:txBody>
      </p:sp>
    </p:spTree>
    <p:extLst>
      <p:ext uri="{BB962C8B-B14F-4D97-AF65-F5344CB8AC3E}">
        <p14:creationId xmlns:p14="http://schemas.microsoft.com/office/powerpoint/2010/main" val="5721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45EE52-D981-0D34-98CD-1FA9066AB090}"/>
              </a:ext>
            </a:extLst>
          </p:cNvPr>
          <p:cNvSpPr/>
          <p:nvPr/>
        </p:nvSpPr>
        <p:spPr>
          <a:xfrm>
            <a:off x="762000" y="2209800"/>
            <a:ext cx="54102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3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Fly Wing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8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1444C-2BF0-1C30-ECE6-56B40BF5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A263C8-5163-1D3D-DC2A-606F7F23B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1. Signal Subs. Ext.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567B204E-9B1C-3FD5-4909-CCB031C870D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143000"/>
                <a:ext cx="8534400" cy="54102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Summary of Main Ideas:</a:t>
                </a:r>
                <a:endParaRPr lang="en-US" dirty="0"/>
              </a:p>
              <a:p>
                <a:pP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Principal angles between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A700D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A700D5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are drawn from the same distribution as principal angles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Generate empirical distributions of maximum principal angles from  B  Bootstrap replications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Choose perturbation angle bounds  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/>
                  <a:t>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as  95</a:t>
                </a:r>
                <a:r>
                  <a:rPr lang="en-US" baseline="30000" dirty="0"/>
                  <a:t>th</a:t>
                </a:r>
                <a:r>
                  <a:rPr lang="en-US" dirty="0"/>
                  <a:t>  percentiles from empirical distributions of maximum principal angles</a:t>
                </a: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567B204E-9B1C-3FD5-4909-CCB031C870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143000"/>
                <a:ext cx="8534400" cy="5410200"/>
              </a:xfrm>
              <a:blipFill>
                <a:blip r:embed="rId3"/>
                <a:stretch>
                  <a:fillRect l="-1786" t="-1578" r="-1929" b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92266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Drawback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Landmarks: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always find each landmark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same relationship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Landmarks need to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medical images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How many corresponding landmarks on a set of kidneys, livers or brains???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054E5-9DF4-4032-ADA7-79FD4AA21BF8}"/>
              </a:ext>
            </a:extLst>
          </p:cNvPr>
          <p:cNvSpPr txBox="1"/>
          <p:nvPr/>
        </p:nvSpPr>
        <p:spPr>
          <a:xfrm>
            <a:off x="2743200" y="5830669"/>
            <a:ext cx="3809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 More on Math’s of Landmark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Shape Analysis in Text, Sec. 8.4</a:t>
            </a:r>
          </a:p>
        </p:txBody>
      </p:sp>
    </p:spTree>
    <p:extLst>
      <p:ext uri="{BB962C8B-B14F-4D97-AF65-F5344CB8AC3E}">
        <p14:creationId xmlns:p14="http://schemas.microsoft.com/office/powerpoint/2010/main" val="8668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Landmark Based Shape Analysis: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Bookstein (1991)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Kendall et al. (1999)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Dryden &amp; Mardia (2016)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these are summarizing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Monographs,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many papers)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46C52-582A-45BD-8F65-76198AAA8951}"/>
              </a:ext>
            </a:extLst>
          </p:cNvPr>
          <p:cNvSpPr txBox="1"/>
          <p:nvPr/>
        </p:nvSpPr>
        <p:spPr>
          <a:xfrm>
            <a:off x="5791200" y="3468469"/>
            <a:ext cx="18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Recommended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1190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Start by Representing </a:t>
            </a:r>
            <a:r>
              <a:rPr lang="en-US" i="1" dirty="0"/>
              <a:t>Shapes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1219200" y="5257800"/>
            <a:ext cx="2348720" cy="1346775"/>
            <a:chOff x="1219200" y="5257800"/>
            <a:chExt cx="2348720" cy="1346775"/>
          </a:xfrm>
        </p:grpSpPr>
        <p:sp>
          <p:nvSpPr>
            <p:cNvPr id="2" name="TextBox 1"/>
            <p:cNvSpPr txBox="1"/>
            <p:nvPr/>
          </p:nvSpPr>
          <p:spPr>
            <a:xfrm>
              <a:off x="1219200" y="6019800"/>
              <a:ext cx="2348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</a:t>
              </a:r>
            </a:p>
          </p:txBody>
        </p:sp>
        <p:cxnSp>
          <p:nvCxnSpPr>
            <p:cNvPr id="5" name="Straight Arrow Connector 4"/>
            <p:cNvCxnSpPr>
              <a:stCxn id="2" idx="0"/>
            </p:cNvCxnSpPr>
            <p:nvPr/>
          </p:nvCxnSpPr>
          <p:spPr bwMode="auto">
            <a:xfrm flipV="1">
              <a:off x="2393560" y="5257800"/>
              <a:ext cx="654440" cy="762000"/>
            </a:xfrm>
            <a:prstGeom prst="straightConnector1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53242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Start by Representing </a:t>
                </a:r>
                <a:r>
                  <a:rPr lang="en-US" i="1" dirty="0"/>
                  <a:t>Shapes</a:t>
                </a:r>
                <a:r>
                  <a:rPr lang="en-US" dirty="0"/>
                  <a:t> by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u="sng" dirty="0"/>
                  <a:t>Landmarks</a:t>
                </a:r>
                <a:r>
                  <a:rPr lang="en-US" dirty="0"/>
                  <a:t> (points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14800" y="5543627"/>
            <a:ext cx="3624518" cy="1247138"/>
            <a:chOff x="533400" y="5543627"/>
            <a:chExt cx="3624518" cy="1247138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6205990"/>
              <a:ext cx="3624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 Vector</a:t>
              </a:r>
            </a:p>
          </p:txBody>
        </p:sp>
        <p:cxnSp>
          <p:nvCxnSpPr>
            <p:cNvPr id="20" name="Straight Arrow Connector 19"/>
            <p:cNvCxnSpPr>
              <a:cxnSpLocks/>
              <a:stCxn id="19" idx="0"/>
            </p:cNvCxnSpPr>
            <p:nvPr/>
          </p:nvCxnSpPr>
          <p:spPr bwMode="auto">
            <a:xfrm flipV="1">
              <a:off x="2345659" y="5543627"/>
              <a:ext cx="930941" cy="662363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57400" y="2971800"/>
            <a:ext cx="6705600" cy="2704458"/>
            <a:chOff x="2057400" y="2971800"/>
            <a:chExt cx="6705600" cy="2704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057400" y="3274367"/>
              <a:ext cx="4731918" cy="1546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endCxn id="2" idx="1"/>
            </p:cNvCxnSpPr>
            <p:nvPr/>
          </p:nvCxnSpPr>
          <p:spPr bwMode="auto">
            <a:xfrm flipV="1">
              <a:off x="2133600" y="4324029"/>
              <a:ext cx="4655718" cy="10077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400800" y="5257800"/>
              <a:ext cx="457200" cy="7396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369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Clearly different shapes: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049725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Clearly different shapes: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what about:                  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3621636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Clearly different shapes: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(just translation and rotation of   ,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</a:t>
            </a:r>
            <a:r>
              <a:rPr lang="en-US" i="1" dirty="0"/>
              <a:t>different</a:t>
            </a:r>
            <a:r>
              <a:rPr lang="en-US" dirty="0"/>
              <a:t>  points in  R</a:t>
            </a:r>
            <a:r>
              <a:rPr lang="en-US" baseline="30000" dirty="0"/>
              <a:t>6</a:t>
            </a:r>
            <a:r>
              <a:rPr lang="en-US" dirty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40386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083154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  </a:t>
            </a:r>
            <a:r>
              <a:rPr lang="en-US" i="1" dirty="0"/>
              <a:t>Shape</a:t>
            </a:r>
            <a:r>
              <a:rPr lang="en-US" dirty="0"/>
              <a:t> should be </a:t>
            </a:r>
            <a:r>
              <a:rPr lang="en-US" u="sng" dirty="0"/>
              <a:t>same</a:t>
            </a:r>
            <a:r>
              <a:rPr lang="en-US" dirty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8357825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  </a:t>
            </a:r>
            <a:r>
              <a:rPr lang="en-US" i="1" dirty="0"/>
              <a:t>Shape</a:t>
            </a:r>
            <a:r>
              <a:rPr lang="en-US" dirty="0"/>
              <a:t> should be </a:t>
            </a:r>
            <a:r>
              <a:rPr lang="en-US" u="sng" dirty="0"/>
              <a:t>same</a:t>
            </a:r>
            <a:r>
              <a:rPr lang="en-US" dirty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392224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  </a:t>
            </a:r>
            <a:r>
              <a:rPr lang="en-US" i="1" dirty="0"/>
              <a:t>Shape</a:t>
            </a:r>
            <a:r>
              <a:rPr lang="en-US" dirty="0"/>
              <a:t> should be </a:t>
            </a:r>
            <a:r>
              <a:rPr lang="en-US" u="sng" dirty="0"/>
              <a:t>same</a:t>
            </a:r>
            <a:r>
              <a:rPr lang="en-US" dirty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r>
              <a:rPr lang="en-US" dirty="0"/>
              <a:t> (maybe)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402411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2. Joint Subs. </a:t>
            </a:r>
            <a:r>
              <a:rPr lang="en-US" dirty="0" err="1"/>
              <a:t>Est’n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3716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b="0" dirty="0"/>
                  <a:t>DIVAS Optimization:</a:t>
                </a: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brk m:alnAt="9"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Subject to: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brk m:alnAt="9"/>
                      </m:rP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</m:oMath>
                </a14:m>
                <a:endParaRPr lang="en-US" dirty="0"/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brk m:alnAt="9"/>
                          </m:rP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𝖄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𝑟𝑒𝑣𝑖𝑜𝑢𝑠</m:t>
                        </m:r>
                      </m:sub>
                    </m:sSub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𝑝𝑟𝑒𝑣𝑖𝑜𝑢𝑠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3716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84188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r>
              <a:rPr lang="en-US" dirty="0"/>
              <a:t> (maybe)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9510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r>
              <a:rPr lang="en-US" dirty="0"/>
              <a:t> (maybe)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8759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Useful Mathematical Device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Weaker generalization of  “=”  for a set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Main consequence: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Partitions Set Into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Equivalence Classes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For “=”,  Equivalence Classes Are Singletons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650413-90AB-DE10-F0BF-B77B5564DD61}"/>
              </a:ext>
            </a:extLst>
          </p:cNvPr>
          <p:cNvGrpSpPr/>
          <p:nvPr/>
        </p:nvGrpSpPr>
        <p:grpSpPr>
          <a:xfrm>
            <a:off x="5195024" y="2438400"/>
            <a:ext cx="3339376" cy="1143000"/>
            <a:chOff x="5195024" y="2438400"/>
            <a:chExt cx="3339376" cy="1143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91B063-10E6-2629-2AD0-007D5787945D}"/>
                </a:ext>
              </a:extLst>
            </p:cNvPr>
            <p:cNvSpPr txBox="1"/>
            <p:nvPr/>
          </p:nvSpPr>
          <p:spPr>
            <a:xfrm>
              <a:off x="5195024" y="2438400"/>
              <a:ext cx="3339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Sets of Objects That are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“Identified” (i.e. are Equivalent)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3FEA94D-5A95-18D1-4EFD-A9A77207CA97}"/>
                </a:ext>
              </a:extLst>
            </p:cNvPr>
            <p:cNvCxnSpPr/>
            <p:nvPr/>
          </p:nvCxnSpPr>
          <p:spPr>
            <a:xfrm flipH="1">
              <a:off x="6019800" y="3124200"/>
              <a:ext cx="838200" cy="4572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2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3 hours after 11:00  is  2:00 …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Hours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are 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{1} = {1:00, 13:00,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{2} = {2:00, 14:00,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C61C81D9-602E-41CB-B228-4E256AB3D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43200"/>
            <a:ext cx="1600200" cy="15789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EAF9C4-51A2-B2DA-FF7E-080F735638EF}"/>
              </a:ext>
            </a:extLst>
          </p:cNvPr>
          <p:cNvGrpSpPr/>
          <p:nvPr/>
        </p:nvGrpSpPr>
        <p:grpSpPr>
          <a:xfrm>
            <a:off x="5334000" y="4114800"/>
            <a:ext cx="2819400" cy="685800"/>
            <a:chOff x="5334000" y="4114800"/>
            <a:chExt cx="2819400" cy="685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193F916-367A-4492-7DE5-F14DF12B24FD}"/>
                </a:ext>
              </a:extLst>
            </p:cNvPr>
            <p:cNvSpPr txBox="1"/>
            <p:nvPr/>
          </p:nvSpPr>
          <p:spPr>
            <a:xfrm>
              <a:off x="6032307" y="4114800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Start at 1:00, and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add multiples of 12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7BE6247-9F03-2D62-C685-66D1C30E780D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5334000" y="4437966"/>
              <a:ext cx="698307" cy="36263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44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Formulation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Clock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14−2=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so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14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2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12)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i.e.   14:00 is “identified with”  2:00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D36FD7-C1FC-996C-C7F4-C0634D3BCC9D}"/>
              </a:ext>
            </a:extLst>
          </p:cNvPr>
          <p:cNvGrpSpPr/>
          <p:nvPr/>
        </p:nvGrpSpPr>
        <p:grpSpPr>
          <a:xfrm>
            <a:off x="2799751" y="4038600"/>
            <a:ext cx="3601049" cy="685800"/>
            <a:chOff x="2799751" y="4038600"/>
            <a:chExt cx="3601049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38E5C5C-DC7D-3725-9B80-8E11EE09D22F}"/>
                    </a:ext>
                  </a:extLst>
                </p:cNvPr>
                <p:cNvSpPr txBox="1"/>
                <p:nvPr/>
              </p:nvSpPr>
              <p:spPr>
                <a:xfrm>
                  <a:off x="2799751" y="4355068"/>
                  <a:ext cx="36010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Go From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, by a multiple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38E5C5C-DC7D-3725-9B80-8E11EE09D2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751" y="4355068"/>
                  <a:ext cx="360104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4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A1811AD-EBAB-2D9B-CCCB-094A4D321E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2800" y="4038600"/>
              <a:ext cx="685800" cy="3810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5EB26C-D9B5-8719-5839-80E399C07E77}"/>
              </a:ext>
            </a:extLst>
          </p:cNvPr>
          <p:cNvCxnSpPr>
            <a:cxnSpLocks/>
          </p:cNvCxnSpPr>
          <p:nvPr/>
        </p:nvCxnSpPr>
        <p:spPr>
          <a:xfrm flipV="1">
            <a:off x="6248400" y="3886200"/>
            <a:ext cx="838200" cy="46886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2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Binary Arithmetic,     mod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(i.e.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⋯,−2,0,2,4,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⋯,−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,⋯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(just evens and odds)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5309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4538A7-30B0-1C63-CA0D-DC5BE0D57765}"/>
              </a:ext>
            </a:extLst>
          </p:cNvPr>
          <p:cNvGrpSpPr/>
          <p:nvPr/>
        </p:nvGrpSpPr>
        <p:grpSpPr>
          <a:xfrm>
            <a:off x="4267200" y="3429000"/>
            <a:ext cx="3441825" cy="990600"/>
            <a:chOff x="4724400" y="4114800"/>
            <a:chExt cx="3441825" cy="990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B0EBDDA-68AE-E5AB-DD13-9EF608FF1F6D}"/>
                </a:ext>
              </a:extLst>
            </p:cNvPr>
            <p:cNvSpPr txBox="1"/>
            <p:nvPr/>
          </p:nvSpPr>
          <p:spPr>
            <a:xfrm>
              <a:off x="6019483" y="4114800"/>
              <a:ext cx="2146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Start at 0, and add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multiples of 2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D96FB59-76EB-415C-9F30-14F1F8FB648F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4724400" y="4437966"/>
              <a:ext cx="1295083" cy="66743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35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Example:    Vector Subspaces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Say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when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Equiv. Classes are indexed by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are: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  Horizontal lines    (same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coordinate)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80E7A5-7751-AC46-5C4D-438F3968DF65}"/>
                  </a:ext>
                </a:extLst>
              </p:cNvPr>
              <p:cNvSpPr txBox="1"/>
              <p:nvPr/>
            </p:nvSpPr>
            <p:spPr>
              <a:xfrm>
                <a:off x="5486400" y="1715869"/>
                <a:ext cx="25699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Equivalent points have 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coordinate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80E7A5-7751-AC46-5C4D-438F3968D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715869"/>
                <a:ext cx="2569934" cy="646331"/>
              </a:xfrm>
              <a:prstGeom prst="rect">
                <a:avLst/>
              </a:prstGeom>
              <a:blipFill>
                <a:blip r:embed="rId4"/>
                <a:stretch>
                  <a:fillRect l="-1422" t="-4673" r="-1422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AEAFA16-CD18-2D9A-8B84-81B540BD6E9A}"/>
              </a:ext>
            </a:extLst>
          </p:cNvPr>
          <p:cNvGrpSpPr/>
          <p:nvPr/>
        </p:nvGrpSpPr>
        <p:grpSpPr>
          <a:xfrm>
            <a:off x="6275450" y="2743200"/>
            <a:ext cx="2832226" cy="685800"/>
            <a:chOff x="5437250" y="4114800"/>
            <a:chExt cx="2832226" cy="6858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0837AA-4860-ADC7-791B-46633B1857F4}"/>
                </a:ext>
              </a:extLst>
            </p:cNvPr>
            <p:cNvSpPr txBox="1"/>
            <p:nvPr/>
          </p:nvSpPr>
          <p:spPr>
            <a:xfrm>
              <a:off x="6122734" y="4114800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common value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D308476-1DF5-4222-9BE0-D89EC4B1BDB9}"/>
                </a:ext>
              </a:extLst>
            </p:cNvPr>
            <p:cNvCxnSpPr>
              <a:stCxn id="4" idx="1"/>
            </p:cNvCxnSpPr>
            <p:nvPr/>
          </p:nvCxnSpPr>
          <p:spPr>
            <a:xfrm flipH="1">
              <a:off x="5437250" y="4299466"/>
              <a:ext cx="685484" cy="50113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85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Deeper Example:  Transformation Groups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Set of Transformations 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(e.g.  Translations, Rotations, …) 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Group Operation  =  Composition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4089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operating on a set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𝑠𝑜𝑚𝑒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Terminology:    Also called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8820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𝑘𝑐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CA4D76-4A5F-EC0F-88CE-D384ED7DAD8E}"/>
              </a:ext>
            </a:extLst>
          </p:cNvPr>
          <p:cNvGrpSpPr/>
          <p:nvPr/>
        </p:nvGrpSpPr>
        <p:grpSpPr>
          <a:xfrm>
            <a:off x="6019800" y="2819400"/>
            <a:ext cx="2760543" cy="685800"/>
            <a:chOff x="5437250" y="4114800"/>
            <a:chExt cx="2760543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E289B6D-5B0F-E9A3-58E5-267AE72BE97C}"/>
                    </a:ext>
                  </a:extLst>
                </p:cNvPr>
                <p:cNvSpPr txBox="1"/>
                <p:nvPr/>
              </p:nvSpPr>
              <p:spPr>
                <a:xfrm>
                  <a:off x="6194424" y="4114800"/>
                  <a:ext cx="20033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Add Multiples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E289B6D-5B0F-E9A3-58E5-267AE72BE9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4424" y="4114800"/>
                  <a:ext cx="200336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439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B0F4753-E965-03D6-641F-2D843294F6ED}"/>
                </a:ext>
              </a:extLst>
            </p:cNvPr>
            <p:cNvCxnSpPr>
              <a:stCxn id="3" idx="1"/>
            </p:cNvCxnSpPr>
            <p:nvPr/>
          </p:nvCxnSpPr>
          <p:spPr>
            <a:xfrm flipH="1">
              <a:off x="5437250" y="4299466"/>
              <a:ext cx="757174" cy="50113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9C238D-28D0-F059-BCA2-4F169EAE073C}"/>
              </a:ext>
            </a:extLst>
          </p:cNvPr>
          <p:cNvGrpSpPr/>
          <p:nvPr/>
        </p:nvGrpSpPr>
        <p:grpSpPr>
          <a:xfrm>
            <a:off x="4497158" y="4648200"/>
            <a:ext cx="3241658" cy="1131332"/>
            <a:chOff x="6124408" y="3352800"/>
            <a:chExt cx="3241658" cy="1131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C5BDADA-F765-9A65-AF7E-2B7AC5443E27}"/>
                    </a:ext>
                  </a:extLst>
                </p:cNvPr>
                <p:cNvSpPr txBox="1"/>
                <p:nvPr/>
              </p:nvSpPr>
              <p:spPr>
                <a:xfrm>
                  <a:off x="6124408" y="4114800"/>
                  <a:ext cx="32416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Note the orbit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 is just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0</m:t>
                          </m:r>
                        </m:e>
                      </m:d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C5BDADA-F765-9A65-AF7E-2B7AC5443E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408" y="4114800"/>
                  <a:ext cx="324165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6BE341B-ABA3-10A1-403E-DE8A70A5B19E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7745237" y="3352800"/>
              <a:ext cx="816213" cy="7620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9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3. Signal Recon.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906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sz="2800" dirty="0"/>
                  <a:t>Output of Optimization: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sz="2800" dirty="0"/>
                  <a:t>Score Matrices: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Rerotate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/>
                  <a:t> 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/>
                  <a:t>  from SVD of projection of concatenated data blocks on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For each block column-concatenate rotated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𝔜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Compute Corresponding Loadings by OLS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𝓛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𝓛</m:t>
                                  </m:r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𝔜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Partition Columns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90600"/>
                <a:ext cx="8534400" cy="5257800"/>
              </a:xfrm>
              <a:blipFill>
                <a:blip r:embed="rId3"/>
                <a:stretch>
                  <a:fillRect l="-1429" t="-1276" b="-8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92571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horizontal lines, shifts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B65226-93B9-128C-D6C9-BBE0522E1F83}"/>
              </a:ext>
            </a:extLst>
          </p:cNvPr>
          <p:cNvGrpSpPr/>
          <p:nvPr/>
        </p:nvGrpSpPr>
        <p:grpSpPr>
          <a:xfrm>
            <a:off x="6096000" y="3011269"/>
            <a:ext cx="2441842" cy="1941731"/>
            <a:chOff x="5513450" y="4306669"/>
            <a:chExt cx="2441842" cy="19417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6A0195-A531-3B02-6547-BAE47DAF9216}"/>
                </a:ext>
              </a:extLst>
            </p:cNvPr>
            <p:cNvSpPr txBox="1"/>
            <p:nvPr/>
          </p:nvSpPr>
          <p:spPr>
            <a:xfrm>
              <a:off x="6436928" y="4306669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Slides Points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Horizontally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BB631CA-C627-8BBD-DEF6-8152E7DBC37E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5513450" y="4629835"/>
              <a:ext cx="923478" cy="161856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29B4C8-A847-ED03-622F-428D85F9387B}"/>
              </a:ext>
            </a:extLst>
          </p:cNvPr>
          <p:cNvGrpSpPr/>
          <p:nvPr/>
        </p:nvGrpSpPr>
        <p:grpSpPr>
          <a:xfrm>
            <a:off x="6934200" y="4916269"/>
            <a:ext cx="2053780" cy="798731"/>
            <a:chOff x="5897892" y="4306669"/>
            <a:chExt cx="2053780" cy="798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EFF1F97-5E79-FDD0-384D-D4FD0E12B9CD}"/>
                    </a:ext>
                  </a:extLst>
                </p:cNvPr>
                <p:cNvSpPr txBox="1"/>
                <p:nvPr/>
              </p:nvSpPr>
              <p:spPr>
                <a:xfrm>
                  <a:off x="6440554" y="4306669"/>
                  <a:ext cx="15111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Indexed by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EFF1F97-5E79-FDD0-384D-D4FD0E12B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0554" y="4306669"/>
                  <a:ext cx="151111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23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EF1A6C9-7249-50DB-CCFF-29C2E7D8211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5897892" y="4676001"/>
              <a:ext cx="1298221" cy="42939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3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maps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preserves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Shifts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indexed by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5D305A-6AD7-DECE-0A57-D5BFD82B7B89}"/>
              </a:ext>
            </a:extLst>
          </p:cNvPr>
          <p:cNvGrpSpPr/>
          <p:nvPr/>
        </p:nvGrpSpPr>
        <p:grpSpPr>
          <a:xfrm>
            <a:off x="5562600" y="2895600"/>
            <a:ext cx="2511197" cy="1447800"/>
            <a:chOff x="5437250" y="3352800"/>
            <a:chExt cx="2511197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179E55D-5D0B-0873-A8F2-BEECABEA0418}"/>
                    </a:ext>
                  </a:extLst>
                </p:cNvPr>
                <p:cNvSpPr txBox="1"/>
                <p:nvPr/>
              </p:nvSpPr>
              <p:spPr>
                <a:xfrm>
                  <a:off x="6199250" y="3352800"/>
                  <a:ext cx="17491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-axis in above</a:t>
                  </a:r>
                </a:p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example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179E55D-5D0B-0873-A8F2-BEECABEA04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9250" y="3352800"/>
                  <a:ext cx="1749197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4717" r="-2098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F83CEEE-A484-D659-28CC-CDDEE460E5DA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5437250" y="3675966"/>
              <a:ext cx="762000" cy="112463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46CFF1-C3E9-04F2-C242-3622AB2FCE77}"/>
              </a:ext>
            </a:extLst>
          </p:cNvPr>
          <p:cNvGrpSpPr/>
          <p:nvPr/>
        </p:nvGrpSpPr>
        <p:grpSpPr>
          <a:xfrm>
            <a:off x="6788825" y="3962400"/>
            <a:ext cx="1741952" cy="1219200"/>
            <a:chOff x="6202872" y="3352800"/>
            <a:chExt cx="1741952" cy="1219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6C6428-8206-A2D0-E16C-2F5EBFDB22E9}"/>
                    </a:ext>
                  </a:extLst>
                </p:cNvPr>
                <p:cNvSpPr txBox="1"/>
                <p:nvPr/>
              </p:nvSpPr>
              <p:spPr>
                <a:xfrm>
                  <a:off x="6202872" y="3352800"/>
                  <a:ext cx="174195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-axis in above</a:t>
                  </a:r>
                </a:p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example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6C6428-8206-A2D0-E16C-2F5EBFDB2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872" y="3352800"/>
                  <a:ext cx="1741952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4717" r="-2456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33B9A8B-8A58-97CC-55A4-8FB1A92BB018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6881647" y="3999131"/>
              <a:ext cx="192201" cy="57286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5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Shape: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 of “Similarities”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(translations, rotations,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scalings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9899098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(“Shape Space” will be of this form)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9101D5-FCEE-466B-A6E3-86815DA6097C}"/>
              </a:ext>
            </a:extLst>
          </p:cNvPr>
          <p:cNvGrpSpPr/>
          <p:nvPr/>
        </p:nvGrpSpPr>
        <p:grpSpPr>
          <a:xfrm>
            <a:off x="4495800" y="1676400"/>
            <a:ext cx="4648200" cy="762000"/>
            <a:chOff x="4495800" y="1676400"/>
            <a:chExt cx="4648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/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For Operation of Representing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Equivalence Classes Induced by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801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601A12A-1357-4D89-8DF3-DE1C8506C020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4495800" y="1999566"/>
              <a:ext cx="845044" cy="4388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Spaces in Examples: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ℤ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ℤ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 :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𝑘𝑐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𝑓𝑜𝑟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ℤ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733126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Spaces in Examples: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: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′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′∈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≅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/>
                  <a:cs typeface="Arial" charset="0"/>
                </a:endParaRP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/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51301F-06CB-B1F6-7B71-F3110CDCDA65}"/>
              </a:ext>
            </a:extLst>
          </p:cNvPr>
          <p:cNvGrpSpPr/>
          <p:nvPr/>
        </p:nvGrpSpPr>
        <p:grpSpPr>
          <a:xfrm>
            <a:off x="5736301" y="2895600"/>
            <a:ext cx="2925802" cy="1676400"/>
            <a:chOff x="5610951" y="3352800"/>
            <a:chExt cx="2925802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DD9C085-F8A9-25C2-0521-536E250828E5}"/>
                    </a:ext>
                  </a:extLst>
                </p:cNvPr>
                <p:cNvSpPr txBox="1"/>
                <p:nvPr/>
              </p:nvSpPr>
              <p:spPr>
                <a:xfrm>
                  <a:off x="5610951" y="3352800"/>
                  <a:ext cx="29258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cs typeface="Arial" charset="0"/>
                    </a:rPr>
                    <a:t>Think Horizontal Axis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DD9C085-F8A9-25C2-0521-536E25082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951" y="3352800"/>
                  <a:ext cx="292580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25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6E3CC90-F14A-3324-9515-8EA7AA10DFC6}"/>
                </a:ext>
              </a:extLst>
            </p:cNvPr>
            <p:cNvCxnSpPr>
              <a:cxnSpLocks/>
            </p:cNvCxnSpPr>
            <p:nvPr/>
          </p:nvCxnSpPr>
          <p:spPr>
            <a:xfrm>
              <a:off x="7037450" y="3714750"/>
              <a:ext cx="838200" cy="131445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BE5037A-BBCB-1A43-581D-41666644EFE2}"/>
              </a:ext>
            </a:extLst>
          </p:cNvPr>
          <p:cNvGrpSpPr/>
          <p:nvPr/>
        </p:nvGrpSpPr>
        <p:grpSpPr>
          <a:xfrm>
            <a:off x="3200400" y="5726668"/>
            <a:ext cx="3927768" cy="369332"/>
            <a:chOff x="4467951" y="3516868"/>
            <a:chExt cx="392776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1CB348A-A751-AF8B-0AC5-53BB9B4F4B29}"/>
                    </a:ext>
                  </a:extLst>
                </p:cNvPr>
                <p:cNvSpPr txBox="1"/>
                <p:nvPr/>
              </p:nvSpPr>
              <p:spPr>
                <a:xfrm>
                  <a:off x="5751983" y="3516868"/>
                  <a:ext cx="2643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cs typeface="Arial" charset="0"/>
                    </a:rPr>
                    <a:t>Think Vertical Axis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1CB348A-A751-AF8B-0AC5-53BB9B4F4B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983" y="3516868"/>
                  <a:ext cx="264373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61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554E189-4F3D-428C-285C-8D4FAE40EC1C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4467951" y="3516868"/>
              <a:ext cx="1284032" cy="18466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05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Spaces in Examples: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: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⊥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𝑖𝑠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𝑝𝑟𝑒𝑠𝑒𝑟𝑣𝑒𝑑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≅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/>
                  <a:cs typeface="Arial" charset="0"/>
                </a:endParaRP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/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613672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Spaces in Examples: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Shape: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 of “Similarities”</a:t>
                </a: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𝑇𝑟𝑎𝑛𝑠𝑙𝑎𝑡𝑖𝑜𝑛𝑠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𝑅𝑜𝑡𝑎𝑡𝑖𝑜𝑛𝑠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𝑠𝑐𝑎𝑙𝑖𝑛𝑔𝑠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/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 “Shapes”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1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1170100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048000" y="2057400"/>
            <a:ext cx="4873331" cy="1828800"/>
            <a:chOff x="3048000" y="2057400"/>
            <a:chExt cx="4873331" cy="1828800"/>
          </a:xfrm>
        </p:grpSpPr>
        <p:sp>
          <p:nvSpPr>
            <p:cNvPr id="2" name="Right Brace 1"/>
            <p:cNvSpPr/>
            <p:nvPr/>
          </p:nvSpPr>
          <p:spPr>
            <a:xfrm>
              <a:off x="3048000" y="2057400"/>
              <a:ext cx="533400" cy="18288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7600" y="2677180"/>
              <a:ext cx="4263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Group of Transformations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136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Results in:    </a:t>
            </a:r>
            <a:r>
              <a:rPr lang="en-US" u="sng" dirty="0"/>
              <a:t>Equivalence Classes</a:t>
            </a:r>
            <a:r>
              <a:rPr lang="en-US" dirty="0"/>
              <a:t> (i.e. Orbits)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Which become the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3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Toy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9127-BCB2-4589-8848-870B2532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1606167"/>
            <a:ext cx="1400947" cy="79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924A7-96C8-460F-AB39-D3677F04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2346931"/>
            <a:ext cx="1400947" cy="1600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8495F-5BFA-48CC-B8A8-0B04379ED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2" y="3860866"/>
            <a:ext cx="1400948" cy="28018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21855A1-293C-444A-8D7E-57AFE17D3AC4}"/>
              </a:ext>
            </a:extLst>
          </p:cNvPr>
          <p:cNvGrpSpPr/>
          <p:nvPr/>
        </p:nvGrpSpPr>
        <p:grpSpPr>
          <a:xfrm>
            <a:off x="3048000" y="1601911"/>
            <a:ext cx="1400947" cy="2345737"/>
            <a:chOff x="3048000" y="1601911"/>
            <a:chExt cx="1400947" cy="23457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0F4102-9010-4A51-B6FC-4784C39E5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601911"/>
              <a:ext cx="1400947" cy="799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8C8FFB-CAF1-4F39-93FA-C5C12C6B2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346931"/>
              <a:ext cx="1400947" cy="160071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7A25AF-B4B6-45EE-B006-01F179B6E4F4}"/>
              </a:ext>
            </a:extLst>
          </p:cNvPr>
          <p:cNvGrpSpPr/>
          <p:nvPr/>
        </p:nvGrpSpPr>
        <p:grpSpPr>
          <a:xfrm>
            <a:off x="4542653" y="1601911"/>
            <a:ext cx="1477147" cy="5060849"/>
            <a:chOff x="4542653" y="1601911"/>
            <a:chExt cx="1477147" cy="50608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E52388-9280-4B92-B29F-4134AFDFD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53" y="1601911"/>
              <a:ext cx="1400947" cy="7990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B250A6-8D2E-4BC1-91CE-4574F688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852" y="3860865"/>
              <a:ext cx="1400948" cy="280189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F8F630-014D-4B18-9E8B-BB3A0B7449AD}"/>
              </a:ext>
            </a:extLst>
          </p:cNvPr>
          <p:cNvGrpSpPr/>
          <p:nvPr/>
        </p:nvGrpSpPr>
        <p:grpSpPr>
          <a:xfrm>
            <a:off x="6066652" y="2331984"/>
            <a:ext cx="1400948" cy="4330775"/>
            <a:chOff x="6066652" y="2331984"/>
            <a:chExt cx="1400948" cy="43307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1DCDF6-F574-4621-BAC7-9780044B4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3" y="2331984"/>
              <a:ext cx="1400947" cy="160071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65069C8-790E-4A6F-8AA8-86999CCB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2" y="3860864"/>
              <a:ext cx="1400948" cy="280189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2E77001-81F7-4217-A879-4F2268DD59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32770"/>
            <a:ext cx="1400947" cy="7990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DFB4C0-F248-431E-9004-35A0757FCC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31984"/>
            <a:ext cx="1400947" cy="16007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429E05-70AA-457C-B941-C3AF7AF65C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60863"/>
            <a:ext cx="1400948" cy="28018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E3179-8FE5-46AC-9EF3-9F4FC525A83F}"/>
              </a:ext>
            </a:extLst>
          </p:cNvPr>
          <p:cNvGrpSpPr/>
          <p:nvPr/>
        </p:nvGrpSpPr>
        <p:grpSpPr>
          <a:xfrm>
            <a:off x="123052" y="1594072"/>
            <a:ext cx="1400948" cy="5068689"/>
            <a:chOff x="76200" y="1594072"/>
            <a:chExt cx="1400948" cy="50686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A9AD83-A4B8-4979-9DF6-228909477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860866"/>
              <a:ext cx="1400948" cy="2801895"/>
            </a:xfrm>
            <a:prstGeom prst="rect">
              <a:avLst/>
            </a:prstGeom>
          </p:spPr>
        </p:pic>
        <p:pic>
          <p:nvPicPr>
            <p:cNvPr id="21" name="Content Placeholder 4">
              <a:extLst>
                <a:ext uri="{FF2B5EF4-FFF2-40B4-BE49-F238E27FC236}">
                  <a16:creationId xmlns:a16="http://schemas.microsoft.com/office/drawing/2014/main" id="{52B28D37-D584-4B8D-860F-9BF7190E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594072"/>
              <a:ext cx="1400947" cy="79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0FA0E60-8EF8-4D9F-AE97-68836B90D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19890"/>
              <a:ext cx="1400947" cy="160071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5E173C-CFCD-4038-A7D5-8D6537801B11}"/>
              </a:ext>
            </a:extLst>
          </p:cNvPr>
          <p:cNvGrpSpPr/>
          <p:nvPr/>
        </p:nvGrpSpPr>
        <p:grpSpPr>
          <a:xfrm>
            <a:off x="1676400" y="1548825"/>
            <a:ext cx="5715000" cy="4623375"/>
            <a:chOff x="1676400" y="1548825"/>
            <a:chExt cx="5715000" cy="46233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B89BF9-3785-448C-AF98-A39F83461B00}"/>
                </a:ext>
              </a:extLst>
            </p:cNvPr>
            <p:cNvSpPr/>
            <p:nvPr/>
          </p:nvSpPr>
          <p:spPr bwMode="auto">
            <a:xfrm>
              <a:off x="1676400" y="1676400"/>
              <a:ext cx="5715000" cy="432375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BB4552-B0E1-40F4-9776-6CB947CFA9BB}"/>
                </a:ext>
              </a:extLst>
            </p:cNvPr>
            <p:cNvSpPr/>
            <p:nvPr/>
          </p:nvSpPr>
          <p:spPr bwMode="auto">
            <a:xfrm>
              <a:off x="1676400" y="2438400"/>
              <a:ext cx="5715000" cy="112599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54D420D-3ACD-482E-AA1D-6701DEDFADE8}"/>
                </a:ext>
              </a:extLst>
            </p:cNvPr>
            <p:cNvSpPr/>
            <p:nvPr/>
          </p:nvSpPr>
          <p:spPr bwMode="auto">
            <a:xfrm>
              <a:off x="1676400" y="3962400"/>
              <a:ext cx="5715000" cy="22098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3A3F8E8-AB64-4F1D-9CCC-8E06A6C3FB83}"/>
                    </a:ext>
                  </a:extLst>
                </p:cNvPr>
                <p:cNvSpPr txBox="1"/>
                <p:nvPr/>
              </p:nvSpPr>
              <p:spPr>
                <a:xfrm>
                  <a:off x="4191000" y="1548825"/>
                  <a:ext cx="75328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1548825"/>
                  <a:ext cx="753283" cy="58477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566F000-45B6-4D99-9215-13B4FC185A5F}"/>
                    </a:ext>
                  </a:extLst>
                </p:cNvPr>
                <p:cNvSpPr txBox="1"/>
                <p:nvPr/>
              </p:nvSpPr>
              <p:spPr>
                <a:xfrm>
                  <a:off x="4191000" y="2691825"/>
                  <a:ext cx="76277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2691825"/>
                  <a:ext cx="762773" cy="58477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E219611-C9AC-403E-A9BA-7C09419B52C0}"/>
                    </a:ext>
                  </a:extLst>
                </p:cNvPr>
                <p:cNvSpPr txBox="1"/>
                <p:nvPr/>
              </p:nvSpPr>
              <p:spPr>
                <a:xfrm>
                  <a:off x="4191000" y="4673025"/>
                  <a:ext cx="76277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4673025"/>
                  <a:ext cx="762773" cy="58477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EB30AC-234F-4C75-BBEA-0D8C70BE250A}"/>
              </a:ext>
            </a:extLst>
          </p:cNvPr>
          <p:cNvGrpSpPr/>
          <p:nvPr/>
        </p:nvGrpSpPr>
        <p:grpSpPr>
          <a:xfrm>
            <a:off x="8025490" y="1524000"/>
            <a:ext cx="789220" cy="3733800"/>
            <a:chOff x="8025490" y="1524000"/>
            <a:chExt cx="789220" cy="3733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D58702A-370B-478C-88C2-0ABF65CA5094}"/>
                    </a:ext>
                  </a:extLst>
                </p:cNvPr>
                <p:cNvSpPr txBox="1"/>
                <p:nvPr/>
              </p:nvSpPr>
              <p:spPr>
                <a:xfrm>
                  <a:off x="8077200" y="1524000"/>
                  <a:ext cx="72802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1524000"/>
                  <a:ext cx="728020" cy="5847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15A52BB-2DA2-4977-A039-1964BB470042}"/>
                    </a:ext>
                  </a:extLst>
                </p:cNvPr>
                <p:cNvSpPr txBox="1"/>
                <p:nvPr/>
              </p:nvSpPr>
              <p:spPr>
                <a:xfrm>
                  <a:off x="8025490" y="4673025"/>
                  <a:ext cx="7375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5490" y="4673025"/>
                  <a:ext cx="737510" cy="5847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09CEFB2-B2D6-442A-8FE6-73E3E32381B0}"/>
                    </a:ext>
                  </a:extLst>
                </p:cNvPr>
                <p:cNvSpPr txBox="1"/>
                <p:nvPr/>
              </p:nvSpPr>
              <p:spPr>
                <a:xfrm>
                  <a:off x="8077200" y="2667000"/>
                  <a:ext cx="7375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2667000"/>
                  <a:ext cx="737510" cy="58477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53FF95-ABC2-41A6-9F9E-726F1FA3CF4B}"/>
              </a:ext>
            </a:extLst>
          </p:cNvPr>
          <p:cNvGrpSpPr/>
          <p:nvPr/>
        </p:nvGrpSpPr>
        <p:grpSpPr>
          <a:xfrm>
            <a:off x="533400" y="1600200"/>
            <a:ext cx="749564" cy="3708975"/>
            <a:chOff x="533400" y="1600200"/>
            <a:chExt cx="749564" cy="3708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3D8A0E6-FBCB-4B44-A575-98E7737F17F3}"/>
                    </a:ext>
                  </a:extLst>
                </p:cNvPr>
                <p:cNvSpPr txBox="1"/>
                <p:nvPr/>
              </p:nvSpPr>
              <p:spPr>
                <a:xfrm>
                  <a:off x="533400" y="1600200"/>
                  <a:ext cx="74007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1600200"/>
                  <a:ext cx="740074" cy="58477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90E8FAB-7B75-4DD9-BDC8-6855A5C72EBD}"/>
                    </a:ext>
                  </a:extLst>
                </p:cNvPr>
                <p:cNvSpPr txBox="1"/>
                <p:nvPr/>
              </p:nvSpPr>
              <p:spPr>
                <a:xfrm>
                  <a:off x="533400" y="2667000"/>
                  <a:ext cx="7495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667000"/>
                  <a:ext cx="749564" cy="5847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F4DF382-0C05-4FD9-914A-3AA19711BC52}"/>
                    </a:ext>
                  </a:extLst>
                </p:cNvPr>
                <p:cNvSpPr txBox="1"/>
                <p:nvPr/>
              </p:nvSpPr>
              <p:spPr>
                <a:xfrm>
                  <a:off x="533400" y="4724400"/>
                  <a:ext cx="7495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724400"/>
                  <a:ext cx="749564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C13118-B159-6661-61FC-14745C034AD2}"/>
              </a:ext>
            </a:extLst>
          </p:cNvPr>
          <p:cNvSpPr txBox="1"/>
          <p:nvPr/>
        </p:nvSpPr>
        <p:spPr>
          <a:xfrm>
            <a:off x="3026673" y="8382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Relate to Previous Notation</a:t>
            </a:r>
          </a:p>
        </p:txBody>
      </p:sp>
    </p:spTree>
    <p:extLst>
      <p:ext uri="{BB962C8B-B14F-4D97-AF65-F5344CB8AC3E}">
        <p14:creationId xmlns:p14="http://schemas.microsoft.com/office/powerpoint/2010/main" val="337444046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Equivalence Classes </a:t>
            </a:r>
            <a:r>
              <a:rPr lang="en-US" dirty="0"/>
              <a:t>become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Mathematics:    Called “Quotient Space”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(curved surface)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46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5500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  Translation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8" name="Straight Arrow Connector 8"/>
          <p:cNvCxnSpPr>
            <a:cxnSpLocks noChangeShapeType="1"/>
          </p:cNvCxnSpPr>
          <p:nvPr/>
        </p:nvCxnSpPr>
        <p:spPr bwMode="auto">
          <a:xfrm flipV="1">
            <a:off x="1669473" y="2613819"/>
            <a:ext cx="83127" cy="9525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67400056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			rotation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8" name="Straight Arrow Connector 8"/>
          <p:cNvCxnSpPr>
            <a:cxnSpLocks noChangeShapeType="1"/>
          </p:cNvCxnSpPr>
          <p:nvPr/>
        </p:nvCxnSpPr>
        <p:spPr bwMode="auto">
          <a:xfrm flipV="1">
            <a:off x="2895600" y="2667000"/>
            <a:ext cx="228600" cy="8382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01041929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scaling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   </a:t>
                </a:r>
                <a:r>
                  <a:rPr lang="en-US" sz="1400" dirty="0"/>
                  <a:t>(thanks to Wikipedia)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0" cy="762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220B45-5C57-9217-A21D-855ED655A370}"/>
                  </a:ext>
                </a:extLst>
              </p:cNvPr>
              <p:cNvSpPr txBox="1"/>
              <p:nvPr/>
            </p:nvSpPr>
            <p:spPr>
              <a:xfrm>
                <a:off x="7620000" y="2133600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220B45-5C57-9217-A21D-855ED655A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133600"/>
                <a:ext cx="72750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20722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553200" y="3581400"/>
            <a:ext cx="2598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Hemispheres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Reflections</a:t>
            </a:r>
          </a:p>
        </p:txBody>
      </p:sp>
      <p:grpSp>
        <p:nvGrpSpPr>
          <p:cNvPr id="1691650" name="Group 1691649"/>
          <p:cNvGrpSpPr/>
          <p:nvPr/>
        </p:nvGrpSpPr>
        <p:grpSpPr>
          <a:xfrm>
            <a:off x="152400" y="2057400"/>
            <a:ext cx="4572000" cy="1077218"/>
            <a:chOff x="152400" y="2057400"/>
            <a:chExt cx="45720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2057400"/>
              <a:ext cx="212109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Equilateral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Triangles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86000" y="2590800"/>
              <a:ext cx="2438400" cy="76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1651" name="Group 1691650"/>
          <p:cNvGrpSpPr/>
          <p:nvPr/>
        </p:nvGrpSpPr>
        <p:grpSpPr>
          <a:xfrm>
            <a:off x="76200" y="4409182"/>
            <a:ext cx="5410200" cy="1077218"/>
            <a:chOff x="76200" y="4409182"/>
            <a:chExt cx="5410200" cy="1077218"/>
          </a:xfrm>
        </p:grpSpPr>
        <p:sp>
          <p:nvSpPr>
            <p:cNvPr id="38" name="TextBox 37"/>
            <p:cNvSpPr txBox="1"/>
            <p:nvPr/>
          </p:nvSpPr>
          <p:spPr>
            <a:xfrm>
              <a:off x="76200" y="4409182"/>
              <a:ext cx="24398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Co-Linear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 Triples</a:t>
              </a:r>
            </a:p>
          </p:txBody>
        </p:sp>
        <p:cxnSp>
          <p:nvCxnSpPr>
            <p:cNvPr id="41" name="Straight Arrow Connector 40"/>
            <p:cNvCxnSpPr>
              <a:stCxn id="38" idx="3"/>
            </p:cNvCxnSpPr>
            <p:nvPr/>
          </p:nvCxnSpPr>
          <p:spPr>
            <a:xfrm flipV="1">
              <a:off x="2516035" y="4449762"/>
              <a:ext cx="455765" cy="49802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3"/>
            </p:cNvCxnSpPr>
            <p:nvPr/>
          </p:nvCxnSpPr>
          <p:spPr>
            <a:xfrm>
              <a:off x="2516035" y="4947791"/>
              <a:ext cx="2970365" cy="20326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4A505E-9D9B-4B0C-8FD5-2E9F323B7422}"/>
              </a:ext>
            </a:extLst>
          </p:cNvPr>
          <p:cNvSpPr txBox="1"/>
          <p:nvPr/>
        </p:nvSpPr>
        <p:spPr>
          <a:xfrm>
            <a:off x="6268521" y="5706070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Deeper Discussion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Sec. 4.3.4, of Dryden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Mardia (2016)</a:t>
            </a:r>
          </a:p>
        </p:txBody>
      </p:sp>
    </p:spTree>
    <p:extLst>
      <p:ext uri="{BB962C8B-B14F-4D97-AF65-F5344CB8AC3E}">
        <p14:creationId xmlns:p14="http://schemas.microsoft.com/office/powerpoint/2010/main" val="2161918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chemeClr val="bg1"/>
            </a:gs>
            <a:gs pos="100000">
              <a:srgbClr val="00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1D42-997F-4C6E-9C94-2A825ED6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Quotient Space Folklore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3225-8F9A-48E4-9266-018989BFB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Many Quotient Operations Result in Space that is a Curved Manifold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Rigorous Theory Available Through</a:t>
            </a:r>
          </a:p>
          <a:p>
            <a:pPr marL="0" indent="0" algn="ctr">
              <a:buNone/>
            </a:pPr>
            <a:r>
              <a:rPr lang="en-US" i="1" dirty="0"/>
              <a:t>Induced 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82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Variation in Shape is </a:t>
            </a:r>
            <a:r>
              <a:rPr lang="en-US" u="sng" dirty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Other Variation+ is </a:t>
            </a:r>
            <a:r>
              <a:rPr lang="en-US" i="1" dirty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Scale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u="sng" dirty="0"/>
              <a:t>Shapes</a:t>
            </a:r>
            <a:r>
              <a:rPr lang="en-US" dirty="0"/>
              <a:t> (Equiv. Classes) as </a:t>
            </a:r>
            <a:r>
              <a:rPr lang="en-US" u="sng" dirty="0"/>
              <a:t>Data Objects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4758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Variation in Shape is </a:t>
            </a:r>
            <a:r>
              <a:rPr lang="en-US" u="sng" dirty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Other Variation+ is </a:t>
            </a:r>
            <a:r>
              <a:rPr lang="en-US" i="1" dirty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Study </a:t>
            </a:r>
            <a:r>
              <a:rPr lang="en-US" u="sng" dirty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Treat </a:t>
            </a:r>
            <a:r>
              <a:rPr lang="en-US" i="1" dirty="0"/>
              <a:t>Shape as Nuisance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264DCE-7383-4C0E-B21D-9BC2A9922AF4}"/>
              </a:ext>
            </a:extLst>
          </p:cNvPr>
          <p:cNvSpPr txBox="1"/>
          <p:nvPr/>
        </p:nvSpPr>
        <p:spPr>
          <a:xfrm>
            <a:off x="6293169" y="5715000"/>
            <a:ext cx="1383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Modded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Out!</a:t>
            </a:r>
          </a:p>
        </p:txBody>
      </p:sp>
    </p:spTree>
    <p:extLst>
      <p:ext uri="{BB962C8B-B14F-4D97-AF65-F5344CB8AC3E}">
        <p14:creationId xmlns:p14="http://schemas.microsoft.com/office/powerpoint/2010/main" val="368352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Take </a:t>
            </a:r>
            <a:r>
              <a:rPr lang="en-US" u="sng" dirty="0"/>
              <a:t>Motions as Data Objects</a:t>
            </a:r>
            <a:endParaRPr lang="en-US" i="1" u="sng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Study </a:t>
            </a:r>
            <a:r>
              <a:rPr lang="en-US" u="sng" dirty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Treat </a:t>
            </a:r>
            <a:r>
              <a:rPr lang="en-US" i="1" dirty="0"/>
              <a:t>Shape as Nuisance</a:t>
            </a:r>
          </a:p>
        </p:txBody>
      </p:sp>
    </p:spTree>
    <p:extLst>
      <p:ext uri="{BB962C8B-B14F-4D97-AF65-F5344CB8AC3E}">
        <p14:creationId xmlns:p14="http://schemas.microsoft.com/office/powerpoint/2010/main" val="356113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Toy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Deeper Look at Estimation of 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Block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Target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DIVAS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AJIVE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5F19C-B896-4F42-B2FC-776222C0E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06" y="1828800"/>
            <a:ext cx="1333694" cy="1523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1E6C4-D7C4-4C31-AA86-5BCB6E80B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06" y="3429000"/>
            <a:ext cx="1333694" cy="1523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7456E3-3E30-4A8A-88F3-B70AC1FC2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06" y="5029200"/>
            <a:ext cx="1333694" cy="1523874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E551774-4A4A-43E6-85EF-5698245A3C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06" y="1828800"/>
            <a:ext cx="1333694" cy="1523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26AFF-4CBD-462E-8964-0D1AF134E0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9126"/>
            <a:ext cx="1333694" cy="1523874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D1A6214-55A2-4567-BE24-BDE7E37E75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06" y="5029326"/>
            <a:ext cx="1333694" cy="1523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5A4B70-78B3-4BEE-B9A3-853A3B8A07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2600"/>
            <a:ext cx="1333694" cy="1523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FE06E4-08DE-453A-B874-D354B99EA6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1333694" cy="1523874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E74B5507-CEB0-41E9-AD57-F4AD12B761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29200"/>
            <a:ext cx="1333694" cy="15238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D2D068-7EC3-490C-AC3D-253F108650BB}"/>
              </a:ext>
            </a:extLst>
          </p:cNvPr>
          <p:cNvSpPr txBox="1"/>
          <p:nvPr/>
        </p:nvSpPr>
        <p:spPr>
          <a:xfrm>
            <a:off x="2667000" y="4648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2.76°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3F32D-A7D8-4601-BCB9-609C1A2A8DFE}"/>
              </a:ext>
            </a:extLst>
          </p:cNvPr>
          <p:cNvSpPr txBox="1"/>
          <p:nvPr/>
        </p:nvSpPr>
        <p:spPr>
          <a:xfrm>
            <a:off x="2667000" y="6243007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4.23°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D564D0-71FE-4B37-AF6E-E9D0E0BD6535}"/>
              </a:ext>
            </a:extLst>
          </p:cNvPr>
          <p:cNvSpPr txBox="1"/>
          <p:nvPr/>
        </p:nvSpPr>
        <p:spPr>
          <a:xfrm>
            <a:off x="4379650" y="4648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D46CF-ACC9-45AE-AC30-6F9ED724AEF2}"/>
              </a:ext>
            </a:extLst>
          </p:cNvPr>
          <p:cNvSpPr txBox="1"/>
          <p:nvPr/>
        </p:nvSpPr>
        <p:spPr>
          <a:xfrm>
            <a:off x="4455850" y="62484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5.79°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F34A6F-CB33-43B1-8313-03FA855D5CB1}"/>
              </a:ext>
            </a:extLst>
          </p:cNvPr>
          <p:cNvSpPr txBox="1"/>
          <p:nvPr/>
        </p:nvSpPr>
        <p:spPr>
          <a:xfrm>
            <a:off x="6208450" y="4648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2.11°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AD73A-432C-47B1-B913-CFD0BF73E3BB}"/>
              </a:ext>
            </a:extLst>
          </p:cNvPr>
          <p:cNvSpPr txBox="1"/>
          <p:nvPr/>
        </p:nvSpPr>
        <p:spPr>
          <a:xfrm>
            <a:off x="6208450" y="62600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3.76°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31DEC-CF82-4085-A787-8974C2DC3710}"/>
              </a:ext>
            </a:extLst>
          </p:cNvPr>
          <p:cNvSpPr txBox="1"/>
          <p:nvPr/>
        </p:nvSpPr>
        <p:spPr>
          <a:xfrm>
            <a:off x="7439662" y="3962400"/>
            <a:ext cx="16225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DIVAS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Gives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Estimation</a:t>
            </a:r>
          </a:p>
        </p:txBody>
      </p:sp>
    </p:spTree>
    <p:extLst>
      <p:ext uri="{BB962C8B-B14F-4D97-AF65-F5344CB8AC3E}">
        <p14:creationId xmlns:p14="http://schemas.microsoft.com/office/powerpoint/2010/main" val="1915931812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Take </a:t>
            </a:r>
            <a:r>
              <a:rPr lang="en-US" u="sng" dirty="0"/>
              <a:t>Motions as Data Objects</a:t>
            </a:r>
            <a:endParaRPr lang="en-US" i="1" u="sng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Chang (1988)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Royer &amp; Chang (1991)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sz="1600" dirty="0"/>
              <a:t>                                       Thanks to Wikipedia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184322" name="Picture 2" descr="http://upload.wikimedia.org/wikipedia/commons/thumb/7/7c/Global_plate_motion_2008-04-17.jpg/300px-Global_plate_motion_2008-04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46189"/>
            <a:ext cx="4120487" cy="29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6645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8DD9F-80A6-4512-BCB5-F7B062F28F3C}"/>
              </a:ext>
            </a:extLst>
          </p:cNvPr>
          <p:cNvSpPr/>
          <p:nvPr/>
        </p:nvSpPr>
        <p:spPr>
          <a:xfrm>
            <a:off x="762000" y="3124200"/>
            <a:ext cx="51816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9086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Sets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Boundary Representations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Keleman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(1997 &amp; 1999)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of triangular mesh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From:</a:t>
            </a:r>
            <a:r>
              <a:rPr lang="en-US" sz="1600" dirty="0" err="1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www.geometry.caltech.edu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/pubs.html</a:t>
            </a:r>
            <a:endParaRPr lang="en-US" sz="16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4" name="Picture 5" descr="A high-genus buddha simplified down to 2K triangles, with and without topology filt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77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244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to match mesh across objects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some interesting ideas…</a:t>
            </a:r>
          </a:p>
        </p:txBody>
      </p:sp>
    </p:spTree>
    <p:extLst>
      <p:ext uri="{BB962C8B-B14F-4D97-AF65-F5344CB8AC3E}">
        <p14:creationId xmlns:p14="http://schemas.microsoft.com/office/powerpoint/2010/main" val="103418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 startAt="2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Automatic Landmark Choice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Cates, et al (2007)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Correspondence &amp; Separation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(Formulate via Entropy)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F6D35-3F19-4132-9A5B-AE26C4282D31}"/>
              </a:ext>
            </a:extLst>
          </p:cNvPr>
          <p:cNvSpPr txBox="1"/>
          <p:nvPr/>
        </p:nvSpPr>
        <p:spPr>
          <a:xfrm>
            <a:off x="6324600" y="3420070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Used in Analysis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Childhood Development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In Earlier Class</a:t>
            </a:r>
          </a:p>
        </p:txBody>
      </p:sp>
    </p:spTree>
    <p:extLst>
      <p:ext uri="{BB962C8B-B14F-4D97-AF65-F5344CB8AC3E}">
        <p14:creationId xmlns:p14="http://schemas.microsoft.com/office/powerpoint/2010/main" val="16183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49FDE-D278-44D8-A728-2F3E3C9135CD}"/>
              </a:ext>
            </a:extLst>
          </p:cNvPr>
          <p:cNvSpPr/>
          <p:nvPr/>
        </p:nvSpPr>
        <p:spPr>
          <a:xfrm>
            <a:off x="762000" y="4038600"/>
            <a:ext cx="50292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730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FE6AA-DA8F-B976-7568-9701E5BF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8577EF-ED7E-862D-D3FC-174D306EB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1E03A71-87FE-E487-7C6B-497AF2ECA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 err="1"/>
              <a:t>HyungGyu</a:t>
            </a:r>
            <a:r>
              <a:rPr lang="en-US" dirty="0"/>
              <a:t> Min: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Finding Gene Program</a:t>
            </a:r>
          </a:p>
          <a:p>
            <a:pPr algn="ctr" eaLnBrk="1" hangingPunct="1">
              <a:buFontTx/>
              <a:buNone/>
            </a:pPr>
            <a:r>
              <a:rPr lang="en-US" dirty="0"/>
              <a:t>Using Consensus NMF</a:t>
            </a:r>
          </a:p>
        </p:txBody>
      </p:sp>
    </p:spTree>
    <p:extLst>
      <p:ext uri="{BB962C8B-B14F-4D97-AF65-F5344CB8AC3E}">
        <p14:creationId xmlns:p14="http://schemas.microsoft.com/office/powerpoint/2010/main" val="6379453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F7142-6B6C-B25B-D0EB-511FDA375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80F186-01C6-32BD-6189-B8258C47D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CA951F7-1DC2-98E0-36AD-73D16550E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(Scores</a:t>
            </a: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, i. e. Trait Space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">
            <a:extLst>
              <a:ext uri="{FF2B5EF4-FFF2-40B4-BE49-F238E27FC236}">
                <a16:creationId xmlns:a16="http://schemas.microsoft.com/office/drawing/2014/main" id="{788ECE21-80BE-F599-F65A-79183CEC6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45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CCEAFF-BC59-3F06-923A-58E2D364A3CC}"/>
                  </a:ext>
                </a:extLst>
              </p:cNvPr>
              <p:cNvSpPr txBox="1"/>
              <p:nvPr/>
            </p:nvSpPr>
            <p:spPr>
              <a:xfrm>
                <a:off x="838200" y="1600200"/>
                <a:ext cx="7694542" cy="38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Columns are Share Types, With Components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𝖄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indexed by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1,2,3</m:t>
                            </m:r>
                          </m:e>
                        </m:d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CCEAFF-BC59-3F06-923A-58E2D364A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7694542" cy="388311"/>
              </a:xfrm>
              <a:prstGeom prst="rect">
                <a:avLst/>
              </a:prstGeom>
              <a:blipFill>
                <a:blip r:embed="rId4"/>
                <a:stretch>
                  <a:fillRect l="-713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85812-A791-8031-1CF7-38A4A0151140}"/>
                  </a:ext>
                </a:extLst>
              </p:cNvPr>
              <p:cNvSpPr txBox="1"/>
              <p:nvPr/>
            </p:nvSpPr>
            <p:spPr>
              <a:xfrm rot="5400000">
                <a:off x="-1259731" y="3476337"/>
                <a:ext cx="349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Rows are Data Blocks,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=1,2,3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85812-A791-8031-1CF7-38A4A0151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-1259731" y="3476337"/>
                <a:ext cx="3498394" cy="369332"/>
              </a:xfrm>
              <a:prstGeom prst="rect">
                <a:avLst/>
              </a:prstGeom>
              <a:blipFill>
                <a:blip r:embed="rId5"/>
                <a:stretch>
                  <a:fillRect l="-24590" t="-1568" r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D7EF81A-AFFA-2F33-79F4-9B9A6E218B88}"/>
              </a:ext>
            </a:extLst>
          </p:cNvPr>
          <p:cNvGrpSpPr/>
          <p:nvPr/>
        </p:nvGrpSpPr>
        <p:grpSpPr>
          <a:xfrm>
            <a:off x="1600200" y="3276600"/>
            <a:ext cx="3678927" cy="3048000"/>
            <a:chOff x="1600200" y="3276600"/>
            <a:chExt cx="3678927" cy="3048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2057DD-8C59-EAE8-F8AC-16A5FFD7903F}"/>
                </a:ext>
              </a:extLst>
            </p:cNvPr>
            <p:cNvSpPr txBox="1"/>
            <p:nvPr/>
          </p:nvSpPr>
          <p:spPr>
            <a:xfrm>
              <a:off x="2286000" y="5955268"/>
              <a:ext cx="2993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Single (rank 1) 3-way Block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FE459F-5AB1-F140-7927-203CC39887CC}"/>
                </a:ext>
              </a:extLst>
            </p:cNvPr>
            <p:cNvCxnSpPr/>
            <p:nvPr/>
          </p:nvCxnSpPr>
          <p:spPr>
            <a:xfrm flipH="1" flipV="1">
              <a:off x="1600200" y="3276600"/>
              <a:ext cx="2133600" cy="2667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ECC41-E2C6-71F0-A06B-79E42231558B}"/>
              </a:ext>
            </a:extLst>
          </p:cNvPr>
          <p:cNvGrpSpPr/>
          <p:nvPr/>
        </p:nvGrpSpPr>
        <p:grpSpPr>
          <a:xfrm>
            <a:off x="4114800" y="3581400"/>
            <a:ext cx="4857849" cy="1905000"/>
            <a:chOff x="1600200" y="3276600"/>
            <a:chExt cx="4345776" cy="30480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72C67C-4FDB-16A0-3207-2E68D87BD8EE}"/>
                </a:ext>
              </a:extLst>
            </p:cNvPr>
            <p:cNvSpPr txBox="1"/>
            <p:nvPr/>
          </p:nvSpPr>
          <p:spPr>
            <a:xfrm>
              <a:off x="2286000" y="5955268"/>
              <a:ext cx="3659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Three (Each rank 1) 2-way Blocks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C2A1BA2-CCBC-F260-2973-97200486488F}"/>
                </a:ext>
              </a:extLst>
            </p:cNvPr>
            <p:cNvCxnSpPr/>
            <p:nvPr/>
          </p:nvCxnSpPr>
          <p:spPr>
            <a:xfrm flipH="1" flipV="1">
              <a:off x="1600200" y="3276600"/>
              <a:ext cx="2133600" cy="2667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13284-9274-EAB9-9D42-C051C79FCC91}"/>
              </a:ext>
            </a:extLst>
          </p:cNvPr>
          <p:cNvGrpSpPr/>
          <p:nvPr/>
        </p:nvGrpSpPr>
        <p:grpSpPr>
          <a:xfrm>
            <a:off x="6096001" y="2133598"/>
            <a:ext cx="2436483" cy="1143000"/>
            <a:chOff x="2946602" y="5227320"/>
            <a:chExt cx="2179653" cy="18288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1F099F-0777-2F72-2DE8-DA3F1AB7D6C8}"/>
                </a:ext>
              </a:extLst>
            </p:cNvPr>
            <p:cNvSpPr txBox="1"/>
            <p:nvPr/>
          </p:nvSpPr>
          <p:spPr>
            <a:xfrm>
              <a:off x="3423776" y="5227320"/>
              <a:ext cx="1702479" cy="1034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 Significant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Individual Blocks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D31DDCF-2A12-4D13-7B28-653695F7A996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2946602" y="6261450"/>
              <a:ext cx="1328414" cy="794671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4415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17521</TotalTime>
  <Words>3186</Words>
  <Application>Microsoft Office PowerPoint</Application>
  <PresentationFormat>On-screen Show (4:3)</PresentationFormat>
  <Paragraphs>792</Paragraphs>
  <Slides>87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87</vt:i4>
      </vt:variant>
    </vt:vector>
  </HeadingPairs>
  <TitlesOfParts>
    <vt:vector size="98" baseType="lpstr">
      <vt:lpstr>Arial</vt:lpstr>
      <vt:lpstr>Arial Unicode MS</vt:lpstr>
      <vt:lpstr>Calibri</vt:lpstr>
      <vt:lpstr>Cambria Math</vt:lpstr>
      <vt:lpstr>Tahoma</vt:lpstr>
      <vt:lpstr>Times New Roman</vt:lpstr>
      <vt:lpstr>Wingdings</vt:lpstr>
      <vt:lpstr>2_Default Design</vt:lpstr>
      <vt:lpstr>Default Design</vt:lpstr>
      <vt:lpstr>12_Default Design</vt:lpstr>
      <vt:lpstr>3_Default Design</vt:lpstr>
      <vt:lpstr>Statistics – O. R. 881 Object Oriented Data Analysis</vt:lpstr>
      <vt:lpstr>Current Sections in Textbook</vt:lpstr>
      <vt:lpstr>Last Class: DIVAS  Algorithm</vt:lpstr>
      <vt:lpstr>Last Class: 1. Signal Subs. Ext.</vt:lpstr>
      <vt:lpstr>Last Class: 2. Joint Subs. Est’n</vt:lpstr>
      <vt:lpstr>Last Class: 3. Signal Recon.</vt:lpstr>
      <vt:lpstr>Last Class: Toy Example</vt:lpstr>
      <vt:lpstr>Last Class: Toy Example</vt:lpstr>
      <vt:lpstr>Last Class: Toy Example</vt:lpstr>
      <vt:lpstr>Last Class: TCGA Data</vt:lpstr>
      <vt:lpstr>Last Class: TCGA Data</vt:lpstr>
      <vt:lpstr>Last Class: Mortality Data</vt:lpstr>
      <vt:lpstr>Last Class:  Mortality Data</vt:lpstr>
      <vt:lpstr>Last Class: Distance Methods</vt:lpstr>
      <vt:lpstr>Last Class: Distance Methods</vt:lpstr>
      <vt:lpstr>Last Class: Distance Methods</vt:lpstr>
      <vt:lpstr>Last Class: 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Big Picture</vt:lpstr>
      <vt:lpstr>OODA in Image Analysis</vt:lpstr>
      <vt:lpstr>OODA in Image Analysis</vt:lpstr>
      <vt:lpstr>OODA in Image Analysis</vt:lpstr>
      <vt:lpstr>Shapes As Data Objects</vt:lpstr>
      <vt:lpstr>Shape Representations</vt:lpstr>
      <vt:lpstr>Landmark Representations</vt:lpstr>
      <vt:lpstr>Landmark Representations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Quotient Space Folklore</vt:lpstr>
      <vt:lpstr>Variation on Landmark Based Shape</vt:lpstr>
      <vt:lpstr>Variation on Landmark Based Shape</vt:lpstr>
      <vt:lpstr>Variation on Landmark Based Shape</vt:lpstr>
      <vt:lpstr>Variation on Landmark Based Shape</vt:lpstr>
      <vt:lpstr>Shape Representations</vt:lpstr>
      <vt:lpstr>Boundary Representations</vt:lpstr>
      <vt:lpstr>Boundary Representations</vt:lpstr>
      <vt:lpstr>Boundary Representations</vt:lpstr>
      <vt:lpstr>Boundary Representations</vt:lpstr>
      <vt:lpstr>Shape Representations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608</cp:revision>
  <dcterms:created xsi:type="dcterms:W3CDTF">2001-06-08T01:38:43Z</dcterms:created>
  <dcterms:modified xsi:type="dcterms:W3CDTF">2025-10-07T20:34:08Z</dcterms:modified>
</cp:coreProperties>
</file>