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76"/>
  </p:notesMasterIdLst>
  <p:sldIdLst>
    <p:sldId id="262" r:id="rId2"/>
    <p:sldId id="714" r:id="rId3"/>
    <p:sldId id="3926" r:id="rId4"/>
    <p:sldId id="3930" r:id="rId5"/>
    <p:sldId id="3893" r:id="rId6"/>
    <p:sldId id="3896" r:id="rId7"/>
    <p:sldId id="3936" r:id="rId8"/>
    <p:sldId id="3943" r:id="rId9"/>
    <p:sldId id="3959" r:id="rId10"/>
    <p:sldId id="3969" r:id="rId11"/>
    <p:sldId id="3971" r:id="rId12"/>
    <p:sldId id="3954" r:id="rId13"/>
    <p:sldId id="3940" r:id="rId14"/>
    <p:sldId id="3945" r:id="rId15"/>
    <p:sldId id="3902" r:id="rId16"/>
    <p:sldId id="3947" r:id="rId17"/>
    <p:sldId id="3949" r:id="rId18"/>
    <p:sldId id="3951" r:id="rId19"/>
    <p:sldId id="3972" r:id="rId20"/>
    <p:sldId id="3952" r:id="rId21"/>
    <p:sldId id="3948" r:id="rId22"/>
    <p:sldId id="3950" r:id="rId23"/>
    <p:sldId id="3973" r:id="rId24"/>
    <p:sldId id="3974" r:id="rId25"/>
    <p:sldId id="3975" r:id="rId26"/>
    <p:sldId id="3976" r:id="rId27"/>
    <p:sldId id="3977" r:id="rId28"/>
    <p:sldId id="3978" r:id="rId29"/>
    <p:sldId id="3979" r:id="rId30"/>
    <p:sldId id="3980" r:id="rId31"/>
    <p:sldId id="3981" r:id="rId32"/>
    <p:sldId id="3982" r:id="rId33"/>
    <p:sldId id="3993" r:id="rId34"/>
    <p:sldId id="3983" r:id="rId35"/>
    <p:sldId id="3984" r:id="rId36"/>
    <p:sldId id="3985" r:id="rId37"/>
    <p:sldId id="3986" r:id="rId38"/>
    <p:sldId id="3987" r:id="rId39"/>
    <p:sldId id="3988" r:id="rId40"/>
    <p:sldId id="3989" r:id="rId41"/>
    <p:sldId id="3990" r:id="rId42"/>
    <p:sldId id="3991" r:id="rId43"/>
    <p:sldId id="3909" r:id="rId44"/>
    <p:sldId id="3831" r:id="rId45"/>
    <p:sldId id="3833" r:id="rId46"/>
    <p:sldId id="3834" r:id="rId47"/>
    <p:sldId id="3907" r:id="rId48"/>
    <p:sldId id="3908" r:id="rId49"/>
    <p:sldId id="3994" r:id="rId50"/>
    <p:sldId id="3910" r:id="rId51"/>
    <p:sldId id="3963" r:id="rId52"/>
    <p:sldId id="3883" r:id="rId53"/>
    <p:sldId id="3884" r:id="rId54"/>
    <p:sldId id="3885" r:id="rId55"/>
    <p:sldId id="3886" r:id="rId56"/>
    <p:sldId id="3887" r:id="rId57"/>
    <p:sldId id="3888" r:id="rId58"/>
    <p:sldId id="3889" r:id="rId59"/>
    <p:sldId id="3890" r:id="rId60"/>
    <p:sldId id="3906" r:id="rId61"/>
    <p:sldId id="1122" r:id="rId62"/>
    <p:sldId id="1126" r:id="rId63"/>
    <p:sldId id="1128" r:id="rId64"/>
    <p:sldId id="1127" r:id="rId65"/>
    <p:sldId id="1132" r:id="rId66"/>
    <p:sldId id="1133" r:id="rId67"/>
    <p:sldId id="1134" r:id="rId68"/>
    <p:sldId id="1130" r:id="rId69"/>
    <p:sldId id="1131" r:id="rId70"/>
    <p:sldId id="1135" r:id="rId71"/>
    <p:sldId id="1137" r:id="rId72"/>
    <p:sldId id="1138" r:id="rId73"/>
    <p:sldId id="1139" r:id="rId74"/>
    <p:sldId id="1136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C8FF"/>
    <a:srgbClr val="0000FF"/>
    <a:srgbClr val="DC00FF"/>
    <a:srgbClr val="00FFFF"/>
    <a:srgbClr val="00FF00"/>
    <a:srgbClr val="A700D5"/>
    <a:srgbClr val="B4A700"/>
    <a:srgbClr val="D1CC00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59" d="100"/>
          <a:sy n="59" d="100"/>
        </p:scale>
        <p:origin x="14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9FBE7-3DA4-E5CD-A5E3-090209619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65D6832-441D-CFDE-5B8D-DFAE377AAF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A2B8E9C-5DCA-D2CE-2652-A1AF9013D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0D6B3607-5CDA-430B-9EBD-50D09DDE0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04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FB216-CC05-C600-8B82-A67C90D51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03F34529-548F-443B-275C-8B97BADC88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FF6F838-7717-F9F3-228E-A4334645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79961684-A16B-06A6-95F5-51AC8E6A4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86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966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451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97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9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79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68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034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88128-B4AB-FBD9-DE99-7EF30003C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6E7444C0-0CAC-3252-26F4-BBE0B200CB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CBA84CFA-65D8-1F7B-280E-6D80DC86B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F76459C3-D9A6-1857-B84F-AC2329FD1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12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896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194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19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831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317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593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69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73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607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88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08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114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792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46618-19A7-7640-A6EB-293D6D8FB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11F44E9D-E727-5631-97C4-38499D10B6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BCA3D24F-4D00-C49D-D883-090D92715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2677AD08-4F99-FB47-786F-A7606BE3D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3033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46618-19A7-7640-A6EB-293D6D8FB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11F44E9D-E727-5631-97C4-38499D10B6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BCA3D24F-4D00-C49D-D883-090D92715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2677AD08-4F99-FB47-786F-A7606BE3D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595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E4C06-C204-F779-D2F4-26354E942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21053E99-C6D4-0D69-9147-4DA0F4644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B9D7115D-9EDD-C22D-56A6-EB56E3E12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4F06B453-330B-5515-2672-0674808B0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2401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30870-D5E5-1BA4-1C92-813813CB3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0528BAA-AB6D-0DBC-79B8-448630F7F9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B69E2DE3-B41A-F8A3-F2D3-A5820932D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0380EE45-B12A-792D-199E-1C12F7BA0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1966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30870-D5E5-1BA4-1C92-813813CB3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0528BAA-AB6D-0DBC-79B8-448630F7F9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B69E2DE3-B41A-F8A3-F2D3-A5820932D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0380EE45-B12A-792D-199E-1C12F7BA0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93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15BE7-9690-481B-91A6-A26EAC0C3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9EC5FB1B-AEE6-23EA-AA09-13558EDC8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26EA4160-CBE9-2A83-7E51-A3F3A5C70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B224B95-8C96-BD6E-CC98-BD4490035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7733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6D1EC-95A9-A5F7-2636-A09A9ABEE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5B996312-EEBA-E1E8-CC47-0821F5D8F0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19AC13DB-3C54-393E-31E0-52C1F517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B9CB16A-3D30-3FF5-EFD6-4B4044FDA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70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C047E-D225-8069-1977-0DEB8005F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94C52636-4927-3A5A-3710-A2A9946D0F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3767D43F-B815-E9B7-B920-F8F9CC424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5A5DCF0B-9549-37C8-69A9-BFAD75A1D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14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5263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C047E-D225-8069-1977-0DEB8005F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94C52636-4927-3A5A-3710-A2A9946D0F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3767D43F-B815-E9B7-B920-F8F9CC424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5A5DCF0B-9549-37C8-69A9-BFAD75A1D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984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C047E-D225-8069-1977-0DEB8005F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94C52636-4927-3A5A-3710-A2A9946D0F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3767D43F-B815-E9B7-B920-F8F9CC424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5A5DCF0B-9549-37C8-69A9-BFAD75A1D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9444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92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73401-480D-8FD0-129F-9DB4B1B4A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577D2A9-0D61-3E0C-D9D2-64D2289BB6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030DB98-54BD-B060-9011-197CEB534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C24582CE-08A7-3FAA-6FD7-00DDCA78D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360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039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960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017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95FC0-B207-4019-4EAA-40D1E90A7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BB7D528F-155A-D98F-7DD6-4627A6391B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7BCC058-C567-A426-3B93-5620CFAD2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4ABBA879-9ADE-A001-87E6-6FA3C0E0D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1211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7D621-5F95-5C57-CDE5-0A277988E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FA4AC11A-D5EF-D259-135A-D0C3B4F20F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DA48B5E0-68FC-6246-E169-7695D1616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5921F4EE-FF1B-051F-578D-F187EC652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729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73401-480D-8FD0-129F-9DB4B1B4A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577D2A9-0D61-3E0C-D9D2-64D2289BB6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030DB98-54BD-B060-9011-197CEB534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C24582CE-08A7-3FAA-6FD7-00DDCA78D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07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3704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290E7-6CDE-5BD5-E823-8CE7B680A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1108ECD-5644-8CD5-E60C-774F1EAA12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DEDBAC27-83F0-01B0-D797-DF5E2338D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10D494C-4513-80F9-DB01-D28B066A7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1577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65AA4-4E89-F843-84A4-6B75FD306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4EF1A0DB-BFDF-86AC-F8D6-81E2C1F2BC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C9E2D658-E0A4-421F-567C-749575477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D43AAED9-3CEC-5637-A61A-AAE55018E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0839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8DF0E-776A-7FFE-0ABE-5252531DE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988B67BD-B9F5-831A-B278-919D2AB3A2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2C9B9732-ACAD-5DA8-3C56-A466A19DB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C6B420C7-FB67-B080-E1E4-3E661FD6A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8201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E1D49-1D0B-5127-0696-BC4529CA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B4CE0C9C-5688-A9C7-B06A-E2D8F66C9B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35316D4-E03F-05AE-6074-AF8858BD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9C87F691-958D-5500-36D8-52803B548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3028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1274F-F3F6-E0F8-E222-829C194E9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69769FB8-0964-BAC7-608F-8E54433B72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89A6585F-472F-5A4A-A835-FE638C253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7532A0B6-3E48-6FD7-B500-7D16511F6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8884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89C0B-C9A2-0BEA-16DE-71D36790E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975974B-ACD6-8AED-84EB-B265046C45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A934A97-1F30-6BDA-D612-EC0ED3017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26CC58A5-AA35-2D64-23D1-21E495DCE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164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D371C-1241-FD70-FB69-6B4D1A32E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DCBDB014-B282-5783-0F13-47E43E831B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3B634B5B-6F03-7024-A730-EE6236936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9095F10-16C2-5801-3795-97A1C6B64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2819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4ADF2-090E-CCF0-E302-1436E089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9E0B8E4-6B4B-31F5-455C-5B6A5F7F97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D7B2CB72-DE2B-0A84-5476-3145CDD4A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2E1BB92-3C4C-666D-EF41-8D3A28913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0469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3CD11-B720-B8B3-99D2-85DA10B0F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7ED5C84A-4F2E-F310-17A1-437D20516E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32AC1693-8B1D-9583-0CD7-9B48E982D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7F50A8B0-78D3-9745-20D6-67D3BB713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0725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B56C9-1CCD-7CD7-34EE-CEE42454C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BD0E1928-4314-AA78-41F6-EE84C1F4DA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5E237500-98A9-4A65-2C57-592AF655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B8CB9EA8-6668-F3D9-5FC4-78254B5C6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30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332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498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56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86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7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811.png"/><Relationship Id="rId4" Type="http://schemas.openxmlformats.org/officeDocument/2006/relationships/image" Target="../media/image16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5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26" Type="http://schemas.openxmlformats.org/officeDocument/2006/relationships/image" Target="../media/image1900.png"/><Relationship Id="rId18" Type="http://schemas.openxmlformats.org/officeDocument/2006/relationships/image" Target="../media/image191.png"/><Relationship Id="rId3" Type="http://schemas.openxmlformats.org/officeDocument/2006/relationships/image" Target="../media/image7.png"/><Relationship Id="rId21" Type="http://schemas.openxmlformats.org/officeDocument/2006/relationships/image" Target="../media/image19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19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0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197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196.png"/><Relationship Id="rId10" Type="http://schemas.openxmlformats.org/officeDocument/2006/relationships/image" Target="../media/image14.png"/><Relationship Id="rId19" Type="http://schemas.openxmlformats.org/officeDocument/2006/relationships/image" Target="../media/image19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19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21.png"/><Relationship Id="rId7" Type="http://schemas.openxmlformats.org/officeDocument/2006/relationships/image" Target="../media/image26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0.png"/><Relationship Id="rId4" Type="http://schemas.openxmlformats.org/officeDocument/2006/relationships/image" Target="../media/image5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7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770.png"/><Relationship Id="rId4" Type="http://schemas.openxmlformats.org/officeDocument/2006/relationships/image" Target="../media/image200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6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7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3.emf"/><Relationship Id="rId9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CFD5A8-A6A4-7EE2-ABAC-A99B76464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DCC8A9C-D4F4-AEEB-54BD-8BFDBA94E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1. Signal Subs. Ext.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BB6AFB2A-EC8E-5047-4188-617292BFA71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534400" cy="57150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0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d>
                        <m:d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2DC8FF"/>
                              </a:solidFill>
                              <a:latin typeface="Cambria Math" panose="02040503050406030204" pitchFamily="18" charset="0"/>
                            </a:rPr>
                            <m:t>ro</m:t>
                          </m:r>
                          <m:r>
                            <a:rPr lang="en-US" sz="2800" i="1">
                              <a:solidFill>
                                <a:srgbClr val="2DC8FF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b="0" i="1" kern="1200" smtClean="0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800" b="0" i="1" kern="12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∡</m:t>
                      </m:r>
                      <m:d>
                        <m:dPr>
                          <m:ctrlP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 kern="1200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rgbClr val="2DC8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2DC8FF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8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𝑟𝑜𝑤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 smtClean="0">
                              <a:solidFill>
                                <a:srgbClr val="2DC8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 kern="1200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 kern="1200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 kern="1200" smtClean="0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2DC8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1" i="1">
                                          <a:solidFill>
                                            <a:srgbClr val="2DC8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The Distribution</a:t>
                </a:r>
                <a:r>
                  <a:rPr kumimoji="0" lang="en-US" alt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US" sz="2800" i="1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kern="1200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alt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  is Approximated by the Bootstrap Distribution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800" b="1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en-US" sz="2800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en-US" sz="2800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en-US" sz="2800" b="0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sSubSup>
                      <m:sSubSupPr>
                        <m:ctrlPr>
                          <a:rPr lang="en-US" altLang="en-US" sz="2800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en-US" sz="2800" b="1" i="1" smtClean="0">
                                <a:solidFill>
                                  <a:srgbClr val="A700D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b="1" i="1">
                                <a:solidFill>
                                  <a:srgbClr val="A700D5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altLang="en-US" sz="2800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en-US" sz="2800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</a:rPr>
                  <a:t>.  </a:t>
                </a:r>
                <a:r>
                  <a:rPr lang="en-US" altLang="en-US" sz="2800" dirty="0">
                    <a:solidFill>
                      <a:srgbClr val="000000"/>
                    </a:solidFill>
                    <a:latin typeface="Tahoma"/>
                  </a:rPr>
                  <a:t>So Choose:</a:t>
                </a:r>
              </a:p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kern="12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95</m:t>
                    </m:r>
                    <m:r>
                      <a:rPr lang="en-US" sz="28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percentile</m:t>
                    </m:r>
                    <m:r>
                      <a:rPr lang="en-US" sz="28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en-US" sz="2800" b="1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en-US" sz="2800" b="1" i="1" kern="1200" smtClean="0">
                                            <a:solidFill>
                                              <a:srgbClr val="A700D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2800" b="1" i="1">
                                            <a:solidFill>
                                              <a:srgbClr val="A700D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altLang="en-US" sz="2800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2DC8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 kern="1200">
                                            <a:solidFill>
                                              <a:srgbClr val="2DC8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2DC8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rgbClr val="2DC8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2DC8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 kern="1200">
                                            <a:solidFill>
                                              <a:srgbClr val="2DC8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2DC8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rgbClr val="2DC8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altLang="en-US" sz="2800" dirty="0">
                  <a:solidFill>
                    <a:srgbClr val="000000"/>
                  </a:solidFill>
                  <a:latin typeface="Tahoma"/>
                </a:endParaRPr>
              </a:p>
              <a:p>
                <a:pPr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kern="12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sz="2800" b="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n-US" sz="2800" b="1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en-US" sz="2800" b="1" i="1" kern="1200" smtClean="0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2800" b="1" i="1">
                                        <a:solidFill>
                                          <a:srgbClr val="A700D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en-US" sz="2800" i="1">
                                    <a:solidFill>
                                      <a:srgbClr val="A700D5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altLang="en-US" sz="2800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BB6AFB2A-EC8E-5047-4188-617292BFA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534400" cy="5715000"/>
              </a:xfrm>
              <a:blipFill>
                <a:blip r:embed="rId3"/>
                <a:stretch>
                  <a:fillRect l="-1429" b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9689297-6223-423F-1975-74416AFADAF8}"/>
              </a:ext>
            </a:extLst>
          </p:cNvPr>
          <p:cNvGrpSpPr/>
          <p:nvPr/>
        </p:nvGrpSpPr>
        <p:grpSpPr>
          <a:xfrm>
            <a:off x="4343400" y="5410200"/>
            <a:ext cx="3654352" cy="762000"/>
            <a:chOff x="4343400" y="5410200"/>
            <a:chExt cx="3654352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6649048-0DFA-1396-433B-3717042BC5F0}"/>
                    </a:ext>
                  </a:extLst>
                </p:cNvPr>
                <p:cNvSpPr txBox="1"/>
                <p:nvPr/>
              </p:nvSpPr>
              <p:spPr>
                <a:xfrm>
                  <a:off x="5943600" y="5410200"/>
                  <a:ext cx="20541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Smallest Singular Value,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Since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en-US" sz="1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sub>
                      </m:sSub>
                    </m:oMath>
                  </a14:m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Is Not Observable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6649048-0DFA-1396-433B-3717042BC5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5410200"/>
                  <a:ext cx="2054152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2667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4EB60326-F812-4DD1-B420-934A2DCE09EA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>
              <a:off x="4343400" y="5641033"/>
              <a:ext cx="1600200" cy="5311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62C700-DEA3-C33D-F1B7-38EE1AA91ED8}"/>
              </a:ext>
            </a:extLst>
          </p:cNvPr>
          <p:cNvGrpSpPr/>
          <p:nvPr/>
        </p:nvGrpSpPr>
        <p:grpSpPr>
          <a:xfrm>
            <a:off x="2762863" y="4191000"/>
            <a:ext cx="2037737" cy="762000"/>
            <a:chOff x="5353663" y="5486400"/>
            <a:chExt cx="2037737" cy="7620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FE5A74-5B4B-6487-36D6-9E974E519694}"/>
                </a:ext>
              </a:extLst>
            </p:cNvPr>
            <p:cNvSpPr txBox="1"/>
            <p:nvPr/>
          </p:nvSpPr>
          <p:spPr>
            <a:xfrm>
              <a:off x="5353663" y="5486400"/>
              <a:ext cx="2037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Drawn from B (often 1000)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Bootstrap Replications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BF7528C-634B-DB18-A3BB-315E1C1326BB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5715000" y="5948065"/>
              <a:ext cx="657532" cy="3003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503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1444C-2BF0-1C30-ECE6-56B40BF51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A263C8-5163-1D3D-DC2A-606F7F23B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1. Signal Subs. Ext.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567B204E-9B1C-3FD5-4909-CCB031C870D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143000"/>
                <a:ext cx="8534400" cy="54102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Summary of Main Ideas:</a:t>
                </a:r>
                <a:endParaRPr lang="en-US" dirty="0"/>
              </a:p>
              <a:p>
                <a:pPr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Principal angles between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A700D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A700D5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solidFill>
                              <a:srgbClr val="A700D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are drawn from the same distribution as principal angles 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Generate empirical distributions of maximum principal angles from  B  Bootstrap replications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dirty="0"/>
                  <a:t> Choose perturbation angle bounds  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/>
                  <a:t>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 as  95</a:t>
                </a:r>
                <a:r>
                  <a:rPr lang="en-US" baseline="30000" dirty="0"/>
                  <a:t>th</a:t>
                </a:r>
                <a:r>
                  <a:rPr lang="en-US" dirty="0"/>
                  <a:t>  percentiles from empirical distributions of maximum principal angles</a:t>
                </a: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altLang="en-US" sz="2800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567B204E-9B1C-3FD5-4909-CCB031C870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143000"/>
                <a:ext cx="8534400" cy="5410200"/>
              </a:xfrm>
              <a:blipFill>
                <a:blip r:embed="rId3"/>
                <a:stretch>
                  <a:fillRect l="-1786" t="-1578" r="-1929" b="-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9226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b="0" dirty="0"/>
              <a:t>Angle Perturbation:</a:t>
            </a: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Two Major Parts: 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</a:t>
            </a:r>
            <a:r>
              <a:rPr kumimoji="0" lang="en-US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Bootstrap Measure of Uncertainty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</a:t>
            </a:r>
            <a:r>
              <a:rPr lang="en-US" altLang="en-US" b="1" dirty="0">
                <a:solidFill>
                  <a:srgbClr val="000000"/>
                </a:solidFill>
                <a:latin typeface="Tahoma"/>
              </a:rPr>
              <a:t>Random Direction Bound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7413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90600"/>
                <a:ext cx="8534400" cy="525780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Random Direction Bound: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For Random Direction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-dim’al Random Subspace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⊆</m:t>
                    </m:r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Define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𝑅𝐷𝐵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percentile of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dist’n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of: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𝐴𝑛𝑔𝑙𝑒</m:t>
                      </m:r>
                      <m:d>
                        <m:dPr>
                          <m:ctrlP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3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3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p>
                              <m:r>
                                <a:rPr kumimoji="0" lang="en-US" altLang="en-US" sz="3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  <m: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altLang="en-US" sz="3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0" lang="en-US" altLang="en-US" sz="3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𝑚𝑖𝑛</m:t>
                          </m:r>
                        </m:e>
                        <m:sub>
                          <m: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  <m: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sSup>
                            <m:sSupPr>
                              <m:ctrlPr>
                                <a:rPr kumimoji="0" lang="en-US" altLang="en-US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e>
                            <m:sup>
                              <m:r>
                                <a:rPr kumimoji="0" lang="en-US" altLang="en-US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kumimoji="0" lang="en-US" alt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𝐴𝑛𝑔𝑙𝑒</m:t>
                      </m:r>
                      <m:d>
                        <m:dPr>
                          <m:ctrlPr>
                            <a:rPr kumimoji="0" lang="en-US" altLang="en-US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3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32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p>
                              <m:r>
                                <a:rPr kumimoji="0" lang="en-US" altLang="en-US" sz="3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  <m:r>
                            <a:rPr kumimoji="0" lang="en-US" altLang="en-US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Idea:   Larger Angles Could Be “Pure Noise”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90600"/>
                <a:ext cx="8534400" cy="52578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6E78621-0F57-D1B2-C0C8-4E64C0383918}"/>
              </a:ext>
            </a:extLst>
          </p:cNvPr>
          <p:cNvGrpSpPr/>
          <p:nvPr/>
        </p:nvGrpSpPr>
        <p:grpSpPr>
          <a:xfrm>
            <a:off x="2438400" y="1066800"/>
            <a:ext cx="5876131" cy="3276600"/>
            <a:chOff x="2438400" y="1066800"/>
            <a:chExt cx="5876131" cy="3276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2BB0221-6F18-3C0D-3AA9-CCB841460088}"/>
                    </a:ext>
                  </a:extLst>
                </p:cNvPr>
                <p:cNvSpPr txBox="1"/>
                <p:nvPr/>
              </p:nvSpPr>
              <p:spPr>
                <a:xfrm>
                  <a:off x="6019800" y="1066800"/>
                  <a:ext cx="229473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FF"/>
                      </a:solidFill>
                    </a:rPr>
                    <a:t>Surprisingly Big For</a:t>
                  </a:r>
                </a:p>
                <a:p>
                  <a:r>
                    <a:rPr lang="en-US" dirty="0">
                      <a:solidFill>
                        <a:srgbClr val="0000FF"/>
                      </a:solidFill>
                    </a:rPr>
                    <a:t>Low Dimensional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en-US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2BB0221-6F18-3C0D-3AA9-CCB841460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1066800"/>
                  <a:ext cx="2294731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2394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400AC4C-20BC-2C4D-D7B0-D7B599038E34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2438400" y="1389966"/>
              <a:ext cx="3581400" cy="295343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228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Continue Rank Selection: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  Need Biggest Bootstrap Angle &lt;&lt;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𝑅𝐷𝐵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  Do this with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𝑅𝐷𝐵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  When False, Further Reduce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  Do for Both Trait and Object Spaces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DF48508-8366-DBA3-A5C2-87F0A0281A4D}"/>
              </a:ext>
            </a:extLst>
          </p:cNvPr>
          <p:cNvSpPr txBox="1"/>
          <p:nvPr/>
        </p:nvSpPr>
        <p:spPr>
          <a:xfrm>
            <a:off x="3886200" y="2667000"/>
            <a:ext cx="347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Gap Between “Signal” &amp; “Noise”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E7CA89-C990-39F6-2D05-F0358049CF66}"/>
                  </a:ext>
                </a:extLst>
              </p:cNvPr>
              <p:cNvSpPr txBox="1"/>
              <p:nvPr/>
            </p:nvSpPr>
            <p:spPr>
              <a:xfrm>
                <a:off x="1447800" y="3821668"/>
                <a:ext cx="13249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𝛽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∈(0,0.5]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E7CA89-C990-39F6-2D05-F0358049C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1668"/>
                <a:ext cx="1324978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13562B8-F502-12DA-A118-307757CF3CD6}"/>
              </a:ext>
            </a:extLst>
          </p:cNvPr>
          <p:cNvSpPr txBox="1"/>
          <p:nvPr/>
        </p:nvSpPr>
        <p:spPr>
          <a:xfrm>
            <a:off x="3304337" y="3821668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Default:  Golden Ratio Based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45F0F6-9FA1-EAE5-A3EE-48B5C6DBD685}"/>
                  </a:ext>
                </a:extLst>
              </p:cNvPr>
              <p:cNvSpPr txBox="1"/>
              <p:nvPr/>
            </p:nvSpPr>
            <p:spPr>
              <a:xfrm>
                <a:off x="6324600" y="3678794"/>
                <a:ext cx="2643544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𝛽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=1−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0.382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45F0F6-9FA1-EAE5-A3EE-48B5C6DBD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678794"/>
                <a:ext cx="2643544" cy="664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BE6C3ED-89D3-0BE6-50D7-F315665ADB80}"/>
              </a:ext>
            </a:extLst>
          </p:cNvPr>
          <p:cNvSpPr txBox="1"/>
          <p:nvPr/>
        </p:nvSpPr>
        <p:spPr>
          <a:xfrm>
            <a:off x="918262" y="4142601"/>
            <a:ext cx="2358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Called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FilterPerc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Matlab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858411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1. Signal Subspace Extraction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Initial Rank Selection (Bootstrap Inference):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8F0BD4C-4637-4A9D-AE6A-20B0995EC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9159" y="2506662"/>
            <a:ext cx="7614841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844D961-0B48-4E22-87DB-B702F942AC70}"/>
              </a:ext>
            </a:extLst>
          </p:cNvPr>
          <p:cNvGrpSpPr/>
          <p:nvPr/>
        </p:nvGrpSpPr>
        <p:grpSpPr>
          <a:xfrm>
            <a:off x="152400" y="3576935"/>
            <a:ext cx="4648200" cy="766465"/>
            <a:chOff x="152400" y="3576935"/>
            <a:chExt cx="4648200" cy="7664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7EEE6D-AB72-4C5C-95BE-0CDA9755DA59}"/>
                </a:ext>
              </a:extLst>
            </p:cNvPr>
            <p:cNvSpPr txBox="1"/>
            <p:nvPr/>
          </p:nvSpPr>
          <p:spPr>
            <a:xfrm>
              <a:off x="152400" y="3576935"/>
              <a:ext cx="3559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Random Direction Bound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8AE2FB0-69E1-4F88-88C2-1B09ADB4DAD3}"/>
                </a:ext>
              </a:extLst>
            </p:cNvPr>
            <p:cNvCxnSpPr>
              <a:stCxn id="19" idx="3"/>
            </p:cNvCxnSpPr>
            <p:nvPr/>
          </p:nvCxnSpPr>
          <p:spPr bwMode="auto">
            <a:xfrm>
              <a:off x="3711901" y="3807768"/>
              <a:ext cx="1088699" cy="535632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8E86D0-AD71-4CD6-BBFA-3C5923DA6AE0}"/>
              </a:ext>
            </a:extLst>
          </p:cNvPr>
          <p:cNvGrpSpPr/>
          <p:nvPr/>
        </p:nvGrpSpPr>
        <p:grpSpPr>
          <a:xfrm>
            <a:off x="152400" y="4567535"/>
            <a:ext cx="3429000" cy="768697"/>
            <a:chOff x="152400" y="4567535"/>
            <a:chExt cx="3429000" cy="768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9E08C07-11AE-473F-997C-67C7993CC450}"/>
                    </a:ext>
                  </a:extLst>
                </p:cNvPr>
                <p:cNvSpPr txBox="1"/>
                <p:nvPr/>
              </p:nvSpPr>
              <p:spPr>
                <a:xfrm>
                  <a:off x="152400" y="4567535"/>
                  <a:ext cx="2285306" cy="4976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Scaled by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𝛽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4567535"/>
                  <a:ext cx="2285306" cy="497637"/>
                </a:xfrm>
                <a:prstGeom prst="rect">
                  <a:avLst/>
                </a:prstGeom>
                <a:blipFill>
                  <a:blip r:embed="rId4"/>
                  <a:stretch>
                    <a:fillRect l="-4000" t="-12195"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56E5707-C7C3-43D7-9942-778C72719148}"/>
                </a:ext>
              </a:extLst>
            </p:cNvPr>
            <p:cNvCxnSpPr/>
            <p:nvPr/>
          </p:nvCxnSpPr>
          <p:spPr bwMode="auto">
            <a:xfrm>
              <a:off x="2492701" y="4800600"/>
              <a:ext cx="1088699" cy="535632"/>
            </a:xfrm>
            <a:prstGeom prst="straightConnector1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5DB055-8417-4A7C-8805-4C8994D318C8}"/>
                  </a:ext>
                </a:extLst>
              </p:cNvPr>
              <p:cNvSpPr txBox="1"/>
              <p:nvPr/>
            </p:nvSpPr>
            <p:spPr>
              <a:xfrm>
                <a:off x="304800" y="5410200"/>
                <a:ext cx="31939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𝛽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gives comparable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control for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=1,⋯,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5DB055-8417-4A7C-8805-4C8994D31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10200"/>
                <a:ext cx="3193951" cy="830997"/>
              </a:xfrm>
              <a:prstGeom prst="rect">
                <a:avLst/>
              </a:prstGeom>
              <a:blipFill>
                <a:blip r:embed="rId5"/>
                <a:stretch>
                  <a:fillRect l="-2863" t="-6618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04598FF7-8019-4A75-B41A-F0C59E7B42A7}"/>
              </a:ext>
            </a:extLst>
          </p:cNvPr>
          <p:cNvGrpSpPr/>
          <p:nvPr/>
        </p:nvGrpSpPr>
        <p:grpSpPr>
          <a:xfrm>
            <a:off x="6324600" y="5336232"/>
            <a:ext cx="2667000" cy="1064568"/>
            <a:chOff x="6324600" y="5336232"/>
            <a:chExt cx="2667000" cy="106456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FC030E2-0F0A-489D-9CEF-A76464E35F5F}"/>
                </a:ext>
              </a:extLst>
            </p:cNvPr>
            <p:cNvCxnSpPr/>
            <p:nvPr/>
          </p:nvCxnSpPr>
          <p:spPr bwMode="auto">
            <a:xfrm>
              <a:off x="6324600" y="5336232"/>
              <a:ext cx="0" cy="106456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088AF8E-750B-4C7B-A036-3BE73052886D}"/>
                    </a:ext>
                  </a:extLst>
                </p:cNvPr>
                <p:cNvSpPr txBox="1"/>
                <p:nvPr/>
              </p:nvSpPr>
              <p:spPr>
                <a:xfrm>
                  <a:off x="6477000" y="5410200"/>
                  <a:ext cx="2514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Determines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088AF8E-750B-4C7B-A036-3BE7305288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5410200"/>
                  <a:ext cx="251460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883" t="-12000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9670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0100"/>
            <a:ext cx="8534400" cy="5257800"/>
          </a:xfrm>
        </p:spPr>
        <p:txBody>
          <a:bodyPr/>
          <a:lstStyle/>
          <a:p>
            <a:pPr marL="0" indent="0" algn="l">
              <a:lnSpc>
                <a:spcPct val="250000"/>
              </a:lnSpc>
              <a:buClrTx/>
              <a:buSzPct val="100000"/>
              <a:buNone/>
            </a:pPr>
            <a:r>
              <a:rPr lang="en-US" b="0" dirty="0"/>
              <a:t>Three Major Steps: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Signal Subspace Extraction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b="1" dirty="0"/>
              <a:t> Joint Subspace Estimation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Signal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11417763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2. Joint Subspace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DIVAS Optimization:</a:t>
                </a: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Sequentially Over Index Sets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dirty="0"/>
                  <a:t>, From Largest to Smallest, Optimize</a:t>
                </a:r>
              </a:p>
              <a:p>
                <a:pPr marL="0" indent="0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brk m:alnAt="9"/>
                                </m:rP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Subject to Following Constraints </a:t>
                </a:r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EED32E9-FE1A-8867-2000-4676E9B09C18}"/>
              </a:ext>
            </a:extLst>
          </p:cNvPr>
          <p:cNvGrpSpPr/>
          <p:nvPr/>
        </p:nvGrpSpPr>
        <p:grpSpPr>
          <a:xfrm>
            <a:off x="3657600" y="4572000"/>
            <a:ext cx="3740832" cy="1864451"/>
            <a:chOff x="3505200" y="4800600"/>
            <a:chExt cx="3740832" cy="18644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567E342-A5B0-6F43-43C3-EA53B3D6D0CA}"/>
                    </a:ext>
                  </a:extLst>
                </p:cNvPr>
                <p:cNvSpPr txBox="1"/>
                <p:nvPr/>
              </p:nvSpPr>
              <p:spPr>
                <a:xfrm>
                  <a:off x="3505200" y="6260068"/>
                  <a:ext cx="3740832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Trait Space Angle,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∡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𝒗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𝑽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567E342-A5B0-6F43-43C3-EA53B3D6D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6260068"/>
                  <a:ext cx="3740832" cy="404983"/>
                </a:xfrm>
                <a:prstGeom prst="rect">
                  <a:avLst/>
                </a:prstGeom>
                <a:blipFill>
                  <a:blip r:embed="rId4"/>
                  <a:stretch>
                    <a:fillRect l="-1303" t="-4478" r="-1792" b="-17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65F039E-10C1-DC9E-1B4F-0355E14E7254}"/>
                </a:ext>
              </a:extLst>
            </p:cNvPr>
            <p:cNvCxnSpPr>
              <a:stCxn id="4" idx="0"/>
            </p:cNvCxnSpPr>
            <p:nvPr/>
          </p:nvCxnSpPr>
          <p:spPr bwMode="auto">
            <a:xfrm flipH="1" flipV="1">
              <a:off x="5105400" y="4800600"/>
              <a:ext cx="270216" cy="145946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57884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2. Joint Subspace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3716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b="0" dirty="0"/>
                  <a:t>DIVAS Optimization:</a:t>
                </a: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brk m:alnAt="9"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Subject to: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brk m:alnAt="9"/>
                      </m:rP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</m:oMath>
                </a14:m>
                <a:endParaRPr lang="en-US" dirty="0"/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brk m:alnAt="9"/>
                          </m:rP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𝖄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𝑟𝑒𝑣𝑖𝑜𝑢𝑠</m:t>
                        </m:r>
                      </m:sub>
                    </m:sSub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𝑝𝑟𝑒𝑣𝑖𝑜𝑢𝑠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3716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8418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618B2F-B8EC-5808-CA61-B6C90CEE8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2FFCB9E-BBE8-E593-EEC7-A42286CDE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2. Joint Subspace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73BB2183-72A6-9BC1-CD31-498E7899F8B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3716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b="0" dirty="0"/>
                  <a:t>DIVAS Optimization:</a:t>
                </a: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brk m:alnAt="9"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sz="1600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When No Feasible Solution:   </a:t>
                </a:r>
              </a:p>
              <a:p>
                <a:pPr marL="0" indent="0" algn="ctr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Leave Partially Shared Block  </a:t>
                </a:r>
                <a14:m>
                  <m:oMath xmlns:m="http://schemas.openxmlformats.org/officeDocument/2006/math">
                    <m:r>
                      <m:rPr>
                        <m:brk m:alnAt="9"/>
                      </m:rP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</m:oMath>
                </a14:m>
                <a:r>
                  <a:rPr lang="en-US" dirty="0"/>
                  <a:t>  Empty</a:t>
                </a: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Otherwise:</a:t>
                </a:r>
              </a:p>
              <a:p>
                <a:pPr marL="0" indent="0" algn="ctr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Continue In Orthogonal Complement</a:t>
                </a:r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73BB2183-72A6-9BC1-CD31-498E7899F8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3716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303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17.2, 7.1, 7.2, 1.2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5.2, 8.4, 8.1, 8.2, 8.3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2. Joint Subspace Estimation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en-US" dirty="0"/>
              <a:t>DIVAS Optimization:</a:t>
            </a:r>
          </a:p>
          <a:p>
            <a:pPr marL="0" indent="0" algn="l">
              <a:buClrTx/>
              <a:buSzPct val="100000"/>
              <a:buNone/>
            </a:pPr>
            <a:endParaRPr lang="en-US" b="0" dirty="0"/>
          </a:p>
          <a:p>
            <a:pPr algn="l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Reformulate to difference of convex function programming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algn="l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Solve using Penalty CCP algorithm (Ismailova &amp; Lu, 2016)</a:t>
            </a:r>
          </a:p>
          <a:p>
            <a:pPr marL="0" indent="0" algn="l">
              <a:buClrTx/>
              <a:buSzPct val="100000"/>
              <a:buNone/>
            </a:pPr>
            <a:endParaRPr lang="en-US" dirty="0"/>
          </a:p>
          <a:p>
            <a:pPr algn="l"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dirty="0"/>
              <a:t>Skip Components Without Feasible Solution</a:t>
            </a:r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007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0100"/>
            <a:ext cx="8534400" cy="5257800"/>
          </a:xfrm>
        </p:spPr>
        <p:txBody>
          <a:bodyPr/>
          <a:lstStyle/>
          <a:p>
            <a:pPr marL="0" indent="0" algn="l">
              <a:lnSpc>
                <a:spcPct val="250000"/>
              </a:lnSpc>
              <a:buClrTx/>
              <a:buSzPct val="100000"/>
              <a:buNone/>
            </a:pPr>
            <a:r>
              <a:rPr lang="en-US" b="0" dirty="0"/>
              <a:t>Three Major Steps: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Signal Subspace Extraction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Joint Subspace Estimation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b="1" dirty="0"/>
              <a:t> Signal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6056987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3. Signal Reconstructions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906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sz="2800" dirty="0"/>
                  <a:t>Output of Optimization: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sz="2800" dirty="0"/>
                  <a:t>Score Matrices: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Rerotate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800" dirty="0"/>
                  <a:t> 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800" dirty="0"/>
                  <a:t>  from SVD of projection of concatenated data blocks on 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For each block column-concatenate rotated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𝔜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𝐢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Compute Corresponding Loadings by OLS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𝓛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𝓛</m:t>
                                  </m:r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𝔜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2800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Partition Columns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𝓛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1"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</m:acc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90600"/>
                <a:ext cx="8534400" cy="5257800"/>
              </a:xfrm>
              <a:blipFill>
                <a:blip r:embed="rId3"/>
                <a:stretch>
                  <a:fillRect l="-1429" t="-1276" b="-8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925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E9127-BCB2-4589-8848-870B25328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1606167"/>
            <a:ext cx="1400947" cy="79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924A7-96C8-460F-AB39-D3677F046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2346931"/>
            <a:ext cx="1400947" cy="1600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8495F-5BFA-48CC-B8A8-0B04379ED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2" y="3860866"/>
            <a:ext cx="1400948" cy="280189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AEDFAD2-7103-46A5-96D9-FBE3683372B1}"/>
              </a:ext>
            </a:extLst>
          </p:cNvPr>
          <p:cNvGrpSpPr/>
          <p:nvPr/>
        </p:nvGrpSpPr>
        <p:grpSpPr>
          <a:xfrm>
            <a:off x="2209800" y="1877291"/>
            <a:ext cx="6028528" cy="4223174"/>
            <a:chOff x="2209800" y="1877291"/>
            <a:chExt cx="6028528" cy="4223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450B81-2C80-411C-9C53-B71DB4F615FC}"/>
                </a:ext>
              </a:extLst>
            </p:cNvPr>
            <p:cNvSpPr txBox="1"/>
            <p:nvPr/>
          </p:nvSpPr>
          <p:spPr>
            <a:xfrm>
              <a:off x="3810000" y="5638800"/>
              <a:ext cx="4428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1-2-3 Joint Component, Rank 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FD39503-EE6D-41CE-8722-EF944443B3B5}"/>
                </a:ext>
              </a:extLst>
            </p:cNvPr>
            <p:cNvCxnSpPr/>
            <p:nvPr/>
          </p:nvCxnSpPr>
          <p:spPr bwMode="auto">
            <a:xfrm flipH="1" flipV="1">
              <a:off x="2209800" y="5562600"/>
              <a:ext cx="1600200" cy="76200"/>
            </a:xfrm>
            <a:prstGeom prst="straightConnector1">
              <a:avLst/>
            </a:prstGeom>
            <a:noFill/>
            <a:ln w="25400" cap="flat" cmpd="sng" algn="ctr">
              <a:solidFill>
                <a:srgbClr val="5B5249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5CD0646-8C93-4655-8DDF-287A060CDD98}"/>
                </a:ext>
              </a:extLst>
            </p:cNvPr>
            <p:cNvCxnSpPr/>
            <p:nvPr/>
          </p:nvCxnSpPr>
          <p:spPr bwMode="auto">
            <a:xfrm flipH="1" flipV="1">
              <a:off x="2209800" y="3048000"/>
              <a:ext cx="1600200" cy="25908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98ACE7D-886D-4C2F-912C-450B6B54B1FD}"/>
                </a:ext>
              </a:extLst>
            </p:cNvPr>
            <p:cNvCxnSpPr/>
            <p:nvPr/>
          </p:nvCxnSpPr>
          <p:spPr bwMode="auto">
            <a:xfrm flipH="1" flipV="1">
              <a:off x="2272145" y="1877291"/>
              <a:ext cx="1524000" cy="37338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EF6A01-C23F-47F3-9CF5-9EDDDCBB5FC1}"/>
              </a:ext>
            </a:extLst>
          </p:cNvPr>
          <p:cNvGrpSpPr/>
          <p:nvPr/>
        </p:nvGrpSpPr>
        <p:grpSpPr>
          <a:xfrm>
            <a:off x="3048000" y="1601911"/>
            <a:ext cx="1400947" cy="2345737"/>
            <a:chOff x="3048000" y="1601911"/>
            <a:chExt cx="1400947" cy="234573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087D3E2-EF7E-4922-B0FD-537C049AB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601911"/>
              <a:ext cx="1400947" cy="79907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004AA83-BF1E-4085-8378-6549E4DAD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346931"/>
              <a:ext cx="1400947" cy="160071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0BFFD0-1B88-4388-A780-E8BF708E3488}"/>
              </a:ext>
            </a:extLst>
          </p:cNvPr>
          <p:cNvGrpSpPr/>
          <p:nvPr/>
        </p:nvGrpSpPr>
        <p:grpSpPr>
          <a:xfrm>
            <a:off x="3977074" y="1752600"/>
            <a:ext cx="4572154" cy="883419"/>
            <a:chOff x="3977074" y="1752600"/>
            <a:chExt cx="4572154" cy="88341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F02AC1-267D-49D2-B203-85588DEB4314}"/>
                </a:ext>
              </a:extLst>
            </p:cNvPr>
            <p:cNvSpPr txBox="1"/>
            <p:nvPr/>
          </p:nvSpPr>
          <p:spPr>
            <a:xfrm>
              <a:off x="5105400" y="1752600"/>
              <a:ext cx="3443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1-2 Joint Comp, Rank 1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4DA1051-99FE-4CA7-BB71-CE4FEE571384}"/>
                </a:ext>
              </a:extLst>
            </p:cNvPr>
            <p:cNvCxnSpPr>
              <a:stCxn id="28" idx="1"/>
            </p:cNvCxnSpPr>
            <p:nvPr/>
          </p:nvCxnSpPr>
          <p:spPr bwMode="auto">
            <a:xfrm flipH="1" flipV="1">
              <a:off x="3977074" y="1838075"/>
              <a:ext cx="1128326" cy="14535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F520F04-71CF-4CC4-88C0-86C73B94C9DF}"/>
                </a:ext>
              </a:extLst>
            </p:cNvPr>
            <p:cNvCxnSpPr/>
            <p:nvPr/>
          </p:nvCxnSpPr>
          <p:spPr bwMode="auto">
            <a:xfrm flipH="1">
              <a:off x="3991748" y="1974158"/>
              <a:ext cx="1113652" cy="661861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04E990-6C7F-4036-9459-3D5AF063530C}"/>
              </a:ext>
            </a:extLst>
          </p:cNvPr>
          <p:cNvGrpSpPr/>
          <p:nvPr/>
        </p:nvGrpSpPr>
        <p:grpSpPr>
          <a:xfrm>
            <a:off x="2639015" y="2760107"/>
            <a:ext cx="5057185" cy="2417028"/>
            <a:chOff x="2639015" y="2760107"/>
            <a:chExt cx="5057185" cy="241702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9D7E88-6A2C-4665-9C13-C9EFF10E2AF0}"/>
                </a:ext>
              </a:extLst>
            </p:cNvPr>
            <p:cNvSpPr txBox="1"/>
            <p:nvPr/>
          </p:nvSpPr>
          <p:spPr>
            <a:xfrm>
              <a:off x="5636021" y="2914471"/>
              <a:ext cx="206017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1-2 Scores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Orthogonal to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1-2-3 Scores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6B4C7C-C214-4E06-AE86-532AAAC48F83}"/>
                </a:ext>
              </a:extLst>
            </p:cNvPr>
            <p:cNvCxnSpPr>
              <a:stCxn id="36" idx="1"/>
            </p:cNvCxnSpPr>
            <p:nvPr/>
          </p:nvCxnSpPr>
          <p:spPr bwMode="auto">
            <a:xfrm flipH="1" flipV="1">
              <a:off x="3748473" y="2760107"/>
              <a:ext cx="1887548" cy="75452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94554A1-D002-4BB7-A3EB-CEF010D1AB7D}"/>
                </a:ext>
              </a:extLst>
            </p:cNvPr>
            <p:cNvCxnSpPr/>
            <p:nvPr/>
          </p:nvCxnSpPr>
          <p:spPr bwMode="auto">
            <a:xfrm flipH="1">
              <a:off x="2639015" y="3497730"/>
              <a:ext cx="2999785" cy="167940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E36F6D-242F-BB6A-45FA-8CF5AC948DC8}"/>
              </a:ext>
            </a:extLst>
          </p:cNvPr>
          <p:cNvGrpSpPr/>
          <p:nvPr/>
        </p:nvGrpSpPr>
        <p:grpSpPr>
          <a:xfrm>
            <a:off x="76200" y="2133600"/>
            <a:ext cx="1600200" cy="3886200"/>
            <a:chOff x="76200" y="2133600"/>
            <a:chExt cx="1600200" cy="3886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983D126-8FB3-6B91-3187-3EC24EC23B76}"/>
                    </a:ext>
                  </a:extLst>
                </p:cNvPr>
                <p:cNvSpPr txBox="1"/>
                <p:nvPr/>
              </p:nvSpPr>
              <p:spPr>
                <a:xfrm>
                  <a:off x="76200" y="3219271"/>
                  <a:ext cx="1052531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Blocks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With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Different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983D126-8FB3-6B91-3187-3EC24EC23B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3219271"/>
                  <a:ext cx="1052531" cy="1200329"/>
                </a:xfrm>
                <a:prstGeom prst="rect">
                  <a:avLst/>
                </a:prstGeom>
                <a:blipFill>
                  <a:blip r:embed="rId8"/>
                  <a:stretch>
                    <a:fillRect l="-5233" t="-2538" r="-4651" b="-71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D038DCB-0EBE-4F84-C637-F5045A5F00B4}"/>
                </a:ext>
              </a:extLst>
            </p:cNvPr>
            <p:cNvCxnSpPr>
              <a:stCxn id="2" idx="3"/>
            </p:cNvCxnSpPr>
            <p:nvPr/>
          </p:nvCxnSpPr>
          <p:spPr bwMode="auto">
            <a:xfrm flipV="1">
              <a:off x="1128731" y="2133600"/>
              <a:ext cx="547669" cy="168583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319D1C0-6638-DD89-3184-1DC815318BB7}"/>
                </a:ext>
              </a:extLst>
            </p:cNvPr>
            <p:cNvCxnSpPr/>
            <p:nvPr/>
          </p:nvCxnSpPr>
          <p:spPr bwMode="auto">
            <a:xfrm flipV="1">
              <a:off x="1143000" y="3581400"/>
              <a:ext cx="457200" cy="23803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F65DCBB-50AB-DB73-1F15-9FAA8513C98A}"/>
                </a:ext>
              </a:extLst>
            </p:cNvPr>
            <p:cNvCxnSpPr/>
            <p:nvPr/>
          </p:nvCxnSpPr>
          <p:spPr bwMode="auto">
            <a:xfrm>
              <a:off x="1143000" y="3819436"/>
              <a:ext cx="457200" cy="2200364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5DE898-3357-45CD-CB57-9C6744B0AFA5}"/>
              </a:ext>
            </a:extLst>
          </p:cNvPr>
          <p:cNvSpPr txBox="1"/>
          <p:nvPr/>
        </p:nvSpPr>
        <p:spPr>
          <a:xfrm>
            <a:off x="2590800" y="838200"/>
            <a:ext cx="41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Construct From Additive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5E362-1030-2B25-14FF-6FD7BAEF6495}"/>
                  </a:ext>
                </a:extLst>
              </p:cNvPr>
              <p:cNvSpPr txBox="1"/>
              <p:nvPr/>
            </p:nvSpPr>
            <p:spPr>
              <a:xfrm>
                <a:off x="1747503" y="1207532"/>
                <a:ext cx="1071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=400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5E362-1030-2B25-14FF-6FD7BAEF6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03" y="1207532"/>
                <a:ext cx="10718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595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E9127-BCB2-4589-8848-870B25328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1606167"/>
            <a:ext cx="1400947" cy="79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924A7-96C8-460F-AB39-D3677F046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2346931"/>
            <a:ext cx="1400947" cy="1600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8495F-5BFA-48CC-B8A8-0B04379ED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2" y="3860866"/>
            <a:ext cx="1400948" cy="28018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21855A1-293C-444A-8D7E-57AFE17D3AC4}"/>
              </a:ext>
            </a:extLst>
          </p:cNvPr>
          <p:cNvGrpSpPr/>
          <p:nvPr/>
        </p:nvGrpSpPr>
        <p:grpSpPr>
          <a:xfrm>
            <a:off x="3048000" y="1601911"/>
            <a:ext cx="1400947" cy="2345737"/>
            <a:chOff x="3048000" y="1601911"/>
            <a:chExt cx="1400947" cy="23457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0F4102-9010-4A51-B6FC-4784C39E5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601911"/>
              <a:ext cx="1400947" cy="7990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8C8FFB-CAF1-4F39-93FA-C5C12C6B2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346931"/>
              <a:ext cx="1400947" cy="160071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4A1884-73B9-4447-82F6-2FEDF757C577}"/>
              </a:ext>
            </a:extLst>
          </p:cNvPr>
          <p:cNvGrpSpPr/>
          <p:nvPr/>
        </p:nvGrpSpPr>
        <p:grpSpPr>
          <a:xfrm>
            <a:off x="618351" y="1601911"/>
            <a:ext cx="5401449" cy="5060849"/>
            <a:chOff x="618351" y="1601911"/>
            <a:chExt cx="5401449" cy="50608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B13B71C-9C14-49A7-AD6B-166A3E149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653" y="1601911"/>
              <a:ext cx="1400947" cy="79907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5B376A-8740-4D8E-8EC7-55A5448E8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852" y="3860865"/>
              <a:ext cx="1400948" cy="280189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762DD6-5E91-4AB5-B974-1AEF62E6CB74}"/>
                </a:ext>
              </a:extLst>
            </p:cNvPr>
            <p:cNvSpPr txBox="1"/>
            <p:nvPr/>
          </p:nvSpPr>
          <p:spPr>
            <a:xfrm>
              <a:off x="618351" y="38862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1-3 Comps.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E896D7-F8D2-4B56-8FA5-3FBC4132EEA5}"/>
              </a:ext>
            </a:extLst>
          </p:cNvPr>
          <p:cNvGrpSpPr/>
          <p:nvPr/>
        </p:nvGrpSpPr>
        <p:grpSpPr>
          <a:xfrm>
            <a:off x="609600" y="2331984"/>
            <a:ext cx="6858000" cy="4330775"/>
            <a:chOff x="609600" y="2331984"/>
            <a:chExt cx="6858000" cy="433077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886D659-65CA-4115-832B-7F562AC28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653" y="2331984"/>
              <a:ext cx="1400947" cy="160071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84807F5-3A2D-44D0-808B-F418620C7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652" y="3860864"/>
              <a:ext cx="1400948" cy="280189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79073-C905-42A7-9D42-AE154419CB67}"/>
                </a:ext>
              </a:extLst>
            </p:cNvPr>
            <p:cNvSpPr txBox="1"/>
            <p:nvPr/>
          </p:nvSpPr>
          <p:spPr>
            <a:xfrm>
              <a:off x="609600" y="44958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2-3 Comps.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7DE936E-9AE8-4CCF-9865-91766634AF74}"/>
                  </a:ext>
                </a:extLst>
              </p:cNvPr>
              <p:cNvSpPr txBox="1"/>
              <p:nvPr/>
            </p:nvSpPr>
            <p:spPr>
              <a:xfrm>
                <a:off x="609600" y="5177135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Both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to Joint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7DE936E-9AE8-4CCF-9865-91766634A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77135"/>
                <a:ext cx="2286000" cy="461665"/>
              </a:xfrm>
              <a:prstGeom prst="rect">
                <a:avLst/>
              </a:prstGeom>
              <a:blipFill>
                <a:blip r:embed="rId12"/>
                <a:stretch>
                  <a:fillRect l="-4000" t="-11842" r="-4000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97973A-0C96-4FED-9CBE-C2C9FEC93940}"/>
                  </a:ext>
                </a:extLst>
              </p:cNvPr>
              <p:cNvSpPr txBox="1"/>
              <p:nvPr/>
            </p:nvSpPr>
            <p:spPr>
              <a:xfrm>
                <a:off x="609600" y="5786735"/>
                <a:ext cx="32766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And All three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60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°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Apart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97973A-0C96-4FED-9CBE-C2C9FEC93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786735"/>
                <a:ext cx="3276600" cy="470000"/>
              </a:xfrm>
              <a:prstGeom prst="rect">
                <a:avLst/>
              </a:prstGeom>
              <a:blipFill>
                <a:blip r:embed="rId13"/>
                <a:stretch>
                  <a:fillRect l="-2788" t="-10390" r="-241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4EAD64C-69BA-5AB9-102A-005818AD8CCA}"/>
              </a:ext>
            </a:extLst>
          </p:cNvPr>
          <p:cNvSpPr txBox="1"/>
          <p:nvPr/>
        </p:nvSpPr>
        <p:spPr>
          <a:xfrm>
            <a:off x="2590800" y="838200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Construct From Additive Components</a:t>
            </a:r>
          </a:p>
        </p:txBody>
      </p:sp>
    </p:spTree>
    <p:extLst>
      <p:ext uri="{BB962C8B-B14F-4D97-AF65-F5344CB8AC3E}">
        <p14:creationId xmlns:p14="http://schemas.microsoft.com/office/powerpoint/2010/main" val="1898893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E9127-BCB2-4589-8848-870B25328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1606167"/>
            <a:ext cx="1400947" cy="79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924A7-96C8-460F-AB39-D3677F046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2346931"/>
            <a:ext cx="1400947" cy="1600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8495F-5BFA-48CC-B8A8-0B04379ED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2" y="3860866"/>
            <a:ext cx="1400948" cy="28018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21855A1-293C-444A-8D7E-57AFE17D3AC4}"/>
              </a:ext>
            </a:extLst>
          </p:cNvPr>
          <p:cNvGrpSpPr/>
          <p:nvPr/>
        </p:nvGrpSpPr>
        <p:grpSpPr>
          <a:xfrm>
            <a:off x="3048000" y="1601911"/>
            <a:ext cx="1400947" cy="2345737"/>
            <a:chOff x="3048000" y="1601911"/>
            <a:chExt cx="1400947" cy="23457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0F4102-9010-4A51-B6FC-4784C39E5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601911"/>
              <a:ext cx="1400947" cy="7990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8C8FFB-CAF1-4F39-93FA-C5C12C6B2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346931"/>
              <a:ext cx="1400947" cy="160071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7A25AF-B4B6-45EE-B006-01F179B6E4F4}"/>
              </a:ext>
            </a:extLst>
          </p:cNvPr>
          <p:cNvGrpSpPr/>
          <p:nvPr/>
        </p:nvGrpSpPr>
        <p:grpSpPr>
          <a:xfrm>
            <a:off x="4542653" y="1601911"/>
            <a:ext cx="1477147" cy="5060849"/>
            <a:chOff x="4542653" y="1601911"/>
            <a:chExt cx="1477147" cy="506084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E52388-9280-4B92-B29F-4134AFDFD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653" y="1601911"/>
              <a:ext cx="1400947" cy="7990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B250A6-8D2E-4BC1-91CE-4574F688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852" y="3860865"/>
              <a:ext cx="1400948" cy="280189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F8F630-014D-4B18-9E8B-BB3A0B7449AD}"/>
              </a:ext>
            </a:extLst>
          </p:cNvPr>
          <p:cNvGrpSpPr/>
          <p:nvPr/>
        </p:nvGrpSpPr>
        <p:grpSpPr>
          <a:xfrm>
            <a:off x="6066652" y="2331984"/>
            <a:ext cx="1400948" cy="4330775"/>
            <a:chOff x="6066652" y="2331984"/>
            <a:chExt cx="1400948" cy="43307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1DCDF6-F574-4621-BAC7-9780044B4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653" y="2331984"/>
              <a:ext cx="1400947" cy="160071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65069C8-790E-4A6F-8AA8-86999CCB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652" y="3860864"/>
              <a:ext cx="1400948" cy="280189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2E77001-81F7-4217-A879-4F2268DD59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32770"/>
            <a:ext cx="1400947" cy="7990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DFB4C0-F248-431E-9004-35A0757FCC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31984"/>
            <a:ext cx="1400947" cy="16007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6429E05-70AA-457C-B941-C3AF7AF65C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60863"/>
            <a:ext cx="1400948" cy="28018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D7CB83-DCEC-4E2A-BE21-A4A2B732A046}"/>
              </a:ext>
            </a:extLst>
          </p:cNvPr>
          <p:cNvSpPr txBox="1"/>
          <p:nvPr/>
        </p:nvSpPr>
        <p:spPr>
          <a:xfrm rot="5400000">
            <a:off x="6549218" y="3983242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IID Gaussian Noise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536D70-2E7A-43DE-A2DF-C9D2EA496B17}"/>
              </a:ext>
            </a:extLst>
          </p:cNvPr>
          <p:cNvGrpSpPr/>
          <p:nvPr/>
        </p:nvGrpSpPr>
        <p:grpSpPr>
          <a:xfrm>
            <a:off x="123052" y="1594072"/>
            <a:ext cx="1400948" cy="5068689"/>
            <a:chOff x="76200" y="1594072"/>
            <a:chExt cx="1400948" cy="50686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850F8F9-F3B8-4C5D-B9C8-7304286CA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860866"/>
              <a:ext cx="1400948" cy="2801895"/>
            </a:xfrm>
            <a:prstGeom prst="rect">
              <a:avLst/>
            </a:prstGeom>
          </p:spPr>
        </p:pic>
        <p:pic>
          <p:nvPicPr>
            <p:cNvPr id="35" name="Content Placeholder 4">
              <a:extLst>
                <a:ext uri="{FF2B5EF4-FFF2-40B4-BE49-F238E27FC236}">
                  <a16:creationId xmlns:a16="http://schemas.microsoft.com/office/drawing/2014/main" id="{1B404607-816E-4AA9-911D-943E1AB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594072"/>
              <a:ext cx="1400947" cy="79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81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EA9E913-F2D7-4738-8915-13896D0A7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19890"/>
              <a:ext cx="1400947" cy="1600717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DD04B41-6283-46ED-A2B8-FBEEEA8106EB}"/>
              </a:ext>
            </a:extLst>
          </p:cNvPr>
          <p:cNvSpPr txBox="1"/>
          <p:nvPr/>
        </p:nvSpPr>
        <p:spPr>
          <a:xfrm rot="5400000">
            <a:off x="-1869306" y="3774310"/>
            <a:ext cx="5390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Input to DIVAS:  Sum of 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5ABE2F-AB88-A07D-1639-6838C5640E47}"/>
              </a:ext>
            </a:extLst>
          </p:cNvPr>
          <p:cNvSpPr txBox="1"/>
          <p:nvPr/>
        </p:nvSpPr>
        <p:spPr>
          <a:xfrm>
            <a:off x="2590800" y="838200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Construct From Additive Components</a:t>
            </a:r>
          </a:p>
        </p:txBody>
      </p:sp>
    </p:spTree>
    <p:extLst>
      <p:ext uri="{BB962C8B-B14F-4D97-AF65-F5344CB8AC3E}">
        <p14:creationId xmlns:p14="http://schemas.microsoft.com/office/powerpoint/2010/main" val="2959891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E9127-BCB2-4589-8848-870B25328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1606167"/>
            <a:ext cx="1400947" cy="79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924A7-96C8-460F-AB39-D3677F046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2346931"/>
            <a:ext cx="1400947" cy="1600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8495F-5BFA-48CC-B8A8-0B04379ED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2" y="3860866"/>
            <a:ext cx="1400948" cy="28018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21855A1-293C-444A-8D7E-57AFE17D3AC4}"/>
              </a:ext>
            </a:extLst>
          </p:cNvPr>
          <p:cNvGrpSpPr/>
          <p:nvPr/>
        </p:nvGrpSpPr>
        <p:grpSpPr>
          <a:xfrm>
            <a:off x="3048000" y="1601911"/>
            <a:ext cx="1400947" cy="2345737"/>
            <a:chOff x="3048000" y="1601911"/>
            <a:chExt cx="1400947" cy="23457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0F4102-9010-4A51-B6FC-4784C39E5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601911"/>
              <a:ext cx="1400947" cy="7990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8C8FFB-CAF1-4F39-93FA-C5C12C6B2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346931"/>
              <a:ext cx="1400947" cy="160071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7A25AF-B4B6-45EE-B006-01F179B6E4F4}"/>
              </a:ext>
            </a:extLst>
          </p:cNvPr>
          <p:cNvGrpSpPr/>
          <p:nvPr/>
        </p:nvGrpSpPr>
        <p:grpSpPr>
          <a:xfrm>
            <a:off x="4542653" y="1601911"/>
            <a:ext cx="1477147" cy="5060849"/>
            <a:chOff x="4542653" y="1601911"/>
            <a:chExt cx="1477147" cy="506084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E52388-9280-4B92-B29F-4134AFDFD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653" y="1601911"/>
              <a:ext cx="1400947" cy="7990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B250A6-8D2E-4BC1-91CE-4574F688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852" y="3860865"/>
              <a:ext cx="1400948" cy="280189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F8F630-014D-4B18-9E8B-BB3A0B7449AD}"/>
              </a:ext>
            </a:extLst>
          </p:cNvPr>
          <p:cNvGrpSpPr/>
          <p:nvPr/>
        </p:nvGrpSpPr>
        <p:grpSpPr>
          <a:xfrm>
            <a:off x="6066652" y="2331984"/>
            <a:ext cx="1400948" cy="4330775"/>
            <a:chOff x="6066652" y="2331984"/>
            <a:chExt cx="1400948" cy="43307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1DCDF6-F574-4621-BAC7-9780044B4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653" y="2331984"/>
              <a:ext cx="1400947" cy="160071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65069C8-790E-4A6F-8AA8-86999CCB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652" y="3860864"/>
              <a:ext cx="1400948" cy="280189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2E77001-81F7-4217-A879-4F2268DD59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32770"/>
            <a:ext cx="1400947" cy="7990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DFB4C0-F248-431E-9004-35A0757FCC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31984"/>
            <a:ext cx="1400947" cy="16007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6429E05-70AA-457C-B941-C3AF7AF65C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60863"/>
            <a:ext cx="1400948" cy="28018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E3179-8FE5-46AC-9EF3-9F4FC525A83F}"/>
              </a:ext>
            </a:extLst>
          </p:cNvPr>
          <p:cNvGrpSpPr/>
          <p:nvPr/>
        </p:nvGrpSpPr>
        <p:grpSpPr>
          <a:xfrm>
            <a:off x="123052" y="1594072"/>
            <a:ext cx="1400948" cy="5068689"/>
            <a:chOff x="76200" y="1594072"/>
            <a:chExt cx="1400948" cy="50686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A9AD83-A4B8-4979-9DF6-228909477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860866"/>
              <a:ext cx="1400948" cy="2801895"/>
            </a:xfrm>
            <a:prstGeom prst="rect">
              <a:avLst/>
            </a:prstGeom>
          </p:spPr>
        </p:pic>
        <p:pic>
          <p:nvPicPr>
            <p:cNvPr id="21" name="Content Placeholder 4">
              <a:extLst>
                <a:ext uri="{FF2B5EF4-FFF2-40B4-BE49-F238E27FC236}">
                  <a16:creationId xmlns:a16="http://schemas.microsoft.com/office/drawing/2014/main" id="{52B28D37-D584-4B8D-860F-9BF7190EA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594072"/>
              <a:ext cx="1400947" cy="79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81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0FA0E60-8EF8-4D9F-AE97-68836B90D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19890"/>
              <a:ext cx="1400947" cy="160071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5E173C-CFCD-4038-A7D5-8D6537801B11}"/>
              </a:ext>
            </a:extLst>
          </p:cNvPr>
          <p:cNvGrpSpPr/>
          <p:nvPr/>
        </p:nvGrpSpPr>
        <p:grpSpPr>
          <a:xfrm>
            <a:off x="1676400" y="1548825"/>
            <a:ext cx="5715000" cy="4623375"/>
            <a:chOff x="1676400" y="1548825"/>
            <a:chExt cx="5715000" cy="46233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B89BF9-3785-448C-AF98-A39F83461B00}"/>
                </a:ext>
              </a:extLst>
            </p:cNvPr>
            <p:cNvSpPr/>
            <p:nvPr/>
          </p:nvSpPr>
          <p:spPr bwMode="auto">
            <a:xfrm>
              <a:off x="1676400" y="1676400"/>
              <a:ext cx="5715000" cy="432375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CBB4552-B0E1-40F4-9776-6CB947CFA9BB}"/>
                </a:ext>
              </a:extLst>
            </p:cNvPr>
            <p:cNvSpPr/>
            <p:nvPr/>
          </p:nvSpPr>
          <p:spPr bwMode="auto">
            <a:xfrm>
              <a:off x="1676400" y="2438400"/>
              <a:ext cx="5715000" cy="1125996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54D420D-3ACD-482E-AA1D-6701DEDFADE8}"/>
                </a:ext>
              </a:extLst>
            </p:cNvPr>
            <p:cNvSpPr/>
            <p:nvPr/>
          </p:nvSpPr>
          <p:spPr bwMode="auto">
            <a:xfrm>
              <a:off x="1676400" y="3962400"/>
              <a:ext cx="5715000" cy="22098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3A3F8E8-AB64-4F1D-9CCC-8E06A6C3FB83}"/>
                    </a:ext>
                  </a:extLst>
                </p:cNvPr>
                <p:cNvSpPr txBox="1"/>
                <p:nvPr/>
              </p:nvSpPr>
              <p:spPr>
                <a:xfrm>
                  <a:off x="4191000" y="1548825"/>
                  <a:ext cx="75328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1548825"/>
                  <a:ext cx="753283" cy="58477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566F000-45B6-4D99-9215-13B4FC185A5F}"/>
                    </a:ext>
                  </a:extLst>
                </p:cNvPr>
                <p:cNvSpPr txBox="1"/>
                <p:nvPr/>
              </p:nvSpPr>
              <p:spPr>
                <a:xfrm>
                  <a:off x="4191000" y="2691825"/>
                  <a:ext cx="76277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2691825"/>
                  <a:ext cx="762773" cy="58477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E219611-C9AC-403E-A9BA-7C09419B52C0}"/>
                    </a:ext>
                  </a:extLst>
                </p:cNvPr>
                <p:cNvSpPr txBox="1"/>
                <p:nvPr/>
              </p:nvSpPr>
              <p:spPr>
                <a:xfrm>
                  <a:off x="4191000" y="4673025"/>
                  <a:ext cx="76277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4673025"/>
                  <a:ext cx="762773" cy="58477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DEB30AC-234F-4C75-BBEA-0D8C70BE250A}"/>
              </a:ext>
            </a:extLst>
          </p:cNvPr>
          <p:cNvGrpSpPr/>
          <p:nvPr/>
        </p:nvGrpSpPr>
        <p:grpSpPr>
          <a:xfrm>
            <a:off x="8025490" y="1524000"/>
            <a:ext cx="789220" cy="3733800"/>
            <a:chOff x="8025490" y="1524000"/>
            <a:chExt cx="789220" cy="3733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D58702A-370B-478C-88C2-0ABF65CA5094}"/>
                    </a:ext>
                  </a:extLst>
                </p:cNvPr>
                <p:cNvSpPr txBox="1"/>
                <p:nvPr/>
              </p:nvSpPr>
              <p:spPr>
                <a:xfrm>
                  <a:off x="8077200" y="1524000"/>
                  <a:ext cx="72802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1524000"/>
                  <a:ext cx="728020" cy="58477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15A52BB-2DA2-4977-A039-1964BB470042}"/>
                    </a:ext>
                  </a:extLst>
                </p:cNvPr>
                <p:cNvSpPr txBox="1"/>
                <p:nvPr/>
              </p:nvSpPr>
              <p:spPr>
                <a:xfrm>
                  <a:off x="8025490" y="4673025"/>
                  <a:ext cx="7375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5490" y="4673025"/>
                  <a:ext cx="737510" cy="58477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09CEFB2-B2D6-442A-8FE6-73E3E32381B0}"/>
                    </a:ext>
                  </a:extLst>
                </p:cNvPr>
                <p:cNvSpPr txBox="1"/>
                <p:nvPr/>
              </p:nvSpPr>
              <p:spPr>
                <a:xfrm>
                  <a:off x="8077200" y="2667000"/>
                  <a:ext cx="73751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200" y="2667000"/>
                  <a:ext cx="737510" cy="58477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53FF95-ABC2-41A6-9F9E-726F1FA3CF4B}"/>
              </a:ext>
            </a:extLst>
          </p:cNvPr>
          <p:cNvGrpSpPr/>
          <p:nvPr/>
        </p:nvGrpSpPr>
        <p:grpSpPr>
          <a:xfrm>
            <a:off x="533400" y="1600200"/>
            <a:ext cx="749564" cy="3708975"/>
            <a:chOff x="533400" y="1600200"/>
            <a:chExt cx="749564" cy="37089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3D8A0E6-FBCB-4B44-A575-98E7737F17F3}"/>
                    </a:ext>
                  </a:extLst>
                </p:cNvPr>
                <p:cNvSpPr txBox="1"/>
                <p:nvPr/>
              </p:nvSpPr>
              <p:spPr>
                <a:xfrm>
                  <a:off x="533400" y="1600200"/>
                  <a:ext cx="74007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1600200"/>
                  <a:ext cx="740074" cy="58477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90E8FAB-7B75-4DD9-BDC8-6855A5C72EBD}"/>
                    </a:ext>
                  </a:extLst>
                </p:cNvPr>
                <p:cNvSpPr txBox="1"/>
                <p:nvPr/>
              </p:nvSpPr>
              <p:spPr>
                <a:xfrm>
                  <a:off x="533400" y="2667000"/>
                  <a:ext cx="74956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667000"/>
                  <a:ext cx="749564" cy="5847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F4DF382-0C05-4FD9-914A-3AA19711BC52}"/>
                    </a:ext>
                  </a:extLst>
                </p:cNvPr>
                <p:cNvSpPr txBox="1"/>
                <p:nvPr/>
              </p:nvSpPr>
              <p:spPr>
                <a:xfrm>
                  <a:off x="533400" y="4724400"/>
                  <a:ext cx="74956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724400"/>
                  <a:ext cx="749564" cy="58477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C13118-B159-6661-61FC-14745C034AD2}"/>
              </a:ext>
            </a:extLst>
          </p:cNvPr>
          <p:cNvSpPr txBox="1"/>
          <p:nvPr/>
        </p:nvSpPr>
        <p:spPr>
          <a:xfrm>
            <a:off x="3026673" y="8382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Relate to Previous Notation</a:t>
            </a:r>
          </a:p>
        </p:txBody>
      </p:sp>
    </p:spTree>
    <p:extLst>
      <p:ext uri="{BB962C8B-B14F-4D97-AF65-F5344CB8AC3E}">
        <p14:creationId xmlns:p14="http://schemas.microsoft.com/office/powerpoint/2010/main" val="3374440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Deeper Look at Estimation of 1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Block,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Target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DIVAS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AJIVE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2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534400" cy="5257800"/>
              </a:xfrm>
              <a:blipFill>
                <a:blip r:embed="rId3"/>
                <a:stretch>
                  <a:fillRect l="-1857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90755FC-519F-4333-AA8B-5CD9963AA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2333965" cy="1331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73628-D6D4-4FA3-BBCA-8FB6F20E5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35" y="3810000"/>
            <a:ext cx="2333965" cy="1331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CE2503-3D39-4EA6-BBED-EF94C454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35" y="5298143"/>
            <a:ext cx="2333965" cy="1331257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0377C96-24EE-4A17-9528-E5A964A74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9235" y="2362200"/>
            <a:ext cx="2333965" cy="133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4337E-23F4-4A4E-B8A5-11E3DA5E56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35" y="3810000"/>
            <a:ext cx="2333965" cy="1331257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39D62DA0-E5FE-488D-81BF-08E42FD790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9235" y="5298143"/>
            <a:ext cx="2333965" cy="133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C8E5E0-4CAC-4DC3-ADC0-5763E256FD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35" y="2362200"/>
            <a:ext cx="2333965" cy="1331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9DE2AC-F508-4864-9E33-9781E39F80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0"/>
            <a:ext cx="2333965" cy="1331257"/>
          </a:xfrm>
          <a:prstGeom prst="rect">
            <a:avLst/>
          </a:prstGeo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3BDB7ADF-6D94-4C52-991C-27E049193B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98143"/>
            <a:ext cx="2333965" cy="13312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FD4690-2E80-49E7-90AF-092AF718014C}"/>
              </a:ext>
            </a:extLst>
          </p:cNvPr>
          <p:cNvSpPr txBox="1"/>
          <p:nvPr/>
        </p:nvSpPr>
        <p:spPr>
          <a:xfrm>
            <a:off x="2017450" y="48768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2.76°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FAD22D-7650-46EB-80D3-4F08F0B85101}"/>
              </a:ext>
            </a:extLst>
          </p:cNvPr>
          <p:cNvSpPr txBox="1"/>
          <p:nvPr/>
        </p:nvSpPr>
        <p:spPr>
          <a:xfrm>
            <a:off x="2017450" y="6336268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4.23°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EBBB64-7A0D-40E2-AF0C-3F2D03B24F1E}"/>
              </a:ext>
            </a:extLst>
          </p:cNvPr>
          <p:cNvSpPr txBox="1"/>
          <p:nvPr/>
        </p:nvSpPr>
        <p:spPr>
          <a:xfrm>
            <a:off x="4532050" y="48768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5.01°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5FD260-5AB9-4EAF-8A04-164FDE572BE6}"/>
              </a:ext>
            </a:extLst>
          </p:cNvPr>
          <p:cNvSpPr txBox="1"/>
          <p:nvPr/>
        </p:nvSpPr>
        <p:spPr>
          <a:xfrm>
            <a:off x="4495800" y="6336268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7.89°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9C5EA0-A626-4664-A64D-117177131181}"/>
              </a:ext>
            </a:extLst>
          </p:cNvPr>
          <p:cNvSpPr txBox="1"/>
          <p:nvPr/>
        </p:nvSpPr>
        <p:spPr>
          <a:xfrm>
            <a:off x="6970450" y="48768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1.71°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6B51B3-FE2B-475C-B0BA-176C8FC7D298}"/>
              </a:ext>
            </a:extLst>
          </p:cNvPr>
          <p:cNvSpPr txBox="1"/>
          <p:nvPr/>
        </p:nvSpPr>
        <p:spPr>
          <a:xfrm>
            <a:off x="6934200" y="6336268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7.14°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6F9D1E-2B29-42D1-A5B3-69D6F9C51253}"/>
              </a:ext>
            </a:extLst>
          </p:cNvPr>
          <p:cNvGrpSpPr/>
          <p:nvPr/>
        </p:nvGrpSpPr>
        <p:grpSpPr>
          <a:xfrm>
            <a:off x="2819400" y="1688068"/>
            <a:ext cx="4331314" cy="4712732"/>
            <a:chOff x="2819400" y="1688068"/>
            <a:chExt cx="4331314" cy="4712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DAE1929-AB99-4AA2-BCF0-A07D660314E9}"/>
                    </a:ext>
                  </a:extLst>
                </p:cNvPr>
                <p:cNvSpPr txBox="1"/>
                <p:nvPr/>
              </p:nvSpPr>
              <p:spPr>
                <a:xfrm>
                  <a:off x="2819400" y="1688068"/>
                  <a:ext cx="4331314" cy="3787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Large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to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Angles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Worse Estimation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DAE1929-AB99-4AA2-BCF0-A07D66031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1688068"/>
                  <a:ext cx="4331314" cy="378758"/>
                </a:xfrm>
                <a:prstGeom prst="rect">
                  <a:avLst/>
                </a:prstGeom>
                <a:blipFill>
                  <a:blip r:embed="rId12"/>
                  <a:stretch>
                    <a:fillRect l="-1268" t="-6452" r="-986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31C3DF5-A70B-404A-9BCE-9207467C708F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4985057" y="2066826"/>
              <a:ext cx="2101543" cy="4333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A49A5DF-C9B4-448C-B17E-C22BCC2B6AF2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4985057" y="2066826"/>
              <a:ext cx="2101543" cy="28861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9691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Deeper Look at Estimation of 2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Block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Target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DIVAS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AJIVE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5F19C-B896-4F42-B2FC-776222C0E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06" y="1828800"/>
            <a:ext cx="1333694" cy="1523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D1E6C4-D7C4-4C31-AA86-5BCB6E80B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06" y="3429000"/>
            <a:ext cx="1333694" cy="1523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7456E3-3E30-4A8A-88F3-B70AC1FC29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306" y="5029200"/>
            <a:ext cx="1333694" cy="1523874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E551774-4A4A-43E6-85EF-5698245A3C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06" y="1828800"/>
            <a:ext cx="1333694" cy="1523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526AFF-4CBD-462E-8964-0D1AF134E0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29126"/>
            <a:ext cx="1333694" cy="1523874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D1A6214-55A2-4567-BE24-BDE7E37E75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06" y="5029326"/>
            <a:ext cx="1333694" cy="1523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5A4B70-78B3-4BEE-B9A3-853A3B8A07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52600"/>
            <a:ext cx="1333694" cy="15238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FE06E4-08DE-453A-B874-D354B99EA6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1333694" cy="1523874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E74B5507-CEB0-41E9-AD57-F4AD12B761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029200"/>
            <a:ext cx="1333694" cy="15238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D2D068-7EC3-490C-AC3D-253F108650BB}"/>
              </a:ext>
            </a:extLst>
          </p:cNvPr>
          <p:cNvSpPr txBox="1"/>
          <p:nvPr/>
        </p:nvSpPr>
        <p:spPr>
          <a:xfrm>
            <a:off x="2667000" y="46482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2.76°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3F32D-A7D8-4601-BCB9-609C1A2A8DFE}"/>
              </a:ext>
            </a:extLst>
          </p:cNvPr>
          <p:cNvSpPr txBox="1"/>
          <p:nvPr/>
        </p:nvSpPr>
        <p:spPr>
          <a:xfrm>
            <a:off x="2667000" y="6243007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4.23°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D564D0-71FE-4B37-AF6E-E9D0E0BD6535}"/>
              </a:ext>
            </a:extLst>
          </p:cNvPr>
          <p:cNvSpPr txBox="1"/>
          <p:nvPr/>
        </p:nvSpPr>
        <p:spPr>
          <a:xfrm>
            <a:off x="4379650" y="46482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5.00°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D46CF-ACC9-45AE-AC30-6F9ED724AEF2}"/>
              </a:ext>
            </a:extLst>
          </p:cNvPr>
          <p:cNvSpPr txBox="1"/>
          <p:nvPr/>
        </p:nvSpPr>
        <p:spPr>
          <a:xfrm>
            <a:off x="4455850" y="62484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5.79°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F34A6F-CB33-43B1-8313-03FA855D5CB1}"/>
              </a:ext>
            </a:extLst>
          </p:cNvPr>
          <p:cNvSpPr txBox="1"/>
          <p:nvPr/>
        </p:nvSpPr>
        <p:spPr>
          <a:xfrm>
            <a:off x="6208450" y="46482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2.11°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AD73A-432C-47B1-B913-CFD0BF73E3BB}"/>
              </a:ext>
            </a:extLst>
          </p:cNvPr>
          <p:cNvSpPr txBox="1"/>
          <p:nvPr/>
        </p:nvSpPr>
        <p:spPr>
          <a:xfrm>
            <a:off x="6208450" y="6260068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3.76°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31DEC-CF82-4085-A787-8974C2DC3710}"/>
              </a:ext>
            </a:extLst>
          </p:cNvPr>
          <p:cNvSpPr txBox="1"/>
          <p:nvPr/>
        </p:nvSpPr>
        <p:spPr>
          <a:xfrm>
            <a:off x="7439662" y="3962400"/>
            <a:ext cx="16225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DIVAS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Gives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Better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Estimation</a:t>
            </a:r>
          </a:p>
        </p:txBody>
      </p:sp>
    </p:spTree>
    <p:extLst>
      <p:ext uri="{BB962C8B-B14F-4D97-AF65-F5344CB8AC3E}">
        <p14:creationId xmlns:p14="http://schemas.microsoft.com/office/powerpoint/2010/main" val="1915931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Deeper 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Block    -    Target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58146-4D56-4E9D-BBDF-98227D724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61470"/>
            <a:ext cx="2333965" cy="4667930"/>
          </a:xfrm>
          <a:prstGeom prst="rect">
            <a:avLst/>
          </a:prstGeom>
        </p:spPr>
      </p:pic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75DB5B97-0DF7-445B-ACCD-78F14A33E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981200"/>
            <a:ext cx="2333965" cy="46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85FE8-EFA4-4DF9-BE8E-907E510AE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81200"/>
            <a:ext cx="2333965" cy="46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229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 Data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b="0" dirty="0"/>
                  <a:t>Signal Matrix Notation,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/>
                  <a:t>: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brk m:alnAt="7"/>
                          </m:rP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Where: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dirty="0"/>
                  <a:t> Orthogonal to Each Other</a:t>
                </a:r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𝐣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𝐣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𝐣</m:t>
                    </m:r>
                  </m:oMath>
                </a14:m>
                <a:r>
                  <a:rPr lang="en-US" dirty="0"/>
                  <a:t>  implies</a:t>
                </a:r>
              </a:p>
              <a:p>
                <a:pPr marL="0" indent="0" algn="l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𝑠𝑝𝑎𝑛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𝑠𝑝𝑎𝑛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algn="l"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 Full Rank Conditions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3F27E10-D26F-8B58-32C5-CB424250CCF8}"/>
              </a:ext>
            </a:extLst>
          </p:cNvPr>
          <p:cNvGrpSpPr/>
          <p:nvPr/>
        </p:nvGrpSpPr>
        <p:grpSpPr>
          <a:xfrm>
            <a:off x="3657600" y="1828800"/>
            <a:ext cx="4724400" cy="658514"/>
            <a:chOff x="5804768" y="2362200"/>
            <a:chExt cx="4724400" cy="6585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B7DAE7F-4717-DEC1-1E90-0071AE96F593}"/>
                    </a:ext>
                  </a:extLst>
                </p:cNvPr>
                <p:cNvSpPr txBox="1"/>
                <p:nvPr/>
              </p:nvSpPr>
              <p:spPr>
                <a:xfrm>
                  <a:off x="7058218" y="2362200"/>
                  <a:ext cx="3470950" cy="658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These Products, i.e.  Low Rank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Approximations, Are Called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𝔜</m:t>
                          </m:r>
                        </m:e>
                        <m:sub>
                          <m:r>
                            <a:rPr kumimoji="0" lang="en-US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𝐢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55140E0-1AB7-EAF6-5D16-809966D023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8218" y="2362200"/>
                  <a:ext cx="3470950" cy="658514"/>
                </a:xfrm>
                <a:prstGeom prst="rect">
                  <a:avLst/>
                </a:prstGeom>
                <a:blipFill>
                  <a:blip r:embed="rId5"/>
                  <a:stretch>
                    <a:fillRect l="-1230" t="-5556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0C47380-7589-0F73-B2E1-2616660247B1}"/>
                </a:ext>
              </a:extLst>
            </p:cNvPr>
            <p:cNvCxnSpPr>
              <a:stCxn id="3" idx="1"/>
            </p:cNvCxnSpPr>
            <p:nvPr/>
          </p:nvCxnSpPr>
          <p:spPr bwMode="auto">
            <a:xfrm flipH="1">
              <a:off x="5804768" y="2691457"/>
              <a:ext cx="125345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79C07F-6B11-202E-C825-F9F401476F05}"/>
              </a:ext>
            </a:extLst>
          </p:cNvPr>
          <p:cNvGrpSpPr/>
          <p:nvPr/>
        </p:nvGrpSpPr>
        <p:grpSpPr>
          <a:xfrm>
            <a:off x="2057400" y="2362200"/>
            <a:ext cx="1120821" cy="914400"/>
            <a:chOff x="5889579" y="2258714"/>
            <a:chExt cx="1120821" cy="914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3DAC95-645B-F1D4-3BF3-452D00936F68}"/>
                </a:ext>
              </a:extLst>
            </p:cNvPr>
            <p:cNvSpPr txBox="1"/>
            <p:nvPr/>
          </p:nvSpPr>
          <p:spPr>
            <a:xfrm>
              <a:off x="5889579" y="2803782"/>
              <a:ext cx="1120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Loadings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A4BF17E-0C8B-79B5-ABB6-5BD36E162BCD}"/>
                </a:ext>
              </a:extLst>
            </p:cNvPr>
            <p:cNvCxnSpPr>
              <a:stCxn id="7" idx="0"/>
            </p:cNvCxnSpPr>
            <p:nvPr/>
          </p:nvCxnSpPr>
          <p:spPr bwMode="auto">
            <a:xfrm flipV="1">
              <a:off x="6449990" y="2258714"/>
              <a:ext cx="125389" cy="5450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05B605-DF3E-75AD-6F40-FD826D226CE2}"/>
              </a:ext>
            </a:extLst>
          </p:cNvPr>
          <p:cNvGrpSpPr/>
          <p:nvPr/>
        </p:nvGrpSpPr>
        <p:grpSpPr>
          <a:xfrm>
            <a:off x="3429000" y="2438400"/>
            <a:ext cx="1131411" cy="838200"/>
            <a:chOff x="5845221" y="2258714"/>
            <a:chExt cx="1131411" cy="8382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83489-0C0A-720F-54F6-54FFBB3F6D2A}"/>
                </a:ext>
              </a:extLst>
            </p:cNvPr>
            <p:cNvSpPr txBox="1"/>
            <p:nvPr/>
          </p:nvSpPr>
          <p:spPr>
            <a:xfrm>
              <a:off x="6073821" y="272758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Scores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393B44A-5404-7DD6-5F66-BF0FC57FCEB3}"/>
                </a:ext>
              </a:extLst>
            </p:cNvPr>
            <p:cNvCxnSpPr>
              <a:stCxn id="10" idx="0"/>
            </p:cNvCxnSpPr>
            <p:nvPr/>
          </p:nvCxnSpPr>
          <p:spPr bwMode="auto">
            <a:xfrm flipH="1" flipV="1">
              <a:off x="5845221" y="2258714"/>
              <a:ext cx="680006" cy="4688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E17D61-62D3-A3A5-AC7A-FB873673A896}"/>
              </a:ext>
            </a:extLst>
          </p:cNvPr>
          <p:cNvGrpSpPr/>
          <p:nvPr/>
        </p:nvGrpSpPr>
        <p:grpSpPr>
          <a:xfrm>
            <a:off x="3581400" y="2286000"/>
            <a:ext cx="4114800" cy="990600"/>
            <a:chOff x="4814168" y="2182514"/>
            <a:chExt cx="4114800" cy="9906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770E9B-91DD-C3DE-E5CB-A913DCCCC976}"/>
                </a:ext>
              </a:extLst>
            </p:cNvPr>
            <p:cNvSpPr txBox="1"/>
            <p:nvPr/>
          </p:nvSpPr>
          <p:spPr>
            <a:xfrm>
              <a:off x="6333386" y="2711449"/>
              <a:ext cx="2595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Indexed Only by 𝐢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69CA856-ED84-68DF-3536-EAA4AFD2D5DB}"/>
                </a:ext>
              </a:extLst>
            </p:cNvPr>
            <p:cNvCxnSpPr>
              <a:stCxn id="13" idx="1"/>
            </p:cNvCxnSpPr>
            <p:nvPr/>
          </p:nvCxnSpPr>
          <p:spPr bwMode="auto">
            <a:xfrm flipH="1" flipV="1">
              <a:off x="4814168" y="2182514"/>
              <a:ext cx="1519218" cy="759768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475239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Deeper 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Block    -    DIVAS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42169-9DEA-49F0-81CF-EC77F7B4F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61470"/>
            <a:ext cx="2333965" cy="4667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7C825-3281-4235-888C-DDFEA7A5F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81200"/>
            <a:ext cx="2333965" cy="466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58CEB-AEE8-4B50-A0B5-3DE90DE04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81200"/>
            <a:ext cx="2333965" cy="4667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B314D3-41A6-4471-BC83-C38EE183077D}"/>
              </a:ext>
            </a:extLst>
          </p:cNvPr>
          <p:cNvSpPr txBox="1"/>
          <p:nvPr/>
        </p:nvSpPr>
        <p:spPr>
          <a:xfrm>
            <a:off x="914400" y="61722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2.76°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148AD-FBCB-48F3-AF0B-230945B2788D}"/>
              </a:ext>
            </a:extLst>
          </p:cNvPr>
          <p:cNvSpPr txBox="1"/>
          <p:nvPr/>
        </p:nvSpPr>
        <p:spPr>
          <a:xfrm>
            <a:off x="3733800" y="61722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1.71°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5F26A-57CB-45FD-81E7-35549F65ECD7}"/>
              </a:ext>
            </a:extLst>
          </p:cNvPr>
          <p:cNvSpPr txBox="1"/>
          <p:nvPr/>
        </p:nvSpPr>
        <p:spPr>
          <a:xfrm>
            <a:off x="6665650" y="61722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2.11°</a:t>
            </a:r>
          </a:p>
        </p:txBody>
      </p:sp>
    </p:spTree>
    <p:extLst>
      <p:ext uri="{BB962C8B-B14F-4D97-AF65-F5344CB8AC3E}">
        <p14:creationId xmlns:p14="http://schemas.microsoft.com/office/powerpoint/2010/main" val="171833529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Deeper 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Block    -    AJIVE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2BD5A-FED4-414B-927F-FD1C2933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61470"/>
            <a:ext cx="2333965" cy="4667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0F9437-FF5F-4B84-AE05-0F42D4137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81200"/>
            <a:ext cx="2333965" cy="4667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CF0DFA-73E2-4E8D-AEB5-89DCE1B1B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35" y="1981200"/>
            <a:ext cx="2333965" cy="4667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695031-CA93-439F-8C12-042C9D45BBFF}"/>
              </a:ext>
            </a:extLst>
          </p:cNvPr>
          <p:cNvSpPr txBox="1"/>
          <p:nvPr/>
        </p:nvSpPr>
        <p:spPr>
          <a:xfrm>
            <a:off x="950650" y="61722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4.23°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85955-F162-4C18-930F-0887662F2E08}"/>
              </a:ext>
            </a:extLst>
          </p:cNvPr>
          <p:cNvSpPr txBox="1"/>
          <p:nvPr/>
        </p:nvSpPr>
        <p:spPr>
          <a:xfrm>
            <a:off x="3733800" y="61722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1.43°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2D2923-3E71-4106-8CB7-17F39555C731}"/>
              </a:ext>
            </a:extLst>
          </p:cNvPr>
          <p:cNvSpPr txBox="1"/>
          <p:nvPr/>
        </p:nvSpPr>
        <p:spPr>
          <a:xfrm>
            <a:off x="6665650" y="61722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2.47°</a:t>
            </a:r>
          </a:p>
        </p:txBody>
      </p:sp>
    </p:spTree>
    <p:extLst>
      <p:ext uri="{BB962C8B-B14F-4D97-AF65-F5344CB8AC3E}">
        <p14:creationId xmlns:p14="http://schemas.microsoft.com/office/powerpoint/2010/main" val="12540513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F7142-6B6C-B25B-D0EB-511FDA375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80F186-01C6-32BD-6189-B8258C47D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CA951F7-1DC2-98E0-36AD-73D16550E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Diagnostic Plot (Scores</a:t>
            </a:r>
            <a:r>
              <a:rPr lang="en-US" kern="1200" dirty="0">
                <a:solidFill>
                  <a:srgbClr val="000000"/>
                </a:solidFill>
                <a:latin typeface="Tahoma" pitchFamily="34" charset="0"/>
              </a:rPr>
              <a:t>, i. e. Trait Space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3" name="Picture 2" descr="A red and grey squares">
            <a:extLst>
              <a:ext uri="{FF2B5EF4-FFF2-40B4-BE49-F238E27FC236}">
                <a16:creationId xmlns:a16="http://schemas.microsoft.com/office/drawing/2014/main" id="{788ECE21-80BE-F599-F65A-79183CEC6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445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CCEAFF-BC59-3F06-923A-58E2D364A3CC}"/>
                  </a:ext>
                </a:extLst>
              </p:cNvPr>
              <p:cNvSpPr txBox="1"/>
              <p:nvPr/>
            </p:nvSpPr>
            <p:spPr>
              <a:xfrm>
                <a:off x="838200" y="1600200"/>
                <a:ext cx="7694542" cy="38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Columns are Share Types, With Components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𝖄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 indexed by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1,2,3</m:t>
                            </m:r>
                          </m:e>
                        </m:d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CCEAFF-BC59-3F06-923A-58E2D364A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0200"/>
                <a:ext cx="7694542" cy="388311"/>
              </a:xfrm>
              <a:prstGeom prst="rect">
                <a:avLst/>
              </a:prstGeom>
              <a:blipFill>
                <a:blip r:embed="rId4"/>
                <a:stretch>
                  <a:fillRect l="-713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85812-A791-8031-1CF7-38A4A0151140}"/>
                  </a:ext>
                </a:extLst>
              </p:cNvPr>
              <p:cNvSpPr txBox="1"/>
              <p:nvPr/>
            </p:nvSpPr>
            <p:spPr>
              <a:xfrm rot="5400000">
                <a:off x="-1259731" y="3476337"/>
                <a:ext cx="349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Rows are Data Blocks,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=1,2,3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85812-A791-8031-1CF7-38A4A0151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-1259731" y="3476337"/>
                <a:ext cx="3498394" cy="369332"/>
              </a:xfrm>
              <a:prstGeom prst="rect">
                <a:avLst/>
              </a:prstGeom>
              <a:blipFill>
                <a:blip r:embed="rId5"/>
                <a:stretch>
                  <a:fillRect l="-24590" t="-1568" r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B5C4806-00C1-7AEE-E73D-E8C5E388F8CE}"/>
              </a:ext>
            </a:extLst>
          </p:cNvPr>
          <p:cNvGrpSpPr/>
          <p:nvPr/>
        </p:nvGrpSpPr>
        <p:grpSpPr>
          <a:xfrm>
            <a:off x="1066800" y="3581400"/>
            <a:ext cx="3903697" cy="2819400"/>
            <a:chOff x="1066800" y="3581400"/>
            <a:chExt cx="3903697" cy="28194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EFE459F-5AB1-F140-7927-203CC39887CC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1524000" y="3657600"/>
              <a:ext cx="1494649" cy="2373868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14ECC41-E2C6-71F0-A06B-79E42231558B}"/>
                </a:ext>
              </a:extLst>
            </p:cNvPr>
            <p:cNvGrpSpPr/>
            <p:nvPr/>
          </p:nvGrpSpPr>
          <p:grpSpPr>
            <a:xfrm>
              <a:off x="1066800" y="3581400"/>
              <a:ext cx="3903697" cy="2819400"/>
              <a:chOff x="-1126518" y="3276600"/>
              <a:chExt cx="3492206" cy="451104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72C67C-4FDB-16A0-3207-2E68D87BD8EE}"/>
                  </a:ext>
                </a:extLst>
              </p:cNvPr>
              <p:cNvSpPr txBox="1"/>
              <p:nvPr/>
            </p:nvSpPr>
            <p:spPr>
              <a:xfrm>
                <a:off x="-1126518" y="7196709"/>
                <a:ext cx="3492206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Bright Colors for Active Components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C2A1BA2-CCBC-F260-2973-97200486488F}"/>
                  </a:ext>
                </a:extLst>
              </p:cNvPr>
              <p:cNvCxnSpPr>
                <a:cxnSpLocks/>
                <a:stCxn id="12" idx="0"/>
              </p:cNvCxnSpPr>
              <p:nvPr/>
            </p:nvCxnSpPr>
            <p:spPr>
              <a:xfrm flipV="1">
                <a:off x="619585" y="3276600"/>
                <a:ext cx="980614" cy="3920109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813284-9274-EAB9-9D42-C051C79FCC91}"/>
              </a:ext>
            </a:extLst>
          </p:cNvPr>
          <p:cNvGrpSpPr/>
          <p:nvPr/>
        </p:nvGrpSpPr>
        <p:grpSpPr>
          <a:xfrm>
            <a:off x="5638800" y="2373869"/>
            <a:ext cx="3390672" cy="1359931"/>
            <a:chOff x="2537593" y="5611749"/>
            <a:chExt cx="3033259" cy="21758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1F099F-0777-2F72-2DE8-DA3F1AB7D6C8}"/>
                </a:ext>
              </a:extLst>
            </p:cNvPr>
            <p:cNvSpPr txBox="1"/>
            <p:nvPr/>
          </p:nvSpPr>
          <p:spPr>
            <a:xfrm>
              <a:off x="2537593" y="5611749"/>
              <a:ext cx="3033259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Color Empty Components Gray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D31DDCF-2A12-4D13-7B28-653695F7A996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2946599" y="6202680"/>
              <a:ext cx="1107623" cy="1584958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94F5FF-8F2F-CE2D-4152-26904D1C2FD8}"/>
              </a:ext>
            </a:extLst>
          </p:cNvPr>
          <p:cNvGrpSpPr/>
          <p:nvPr/>
        </p:nvGrpSpPr>
        <p:grpSpPr>
          <a:xfrm>
            <a:off x="1524000" y="2373869"/>
            <a:ext cx="5969109" cy="2643664"/>
            <a:chOff x="1524000" y="2373869"/>
            <a:chExt cx="5969109" cy="264366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C8AE9E6-2FE4-1E9A-6C0D-B3D1C8D83A9B}"/>
                </a:ext>
              </a:extLst>
            </p:cNvPr>
            <p:cNvGrpSpPr/>
            <p:nvPr/>
          </p:nvGrpSpPr>
          <p:grpSpPr>
            <a:xfrm>
              <a:off x="5346367" y="2438401"/>
              <a:ext cx="2146742" cy="2579132"/>
              <a:chOff x="2139646" y="5471161"/>
              <a:chExt cx="1920452" cy="412661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63E840-A40C-74CE-B711-A77DF03470B4}"/>
                  </a:ext>
                </a:extLst>
              </p:cNvPr>
              <p:cNvSpPr txBox="1"/>
              <p:nvPr/>
            </p:nvSpPr>
            <p:spPr>
              <a:xfrm>
                <a:off x="2139646" y="9006840"/>
                <a:ext cx="1920452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Numbers are ranks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67C9578-A073-03A0-EAB0-5381F868AC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9646" y="5471161"/>
                <a:ext cx="0" cy="3779519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0B3579E-D218-2937-B7A1-7DFF4DF475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05200" y="2373869"/>
              <a:ext cx="1828800" cy="2426731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D3B76A9-E057-0655-1499-6E5148D9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4000" y="2373869"/>
              <a:ext cx="3810000" cy="241506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1441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F7142-6B6C-B25B-D0EB-511FDA375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80F186-01C6-32BD-6189-B8258C47D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CA951F7-1DC2-98E0-36AD-73D16550E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Diagnostic Plot (Scores</a:t>
            </a:r>
            <a:r>
              <a:rPr lang="en-US" kern="1200" dirty="0">
                <a:solidFill>
                  <a:srgbClr val="000000"/>
                </a:solidFill>
                <a:latin typeface="Tahoma" pitchFamily="34" charset="0"/>
              </a:rPr>
              <a:t>, i. e. Trait Space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3" name="Picture 2" descr="A red and grey squares">
            <a:extLst>
              <a:ext uri="{FF2B5EF4-FFF2-40B4-BE49-F238E27FC236}">
                <a16:creationId xmlns:a16="http://schemas.microsoft.com/office/drawing/2014/main" id="{788ECE21-80BE-F599-F65A-79183CEC6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445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CCEAFF-BC59-3F06-923A-58E2D364A3CC}"/>
                  </a:ext>
                </a:extLst>
              </p:cNvPr>
              <p:cNvSpPr txBox="1"/>
              <p:nvPr/>
            </p:nvSpPr>
            <p:spPr>
              <a:xfrm>
                <a:off x="838200" y="1600200"/>
                <a:ext cx="7694542" cy="38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Columns are Share Types, With Components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𝖄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 indexed by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𝒊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1,2,3</m:t>
                            </m:r>
                          </m:e>
                        </m:d>
                      </m:sup>
                    </m:s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CCEAFF-BC59-3F06-923A-58E2D364A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0200"/>
                <a:ext cx="7694542" cy="388311"/>
              </a:xfrm>
              <a:prstGeom prst="rect">
                <a:avLst/>
              </a:prstGeom>
              <a:blipFill>
                <a:blip r:embed="rId4"/>
                <a:stretch>
                  <a:fillRect l="-713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85812-A791-8031-1CF7-38A4A0151140}"/>
                  </a:ext>
                </a:extLst>
              </p:cNvPr>
              <p:cNvSpPr txBox="1"/>
              <p:nvPr/>
            </p:nvSpPr>
            <p:spPr>
              <a:xfrm rot="5400000">
                <a:off x="-1259731" y="3476337"/>
                <a:ext cx="3498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Rows are Data Blocks,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=1,2,3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D85812-A791-8031-1CF7-38A4A0151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-1259731" y="3476337"/>
                <a:ext cx="3498394" cy="369332"/>
              </a:xfrm>
              <a:prstGeom prst="rect">
                <a:avLst/>
              </a:prstGeom>
              <a:blipFill>
                <a:blip r:embed="rId5"/>
                <a:stretch>
                  <a:fillRect l="-24590" t="-1568" r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D7EF81A-AFFA-2F33-79F4-9B9A6E218B88}"/>
              </a:ext>
            </a:extLst>
          </p:cNvPr>
          <p:cNvGrpSpPr/>
          <p:nvPr/>
        </p:nvGrpSpPr>
        <p:grpSpPr>
          <a:xfrm>
            <a:off x="1600200" y="3276600"/>
            <a:ext cx="3678927" cy="3048000"/>
            <a:chOff x="1600200" y="3276600"/>
            <a:chExt cx="3678927" cy="3048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2057DD-8C59-EAE8-F8AC-16A5FFD7903F}"/>
                </a:ext>
              </a:extLst>
            </p:cNvPr>
            <p:cNvSpPr txBox="1"/>
            <p:nvPr/>
          </p:nvSpPr>
          <p:spPr>
            <a:xfrm>
              <a:off x="2286000" y="5955268"/>
              <a:ext cx="2993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Single (rank 1) 3-way Block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EFE459F-5AB1-F140-7927-203CC39887CC}"/>
                </a:ext>
              </a:extLst>
            </p:cNvPr>
            <p:cNvCxnSpPr/>
            <p:nvPr/>
          </p:nvCxnSpPr>
          <p:spPr>
            <a:xfrm flipH="1" flipV="1">
              <a:off x="1600200" y="3276600"/>
              <a:ext cx="2133600" cy="26670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4ECC41-E2C6-71F0-A06B-79E42231558B}"/>
              </a:ext>
            </a:extLst>
          </p:cNvPr>
          <p:cNvGrpSpPr/>
          <p:nvPr/>
        </p:nvGrpSpPr>
        <p:grpSpPr>
          <a:xfrm>
            <a:off x="4114800" y="3581400"/>
            <a:ext cx="4400937" cy="2043500"/>
            <a:chOff x="1600200" y="3276600"/>
            <a:chExt cx="3937028" cy="32696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72C67C-4FDB-16A0-3207-2E68D87BD8EE}"/>
                </a:ext>
              </a:extLst>
            </p:cNvPr>
            <p:cNvSpPr txBox="1"/>
            <p:nvPr/>
          </p:nvSpPr>
          <p:spPr>
            <a:xfrm>
              <a:off x="2286000" y="5955269"/>
              <a:ext cx="3251228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Three (each rank 1) 2-way Blocks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C2A1BA2-CCBC-F260-2973-97200486488F}"/>
                </a:ext>
              </a:extLst>
            </p:cNvPr>
            <p:cNvCxnSpPr/>
            <p:nvPr/>
          </p:nvCxnSpPr>
          <p:spPr>
            <a:xfrm flipH="1" flipV="1">
              <a:off x="1600200" y="3276600"/>
              <a:ext cx="2133600" cy="26670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813284-9274-EAB9-9D42-C051C79FCC91}"/>
              </a:ext>
            </a:extLst>
          </p:cNvPr>
          <p:cNvGrpSpPr/>
          <p:nvPr/>
        </p:nvGrpSpPr>
        <p:grpSpPr>
          <a:xfrm>
            <a:off x="6096001" y="2133598"/>
            <a:ext cx="2436483" cy="1143000"/>
            <a:chOff x="2946602" y="5227320"/>
            <a:chExt cx="2179653" cy="18288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1F099F-0777-2F72-2DE8-DA3F1AB7D6C8}"/>
                </a:ext>
              </a:extLst>
            </p:cNvPr>
            <p:cNvSpPr txBox="1"/>
            <p:nvPr/>
          </p:nvSpPr>
          <p:spPr>
            <a:xfrm>
              <a:off x="3423776" y="5227320"/>
              <a:ext cx="1702479" cy="1034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 Significant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Individual Blocks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D31DDCF-2A12-4D13-7B28-653695F7A996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2946602" y="6261450"/>
              <a:ext cx="1328414" cy="794671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902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2C22EE-3449-443F-A588-F213A00F4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5C0A1E2-61EF-469E-A4B1-E04D0C2AD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F25DCC7-F1A8-AC07-8642-2812810E5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Diagnostic Plot (Scores</a:t>
            </a:r>
            <a:r>
              <a:rPr lang="en-US" kern="1200" dirty="0">
                <a:solidFill>
                  <a:srgbClr val="000000"/>
                </a:solidFill>
                <a:latin typeface="Tahoma" pitchFamily="34" charset="0"/>
              </a:rPr>
              <a:t>, i. e. Trait Space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3" name="Picture 2" descr="A red and grey squares">
            <a:extLst>
              <a:ext uri="{FF2B5EF4-FFF2-40B4-BE49-F238E27FC236}">
                <a16:creationId xmlns:a16="http://schemas.microsoft.com/office/drawing/2014/main" id="{9A884386-307D-9046-DE04-5E2D853F8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44577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02E2F78-49DD-3D17-1617-BFB68B4F7D6A}"/>
              </a:ext>
            </a:extLst>
          </p:cNvPr>
          <p:cNvGrpSpPr/>
          <p:nvPr/>
        </p:nvGrpSpPr>
        <p:grpSpPr>
          <a:xfrm flipH="1">
            <a:off x="5715000" y="1943100"/>
            <a:ext cx="2209800" cy="2209800"/>
            <a:chOff x="2946602" y="5227321"/>
            <a:chExt cx="1961684" cy="18288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61FEE1-F70B-7E77-A74C-24DC53B23A37}"/>
                </a:ext>
              </a:extLst>
            </p:cNvPr>
            <p:cNvSpPr txBox="1"/>
            <p:nvPr/>
          </p:nvSpPr>
          <p:spPr>
            <a:xfrm>
              <a:off x="3474748" y="5227321"/>
              <a:ext cx="1433538" cy="534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Cumulative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Block Rank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861EC67-5528-FA35-1910-84EDBFF69C02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2946602" y="5762216"/>
              <a:ext cx="1244916" cy="1293905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BCF359-9442-A20D-D23E-9B2F2E489102}"/>
              </a:ext>
            </a:extLst>
          </p:cNvPr>
          <p:cNvGrpSpPr/>
          <p:nvPr/>
        </p:nvGrpSpPr>
        <p:grpSpPr>
          <a:xfrm>
            <a:off x="990600" y="2057400"/>
            <a:ext cx="3810000" cy="2209800"/>
            <a:chOff x="990600" y="2057400"/>
            <a:chExt cx="3810000" cy="2209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2D16C6A-8CC1-356E-F661-6874F4058539}"/>
                </a:ext>
              </a:extLst>
            </p:cNvPr>
            <p:cNvSpPr/>
            <p:nvPr/>
          </p:nvSpPr>
          <p:spPr>
            <a:xfrm>
              <a:off x="990600" y="2057400"/>
              <a:ext cx="3810000" cy="2209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89D651-37E0-3564-92EA-AFDDCAF39A0C}"/>
                </a:ext>
              </a:extLst>
            </p:cNvPr>
            <p:cNvSpPr txBox="1"/>
            <p:nvPr/>
          </p:nvSpPr>
          <p:spPr>
            <a:xfrm>
              <a:off x="2214691" y="2831068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Zoom In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400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7AC2FF-2C3B-3D73-A042-EACA5DD86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6BCA246-086B-55A8-A7D7-3BCBB7D95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8D3BAB0-A540-FC1A-5987-A4B024E84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Diagnostic Plot (Scores), Zoomed In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3" name="Picture 2" descr="A red and grey squares">
            <a:extLst>
              <a:ext uri="{FF2B5EF4-FFF2-40B4-BE49-F238E27FC236}">
                <a16:creationId xmlns:a16="http://schemas.microsoft.com/office/drawing/2014/main" id="{5CF6A890-3D5E-7F11-2B0B-DF573068F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2564" r="47500" b="47863"/>
          <a:stretch/>
        </p:blipFill>
        <p:spPr>
          <a:xfrm>
            <a:off x="304800" y="1676400"/>
            <a:ext cx="8539655" cy="4953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5EA961C-9A1B-8535-F947-4993033CF501}"/>
              </a:ext>
            </a:extLst>
          </p:cNvPr>
          <p:cNvGrpSpPr/>
          <p:nvPr/>
        </p:nvGrpSpPr>
        <p:grpSpPr>
          <a:xfrm>
            <a:off x="1524000" y="4038600"/>
            <a:ext cx="2819400" cy="781918"/>
            <a:chOff x="1524000" y="4038600"/>
            <a:chExt cx="2819400" cy="7819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8E84C63-3236-5C94-9592-13F678D713AD}"/>
                    </a:ext>
                  </a:extLst>
                </p:cNvPr>
                <p:cNvSpPr txBox="1"/>
                <p:nvPr/>
              </p:nvSpPr>
              <p:spPr>
                <a:xfrm>
                  <a:off x="2689067" y="4343400"/>
                  <a:ext cx="587533" cy="4771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8E84C63-3236-5C94-9592-13F678D713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067" y="4343400"/>
                  <a:ext cx="587533" cy="4771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D9052E2-A3D7-E3EF-FEDB-CE0E1F349F88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3276600" y="4038600"/>
              <a:ext cx="1066800" cy="54335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BB1EEE8-E4B0-9A8E-9F49-7EE6B2ACDBD8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1524000" y="4038600"/>
              <a:ext cx="1165067" cy="54335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CC7966-56B3-9BFF-3CBB-EFEA739198AE}"/>
              </a:ext>
            </a:extLst>
          </p:cNvPr>
          <p:cNvGrpSpPr/>
          <p:nvPr/>
        </p:nvGrpSpPr>
        <p:grpSpPr>
          <a:xfrm>
            <a:off x="1524000" y="2590800"/>
            <a:ext cx="2819400" cy="1216102"/>
            <a:chOff x="1676400" y="3657600"/>
            <a:chExt cx="2819400" cy="1216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4525387-850F-1B60-E875-A0339112A563}"/>
                    </a:ext>
                  </a:extLst>
                </p:cNvPr>
                <p:cNvSpPr txBox="1"/>
                <p:nvPr/>
              </p:nvSpPr>
              <p:spPr>
                <a:xfrm>
                  <a:off x="2590800" y="3657600"/>
                  <a:ext cx="1263551" cy="12161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Upper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Bound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4525387-850F-1B60-E875-A0339112A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3657600"/>
                  <a:ext cx="1263551" cy="1216102"/>
                </a:xfrm>
                <a:prstGeom prst="rect">
                  <a:avLst/>
                </a:prstGeom>
                <a:blipFill>
                  <a:blip r:embed="rId5"/>
                  <a:stretch>
                    <a:fillRect l="-2899" t="-35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7741D93-C790-8E61-26EE-3FEF89F7915E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3854351" y="4265651"/>
              <a:ext cx="641449" cy="608051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12CFD7-761E-0B0B-EA84-7A9D48A249FD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1676400" y="4265651"/>
              <a:ext cx="914400" cy="608051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0B66C8-0D3D-1503-B1F8-FA96C6160BEB}"/>
              </a:ext>
            </a:extLst>
          </p:cNvPr>
          <p:cNvGrpSpPr/>
          <p:nvPr/>
        </p:nvGrpSpPr>
        <p:grpSpPr>
          <a:xfrm>
            <a:off x="5410200" y="4627664"/>
            <a:ext cx="774571" cy="1392136"/>
            <a:chOff x="5410200" y="4627664"/>
            <a:chExt cx="774571" cy="1392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2CEE0F1-34DA-0F5B-623C-53508712D660}"/>
                    </a:ext>
                  </a:extLst>
                </p:cNvPr>
                <p:cNvSpPr txBox="1"/>
                <p:nvPr/>
              </p:nvSpPr>
              <p:spPr>
                <a:xfrm>
                  <a:off x="5410200" y="4627664"/>
                  <a:ext cx="774571" cy="934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Cone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Width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2CEE0F1-34DA-0F5B-623C-53508712D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627664"/>
                  <a:ext cx="774571" cy="934936"/>
                </a:xfrm>
                <a:prstGeom prst="rect">
                  <a:avLst/>
                </a:prstGeom>
                <a:blipFill>
                  <a:blip r:embed="rId6"/>
                  <a:stretch>
                    <a:fillRect l="-7874" t="-3247" r="-7087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BB02BDF-B026-865F-9F71-BB5C82CD904D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5797486" y="5562600"/>
              <a:ext cx="0" cy="4572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4DF0D6E-C860-AB41-EFB8-688070A31DF0}"/>
              </a:ext>
            </a:extLst>
          </p:cNvPr>
          <p:cNvGrpSpPr/>
          <p:nvPr/>
        </p:nvGrpSpPr>
        <p:grpSpPr>
          <a:xfrm>
            <a:off x="2057400" y="4953000"/>
            <a:ext cx="1831078" cy="1066800"/>
            <a:chOff x="2057400" y="4953000"/>
            <a:chExt cx="1831078" cy="10668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5DF7202-07EF-2D56-431C-1C0D994FCB95}"/>
                </a:ext>
              </a:extLst>
            </p:cNvPr>
            <p:cNvGrpSpPr/>
            <p:nvPr/>
          </p:nvGrpSpPr>
          <p:grpSpPr>
            <a:xfrm>
              <a:off x="2057400" y="4953000"/>
              <a:ext cx="1831078" cy="1066800"/>
              <a:chOff x="4736971" y="4495800"/>
              <a:chExt cx="1831078" cy="10668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87E6A3E-5933-B219-9D03-D3F173C01E8E}"/>
                      </a:ext>
                    </a:extLst>
                  </p:cNvPr>
                  <p:cNvSpPr txBox="1"/>
                  <p:nvPr/>
                </p:nvSpPr>
                <p:spPr>
                  <a:xfrm>
                    <a:off x="4736971" y="4495800"/>
                    <a:ext cx="1831078" cy="6579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rPr>
                      <a:t>Same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oMath>
                    </a14:m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rPr>
                      <a:t> for All 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rPr>
                      <a:t>Share Types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87E6A3E-5933-B219-9D03-D3F173C01E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6971" y="4495800"/>
                    <a:ext cx="1831078" cy="65793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667" t="-3738" r="-2333" b="-140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D6339DA-0879-D818-9BEB-293AE49F313C}"/>
                  </a:ext>
                </a:extLst>
              </p:cNvPr>
              <p:cNvCxnSpPr>
                <a:cxnSpLocks/>
                <a:stCxn id="29" idx="2"/>
              </p:cNvCxnSpPr>
              <p:nvPr/>
            </p:nvCxnSpPr>
            <p:spPr>
              <a:xfrm flipH="1">
                <a:off x="4813171" y="5153737"/>
                <a:ext cx="839339" cy="408863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22A042C-A17B-16F7-9E1A-123FBAC51191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2972939" y="5610937"/>
              <a:ext cx="837061" cy="408863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369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7AC2FF-2C3B-3D73-A042-EACA5DD86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6BCA246-086B-55A8-A7D7-3BCBB7D95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8D3BAB0-A540-FC1A-5987-A4B024E84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Diagnostic Plot (Scores), Zoomed In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3" name="Picture 2" descr="A red and grey squares">
            <a:extLst>
              <a:ext uri="{FF2B5EF4-FFF2-40B4-BE49-F238E27FC236}">
                <a16:creationId xmlns:a16="http://schemas.microsoft.com/office/drawing/2014/main" id="{5CF6A890-3D5E-7F11-2B0B-DF573068F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2564" r="47500" b="47863"/>
          <a:stretch/>
        </p:blipFill>
        <p:spPr>
          <a:xfrm>
            <a:off x="304800" y="1676400"/>
            <a:ext cx="8539655" cy="4953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8AC8ECF-D0DF-46C0-2E1C-5EF43F92A280}"/>
              </a:ext>
            </a:extLst>
          </p:cNvPr>
          <p:cNvGrpSpPr/>
          <p:nvPr/>
        </p:nvGrpSpPr>
        <p:grpSpPr>
          <a:xfrm>
            <a:off x="3683675" y="2438400"/>
            <a:ext cx="2031325" cy="990600"/>
            <a:chOff x="4445675" y="2362200"/>
            <a:chExt cx="2031325" cy="9906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4FD1377-984D-35B8-B157-BFAB82E2369C}"/>
                </a:ext>
              </a:extLst>
            </p:cNvPr>
            <p:cNvSpPr txBox="1"/>
            <p:nvPr/>
          </p:nvSpPr>
          <p:spPr>
            <a:xfrm>
              <a:off x="4445675" y="2706469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Random Direction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Bound (RDB)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1303542-DE4D-8FFF-6DA3-354532BB98CA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V="1">
              <a:off x="5461338" y="2362200"/>
              <a:ext cx="0" cy="34426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3123EC7-51DB-30AB-2F93-3F119222AEBF}"/>
              </a:ext>
            </a:extLst>
          </p:cNvPr>
          <p:cNvSpPr txBox="1"/>
          <p:nvPr/>
        </p:nvSpPr>
        <p:spPr>
          <a:xfrm>
            <a:off x="3657600" y="3364468"/>
            <a:ext cx="2835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Same Over Share Types,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Share Ranks All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54CA7B-1A1B-A5E9-03FD-79A522F59475}"/>
              </a:ext>
            </a:extLst>
          </p:cNvPr>
          <p:cNvGrpSpPr/>
          <p:nvPr/>
        </p:nvGrpSpPr>
        <p:grpSpPr>
          <a:xfrm>
            <a:off x="1447800" y="4876800"/>
            <a:ext cx="4267200" cy="846450"/>
            <a:chOff x="1447800" y="4058518"/>
            <a:chExt cx="4267200" cy="846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CAD9177-4468-EC14-78A5-93580BBFF414}"/>
                    </a:ext>
                  </a:extLst>
                </p:cNvPr>
                <p:cNvSpPr txBox="1"/>
                <p:nvPr/>
              </p:nvSpPr>
              <p:spPr>
                <a:xfrm>
                  <a:off x="1447800" y="4058518"/>
                  <a:ext cx="2658613" cy="846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Large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for Block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Not in This Share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CAD9177-4468-EC14-78A5-93580BBFF4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4058518"/>
                  <a:ext cx="2658613" cy="846450"/>
                </a:xfrm>
                <a:prstGeom prst="rect">
                  <a:avLst/>
                </a:prstGeom>
                <a:blipFill>
                  <a:blip r:embed="rId4"/>
                  <a:stretch>
                    <a:fillRect l="-3670" t="-3597" r="-2752" b="-158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C553ECE-DF40-A4EE-5D7F-D44D997B0707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4106413" y="4134718"/>
              <a:ext cx="1608587" cy="347025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5074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32A7F-8C35-2F9B-95F5-7FAB8E808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5E35C3E-6D57-C09C-FDE7-B99BD9EC7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5CD5916-9592-88C3-33AA-F493E165F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Diagnostic Plot (Scores, i. e. Trait Space)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3" name="Picture 2" descr="A red and grey squares">
            <a:extLst>
              <a:ext uri="{FF2B5EF4-FFF2-40B4-BE49-F238E27FC236}">
                <a16:creationId xmlns:a16="http://schemas.microsoft.com/office/drawing/2014/main" id="{3B29ACA2-2369-0DDA-3EBB-56B4AD348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4457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A13118-D342-E9C5-A897-20DEC3A050F8}"/>
              </a:ext>
            </a:extLst>
          </p:cNvPr>
          <p:cNvSpPr/>
          <p:nvPr/>
        </p:nvSpPr>
        <p:spPr>
          <a:xfrm>
            <a:off x="685800" y="4724400"/>
            <a:ext cx="26670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CCF17-EED8-C8F0-6451-E6F030102B6C}"/>
              </a:ext>
            </a:extLst>
          </p:cNvPr>
          <p:cNvSpPr txBox="1"/>
          <p:nvPr/>
        </p:nvSpPr>
        <p:spPr>
          <a:xfrm>
            <a:off x="1224091" y="51932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Zoom In Here</a:t>
            </a:r>
          </a:p>
        </p:txBody>
      </p:sp>
    </p:spTree>
    <p:extLst>
      <p:ext uri="{BB962C8B-B14F-4D97-AF65-F5344CB8AC3E}">
        <p14:creationId xmlns:p14="http://schemas.microsoft.com/office/powerpoint/2010/main" val="388250014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A53E7-D4EC-0807-5036-47583E6D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44AF345-DBB5-8F57-E23D-A2CEF7AE8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E7E4E3B-AC80-8457-E538-FF3A9BAFD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Diagnostic Plot (Scores), Zoomed In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3" name="Picture 2" descr="A red and grey squares">
            <a:extLst>
              <a:ext uri="{FF2B5EF4-FFF2-40B4-BE49-F238E27FC236}">
                <a16:creationId xmlns:a16="http://schemas.microsoft.com/office/drawing/2014/main" id="{F0C780AF-502D-0AE0-DD59-700315475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60684" r="63333" b="5128"/>
          <a:stretch>
            <a:fillRect/>
          </a:stretch>
        </p:blipFill>
        <p:spPr>
          <a:xfrm>
            <a:off x="554910" y="2163762"/>
            <a:ext cx="7979490" cy="4313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7BD40A-CB3A-67CA-62BA-2CEE2A3DECB4}"/>
                  </a:ext>
                </a:extLst>
              </p:cNvPr>
              <p:cNvSpPr txBox="1"/>
              <p:nvPr/>
            </p:nvSpPr>
            <p:spPr>
              <a:xfrm>
                <a:off x="582753" y="5203739"/>
                <a:ext cx="1627047" cy="1578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ENC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𝒗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7BD40A-CB3A-67CA-62BA-2CEE2A3DE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53" y="5203739"/>
                <a:ext cx="1627047" cy="1578061"/>
              </a:xfrm>
              <a:prstGeom prst="rect">
                <a:avLst/>
              </a:prstGeom>
              <a:blipFill>
                <a:blip r:embed="rId4"/>
                <a:stretch>
                  <a:fillRect l="-2996" t="-5792" r="-8989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FEF89B-EB9B-7610-9460-24D6BEC2BA37}"/>
                  </a:ext>
                </a:extLst>
              </p:cNvPr>
              <p:cNvSpPr txBox="1"/>
              <p:nvPr/>
            </p:nvSpPr>
            <p:spPr>
              <a:xfrm>
                <a:off x="4187817" y="6096000"/>
                <a:ext cx="335598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ENC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When Single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FEF89B-EB9B-7610-9460-24D6BEC2B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17" y="6096000"/>
                <a:ext cx="3355983" cy="391646"/>
              </a:xfrm>
              <a:prstGeom prst="rect">
                <a:avLst/>
              </a:prstGeom>
              <a:blipFill>
                <a:blip r:embed="rId5"/>
                <a:stretch>
                  <a:fillRect l="-1633" t="-781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D0E73F7-7974-ED8F-B294-D9C187EAA996}"/>
              </a:ext>
            </a:extLst>
          </p:cNvPr>
          <p:cNvGrpSpPr/>
          <p:nvPr/>
        </p:nvGrpSpPr>
        <p:grpSpPr>
          <a:xfrm>
            <a:off x="3429000" y="2473240"/>
            <a:ext cx="4356021" cy="879560"/>
            <a:chOff x="3429000" y="2473240"/>
            <a:chExt cx="4356021" cy="8795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4A3FAB-E2E6-D26B-319A-32E1F5486EE7}"/>
                    </a:ext>
                  </a:extLst>
                </p:cNvPr>
                <p:cNvSpPr txBox="1"/>
                <p:nvPr/>
              </p:nvSpPr>
              <p:spPr>
                <a:xfrm>
                  <a:off x="4648200" y="2473240"/>
                  <a:ext cx="3136821" cy="4223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ENC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When All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±</m:t>
                      </m:r>
                      <m:box>
                        <m:box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box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14A3FAB-E2E6-D26B-319A-32E1F5486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2473240"/>
                  <a:ext cx="3136821" cy="422360"/>
                </a:xfrm>
                <a:prstGeom prst="rect">
                  <a:avLst/>
                </a:prstGeom>
                <a:blipFill>
                  <a:blip r:embed="rId6"/>
                  <a:stretch>
                    <a:fillRect l="-1751" t="-8696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E961F58-E486-0F53-906F-4FCAB0D94D2B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3429000" y="2684420"/>
              <a:ext cx="1219200" cy="66838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8063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E503A-FC54-ED2C-846E-D7C70B657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1BAAE7-6CD7-8B47-489C-546F01235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9648189-C3A1-2BC2-4DE8-C59C93FD9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Diagnostic Plot (</a:t>
            </a:r>
            <a:r>
              <a:rPr lang="en-US" kern="1200" dirty="0">
                <a:solidFill>
                  <a:srgbClr val="000000"/>
                </a:solidFill>
                <a:latin typeface="Tahoma" pitchFamily="34" charset="0"/>
              </a:rPr>
              <a:t>Loading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s, i.e. Object Space)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3" name="Picture 2" descr="A red and grey squares&#10;&#10;AI-generated content may be incorrect.">
            <a:extLst>
              <a:ext uri="{FF2B5EF4-FFF2-40B4-BE49-F238E27FC236}">
                <a16:creationId xmlns:a16="http://schemas.microsoft.com/office/drawing/2014/main" id="{DA81DF60-3E85-8662-F5B9-E1B19F426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445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48C6F8-F17D-6E45-BB8A-2E0F87E2927E}"/>
              </a:ext>
            </a:extLst>
          </p:cNvPr>
          <p:cNvSpPr txBox="1"/>
          <p:nvPr/>
        </p:nvSpPr>
        <p:spPr>
          <a:xfrm>
            <a:off x="6403174" y="2286000"/>
            <a:ext cx="2512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Similar to Scores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Diagnostic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B03144-F0BF-E41A-CC5E-FEB7D7770E88}"/>
              </a:ext>
            </a:extLst>
          </p:cNvPr>
          <p:cNvGrpSpPr/>
          <p:nvPr/>
        </p:nvGrpSpPr>
        <p:grpSpPr>
          <a:xfrm>
            <a:off x="1676400" y="4191062"/>
            <a:ext cx="1828800" cy="609538"/>
            <a:chOff x="1676400" y="4191062"/>
            <a:chExt cx="1828800" cy="609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19DF144-BBEB-D8C1-3B2B-E96CF4A0BDCD}"/>
                    </a:ext>
                  </a:extLst>
                </p:cNvPr>
                <p:cNvSpPr txBox="1"/>
                <p:nvPr/>
              </p:nvSpPr>
              <p:spPr>
                <a:xfrm>
                  <a:off x="2367828" y="4191062"/>
                  <a:ext cx="527772" cy="380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𝜓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19DF144-BBEB-D8C1-3B2B-E96CF4A0BD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7828" y="4191062"/>
                  <a:ext cx="527772" cy="380938"/>
                </a:xfrm>
                <a:prstGeom prst="rect">
                  <a:avLst/>
                </a:prstGeom>
                <a:blipFill>
                  <a:blip r:embed="rId4"/>
                  <a:stretch>
                    <a:fillRect t="-1613" r="-13793"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E88634A-B906-9154-5074-2544930C599C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1676400" y="4572000"/>
              <a:ext cx="955314" cy="2286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56B2C3E-69D5-62D8-B87A-468FD7787882}"/>
                </a:ext>
              </a:extLst>
            </p:cNvPr>
            <p:cNvCxnSpPr>
              <a:cxnSpLocks/>
            </p:cNvCxnSpPr>
            <p:nvPr/>
          </p:nvCxnSpPr>
          <p:spPr>
            <a:xfrm>
              <a:off x="2631714" y="4572000"/>
              <a:ext cx="873486" cy="2286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352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 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0100"/>
            <a:ext cx="8534400" cy="5257800"/>
          </a:xfrm>
        </p:spPr>
        <p:txBody>
          <a:bodyPr/>
          <a:lstStyle/>
          <a:p>
            <a:pPr marL="0" indent="0" algn="l">
              <a:lnSpc>
                <a:spcPct val="250000"/>
              </a:lnSpc>
              <a:buClrTx/>
              <a:buSzPct val="100000"/>
              <a:buNone/>
            </a:pPr>
            <a:r>
              <a:rPr lang="en-US" b="0" dirty="0"/>
              <a:t>Three Major Steps: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Signal Subspace Extraction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Joint Subspace Estimation</a:t>
            </a:r>
          </a:p>
          <a:p>
            <a:pPr marL="514350" indent="-514350" algn="l">
              <a:lnSpc>
                <a:spcPct val="250000"/>
              </a:lnSpc>
              <a:buClrTx/>
              <a:buSzPct val="100000"/>
              <a:buFont typeface="+mj-lt"/>
              <a:buAutoNum type="arabicPeriod"/>
            </a:pPr>
            <a:r>
              <a:rPr lang="en-US" dirty="0"/>
              <a:t> Signal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59AAF6-2ED5-FF40-4734-0CD57AB51AD5}"/>
                  </a:ext>
                </a:extLst>
              </p:cNvPr>
              <p:cNvSpPr txBox="1"/>
              <p:nvPr/>
            </p:nvSpPr>
            <p:spPr>
              <a:xfrm>
                <a:off x="2538482" y="3124200"/>
                <a:ext cx="4712187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each Block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E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stimate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Signal Rank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Angle Perturbation Bounds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59AAF6-2ED5-FF40-4734-0CD57AB51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482" y="3124200"/>
                <a:ext cx="4712187" cy="657937"/>
              </a:xfrm>
              <a:prstGeom prst="rect">
                <a:avLst/>
              </a:prstGeom>
              <a:blipFill>
                <a:blip r:embed="rId3"/>
                <a:stretch>
                  <a:fillRect l="-1035" t="-5607" r="-2199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24C797-F8D3-32E3-86C3-3E30B5A7280A}"/>
                  </a:ext>
                </a:extLst>
              </p:cNvPr>
              <p:cNvSpPr txBox="1"/>
              <p:nvPr/>
            </p:nvSpPr>
            <p:spPr>
              <a:xfrm>
                <a:off x="2561506" y="4495800"/>
                <a:ext cx="4295022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Locate Directions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That Lie Within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Multiple Data Blocks,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24C797-F8D3-32E3-86C3-3E30B5A72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506" y="4495800"/>
                <a:ext cx="4295022" cy="657937"/>
              </a:xfrm>
              <a:prstGeom prst="rect">
                <a:avLst/>
              </a:prstGeom>
              <a:blipFill>
                <a:blip r:embed="rId4"/>
                <a:stretch>
                  <a:fillRect l="-993" t="-5607" r="-851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CA8075-D203-C78E-4030-D4703C92D223}"/>
                  </a:ext>
                </a:extLst>
              </p:cNvPr>
              <p:cNvSpPr txBox="1"/>
              <p:nvPr/>
            </p:nvSpPr>
            <p:spPr>
              <a:xfrm>
                <a:off x="2638626" y="5830669"/>
                <a:ext cx="43717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Reconstruct Partially Shared Joint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Components of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Especially Loadings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CA8075-D203-C78E-4030-D4703C92D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626" y="5830669"/>
                <a:ext cx="4371774" cy="646331"/>
              </a:xfrm>
              <a:prstGeom prst="rect">
                <a:avLst/>
              </a:prstGeom>
              <a:blipFill>
                <a:blip r:embed="rId5"/>
                <a:stretch>
                  <a:fillRect l="-837" t="-4673" r="-558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3D1E64D-1422-1A76-1DC8-8FE8BF15A960}"/>
              </a:ext>
            </a:extLst>
          </p:cNvPr>
          <p:cNvGrpSpPr/>
          <p:nvPr/>
        </p:nvGrpSpPr>
        <p:grpSpPr>
          <a:xfrm>
            <a:off x="6986829" y="2057400"/>
            <a:ext cx="1569212" cy="1219200"/>
            <a:chOff x="6986829" y="2057400"/>
            <a:chExt cx="1569212" cy="1219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6E371C-E4F8-69F6-B6FA-B7FC7C967B92}"/>
                </a:ext>
              </a:extLst>
            </p:cNvPr>
            <p:cNvSpPr txBox="1"/>
            <p:nvPr/>
          </p:nvSpPr>
          <p:spPr>
            <a:xfrm>
              <a:off x="6986829" y="2057400"/>
              <a:ext cx="15692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Something Like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Initial SVD in AJIVE,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But More Automatic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5388D81-A45D-CF1F-2F5F-B7B385C16762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6986829" y="2703731"/>
              <a:ext cx="784606" cy="572869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6C52BE-4A07-F9E7-2C60-B1C8A2831BD7}"/>
              </a:ext>
            </a:extLst>
          </p:cNvPr>
          <p:cNvGrpSpPr/>
          <p:nvPr/>
        </p:nvGrpSpPr>
        <p:grpSpPr>
          <a:xfrm>
            <a:off x="6841194" y="5177135"/>
            <a:ext cx="1540806" cy="995065"/>
            <a:chOff x="7001031" y="2281535"/>
            <a:chExt cx="1540806" cy="9950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F972FA-DBAE-2C8B-A51B-9BF836ECDAD3}"/>
                </a:ext>
              </a:extLst>
            </p:cNvPr>
            <p:cNvSpPr txBox="1"/>
            <p:nvPr/>
          </p:nvSpPr>
          <p:spPr>
            <a:xfrm>
              <a:off x="7001031" y="2281535"/>
              <a:ext cx="1540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Spirit of Loadings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Projection in AJIVE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8EB41C-A17F-8848-5875-5EFFE1E070AE}"/>
                </a:ext>
              </a:extLst>
            </p:cNvPr>
            <p:cNvCxnSpPr>
              <a:stCxn id="10" idx="2"/>
            </p:cNvCxnSpPr>
            <p:nvPr/>
          </p:nvCxnSpPr>
          <p:spPr>
            <a:xfrm flipH="1">
              <a:off x="7008469" y="2743200"/>
              <a:ext cx="762965" cy="5334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362206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E503A-FC54-ED2C-846E-D7C70B657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1BAAE7-6CD7-8B47-489C-546F01235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9648189-C3A1-2BC2-4DE8-C59C93FD9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Diagnostic Plot (</a:t>
            </a:r>
            <a:r>
              <a:rPr lang="en-US" kern="1200" dirty="0">
                <a:solidFill>
                  <a:srgbClr val="000000"/>
                </a:solidFill>
                <a:latin typeface="Tahoma" pitchFamily="34" charset="0"/>
              </a:rPr>
              <a:t>Loading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s, i.e. Object Space)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3" name="Picture 2" descr="A red and grey squares&#10;&#10;AI-generated content may be incorrect.">
            <a:extLst>
              <a:ext uri="{FF2B5EF4-FFF2-40B4-BE49-F238E27FC236}">
                <a16:creationId xmlns:a16="http://schemas.microsoft.com/office/drawing/2014/main" id="{DA81DF60-3E85-8662-F5B9-E1B19F426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445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A1288-EC62-3F58-3677-993720DF8154}"/>
              </a:ext>
            </a:extLst>
          </p:cNvPr>
          <p:cNvSpPr txBox="1"/>
          <p:nvPr/>
        </p:nvSpPr>
        <p:spPr>
          <a:xfrm>
            <a:off x="1224091" y="51932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Zoom In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031D0E-EF74-BE63-C0CF-CA45585F6936}"/>
              </a:ext>
            </a:extLst>
          </p:cNvPr>
          <p:cNvSpPr/>
          <p:nvPr/>
        </p:nvSpPr>
        <p:spPr>
          <a:xfrm>
            <a:off x="685800" y="4724400"/>
            <a:ext cx="26670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70347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E503A-FC54-ED2C-846E-D7C70B657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1BAAE7-6CD7-8B47-489C-546F01235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9648189-C3A1-2BC2-4DE8-C59C93FD9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Diagnostic Plot (</a:t>
            </a:r>
            <a:r>
              <a:rPr lang="en-US" kern="1200" dirty="0">
                <a:solidFill>
                  <a:srgbClr val="000000"/>
                </a:solidFill>
                <a:latin typeface="Tahoma" pitchFamily="34" charset="0"/>
              </a:rPr>
              <a:t>Loading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s)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3" name="Picture 2" descr="A red and grey squares&#10;&#10;AI-generated content may be incorrect.">
            <a:extLst>
              <a:ext uri="{FF2B5EF4-FFF2-40B4-BE49-F238E27FC236}">
                <a16:creationId xmlns:a16="http://schemas.microsoft.com/office/drawing/2014/main" id="{DA81DF60-3E85-8662-F5B9-E1B19F426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62393" r="63333" b="6838"/>
          <a:stretch/>
        </p:blipFill>
        <p:spPr>
          <a:xfrm>
            <a:off x="533400" y="2283823"/>
            <a:ext cx="8005234" cy="41169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FB1C4A-B63B-CF4C-054C-21D4A4D990F2}"/>
              </a:ext>
            </a:extLst>
          </p:cNvPr>
          <p:cNvGrpSpPr/>
          <p:nvPr/>
        </p:nvGrpSpPr>
        <p:grpSpPr>
          <a:xfrm>
            <a:off x="1905000" y="4648200"/>
            <a:ext cx="6400800" cy="1676400"/>
            <a:chOff x="1905000" y="4648200"/>
            <a:chExt cx="6400800" cy="1676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D3FFB0-8CD7-33DB-7628-C5AAC7F0F23A}"/>
                </a:ext>
              </a:extLst>
            </p:cNvPr>
            <p:cNvSpPr txBox="1"/>
            <p:nvPr/>
          </p:nvSpPr>
          <p:spPr>
            <a:xfrm>
              <a:off x="3495894" y="5955268"/>
              <a:ext cx="480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Same Summary Applied to Loading Variables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5397136-3E83-A4E2-15CE-60389CAB59BE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1905000" y="4648200"/>
              <a:ext cx="1590894" cy="149173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330AC-2667-3C3C-F8D1-B519F9117C9E}"/>
              </a:ext>
            </a:extLst>
          </p:cNvPr>
          <p:cNvGrpSpPr/>
          <p:nvPr/>
        </p:nvGrpSpPr>
        <p:grpSpPr>
          <a:xfrm>
            <a:off x="3200400" y="3962400"/>
            <a:ext cx="2312139" cy="1219200"/>
            <a:chOff x="3200400" y="3962400"/>
            <a:chExt cx="2312139" cy="12192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F244DC-567E-8983-D060-68DC1E4D5270}"/>
                </a:ext>
              </a:extLst>
            </p:cNvPr>
            <p:cNvSpPr txBox="1"/>
            <p:nvPr/>
          </p:nvSpPr>
          <p:spPr>
            <a:xfrm>
              <a:off x="4648200" y="3962400"/>
              <a:ext cx="8643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Over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Blocks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01AFB4A-EB36-C8BD-8293-214921B422C5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3200400" y="4424065"/>
              <a:ext cx="1447800" cy="224135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DA49B1-D418-7BF5-C038-C6B54C7B2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0400" y="4419600"/>
              <a:ext cx="1447800" cy="7620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0181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– 3 Block Toy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E9127-BCB2-4589-8848-870B25328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1606167"/>
            <a:ext cx="1400947" cy="79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924A7-96C8-460F-AB39-D3677F046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2346931"/>
            <a:ext cx="1400947" cy="1600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8495F-5BFA-48CC-B8A8-0B04379ED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2" y="3860866"/>
            <a:ext cx="1400948" cy="28018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5ABE2F-AB88-A07D-1639-6838C5640E47}"/>
              </a:ext>
            </a:extLst>
          </p:cNvPr>
          <p:cNvSpPr txBox="1"/>
          <p:nvPr/>
        </p:nvSpPr>
        <p:spPr>
          <a:xfrm>
            <a:off x="4711339" y="3893403"/>
            <a:ext cx="412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Relate Effective Number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Traits to Underlying Example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0EBF2E-F0AA-388D-5D26-0A416DBE9CC6}"/>
              </a:ext>
            </a:extLst>
          </p:cNvPr>
          <p:cNvGrpSpPr/>
          <p:nvPr/>
        </p:nvGrpSpPr>
        <p:grpSpPr>
          <a:xfrm>
            <a:off x="2971800" y="1608648"/>
            <a:ext cx="1313868" cy="526170"/>
            <a:chOff x="2971800" y="1608648"/>
            <a:chExt cx="1313868" cy="526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140D744-2C50-E3F4-9085-36132F32CE1B}"/>
                    </a:ext>
                  </a:extLst>
                </p:cNvPr>
                <p:cNvSpPr txBox="1"/>
                <p:nvPr/>
              </p:nvSpPr>
              <p:spPr>
                <a:xfrm>
                  <a:off x="3886200" y="1608648"/>
                  <a:ext cx="399468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9140D744-2C50-E3F4-9085-36132F32CE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608648"/>
                  <a:ext cx="399468" cy="5261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7303BF2-82E8-4672-27FE-5392DC5C1034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 flipV="1">
              <a:off x="2971800" y="1871124"/>
              <a:ext cx="914400" cy="60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C6446F-C283-F4FB-C917-E57DC73AB569}"/>
              </a:ext>
            </a:extLst>
          </p:cNvPr>
          <p:cNvGrpSpPr/>
          <p:nvPr/>
        </p:nvGrpSpPr>
        <p:grpSpPr>
          <a:xfrm>
            <a:off x="2971800" y="2827848"/>
            <a:ext cx="1313868" cy="523092"/>
            <a:chOff x="2971800" y="1608648"/>
            <a:chExt cx="1313868" cy="523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A521323-E0EE-D3B8-1644-E8EDBE0FFDFF}"/>
                    </a:ext>
                  </a:extLst>
                </p:cNvPr>
                <p:cNvSpPr txBox="1"/>
                <p:nvPr/>
              </p:nvSpPr>
              <p:spPr>
                <a:xfrm>
                  <a:off x="3886200" y="1608648"/>
                  <a:ext cx="399468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A521323-E0EE-D3B8-1644-E8EDBE0FF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608648"/>
                  <a:ext cx="399468" cy="52309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5A8C808-A506-8E85-7357-A0B0451ECEF0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2971800" y="1870194"/>
              <a:ext cx="914400" cy="93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A2A96C9-B7B3-E6AC-3868-C3961164A65D}"/>
              </a:ext>
            </a:extLst>
          </p:cNvPr>
          <p:cNvGrpSpPr/>
          <p:nvPr/>
        </p:nvGrpSpPr>
        <p:grpSpPr>
          <a:xfrm>
            <a:off x="2971800" y="5268108"/>
            <a:ext cx="1313868" cy="523092"/>
            <a:chOff x="2971800" y="1608648"/>
            <a:chExt cx="1313868" cy="523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BFBEF4A-DCBA-157E-6ECA-050A5024CB64}"/>
                    </a:ext>
                  </a:extLst>
                </p:cNvPr>
                <p:cNvSpPr txBox="1"/>
                <p:nvPr/>
              </p:nvSpPr>
              <p:spPr>
                <a:xfrm>
                  <a:off x="3886200" y="1608648"/>
                  <a:ext cx="399468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BFBEF4A-DCBA-157E-6ECA-050A5024CB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608648"/>
                  <a:ext cx="399468" cy="52309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3B6A786-CC29-E747-ACA9-75290BE2A9E7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>
              <a:off x="2971800" y="1870194"/>
              <a:ext cx="914400" cy="93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029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F72888-88A5-4087-9352-DFAF88C9E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0FE4653-BBC1-3CAC-AA74-FB95B2075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DIVAS Modes of Variation from TCGA</a:t>
            </a:r>
            <a:endParaRPr 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AF76EE9-FED7-A779-0F57-FB155262B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E9999615-6503-5D77-4721-484F1C1146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1" y="1295400"/>
                <a:ext cx="8269288" cy="4768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TCGA Breast Cancer Data: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Data Blocks (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∩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 &amp; Carefully Cleaned)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mRNA (GE): 16615×616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Copy Number (CN): 24174×616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Rev. Phase Protein Array (RPPA): 187×616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Gene mutation (Mutation): 18256×616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E9999615-6503-5D77-4721-484F1C114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1" y="1295400"/>
                <a:ext cx="8269288" cy="4768850"/>
              </a:xfrm>
              <a:prstGeom prst="rect">
                <a:avLst/>
              </a:prstGeom>
              <a:blipFill>
                <a:blip r:embed="rId3"/>
                <a:stretch>
                  <a:fillRect l="-1695" t="-16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59531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rt">
            <a:extLst>
              <a:ext uri="{FF2B5EF4-FFF2-40B4-BE49-F238E27FC236}">
                <a16:creationId xmlns:a16="http://schemas.microsoft.com/office/drawing/2014/main" id="{E9BF8370-E9D7-77F8-FACC-8E5323F43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015"/>
            <a:ext cx="9144000" cy="444698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3EF32-952D-4D77-9C80-55A7F3AC8ACC}"/>
              </a:ext>
            </a:extLst>
          </p:cNvPr>
          <p:cNvSpPr/>
          <p:nvPr/>
        </p:nvSpPr>
        <p:spPr bwMode="auto">
          <a:xfrm>
            <a:off x="152400" y="5638800"/>
            <a:ext cx="8915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7EB6E-34CB-4624-A3EE-75B9BD273E5F}"/>
              </a:ext>
            </a:extLst>
          </p:cNvPr>
          <p:cNvSpPr txBox="1"/>
          <p:nvPr/>
        </p:nvSpPr>
        <p:spPr>
          <a:xfrm>
            <a:off x="228600" y="685800"/>
            <a:ext cx="3575466" cy="461665"/>
          </a:xfrm>
          <a:prstGeom prst="rect">
            <a:avLst/>
          </a:prstGeom>
          <a:noFill/>
          <a:ln w="19050">
            <a:solidFill>
              <a:srgbClr val="5B5249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5249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Color Coded Share Types</a:t>
            </a:r>
          </a:p>
        </p:txBody>
      </p:sp>
    </p:spTree>
    <p:extLst>
      <p:ext uri="{BB962C8B-B14F-4D97-AF65-F5344CB8AC3E}">
        <p14:creationId xmlns:p14="http://schemas.microsoft.com/office/powerpoint/2010/main" val="2798924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rt">
            <a:extLst>
              <a:ext uri="{FF2B5EF4-FFF2-40B4-BE49-F238E27FC236}">
                <a16:creationId xmlns:a16="http://schemas.microsoft.com/office/drawing/2014/main" id="{A151B1F7-1A87-0C1F-8F62-A118406C9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015"/>
            <a:ext cx="9144000" cy="444698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BA8B67-ADD6-4A42-B915-6A05E3795ACA}"/>
              </a:ext>
            </a:extLst>
          </p:cNvPr>
          <p:cNvGrpSpPr/>
          <p:nvPr/>
        </p:nvGrpSpPr>
        <p:grpSpPr>
          <a:xfrm>
            <a:off x="152400" y="1875393"/>
            <a:ext cx="4365426" cy="2315607"/>
            <a:chOff x="152400" y="1295400"/>
            <a:chExt cx="4365426" cy="2315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84B9C-D867-4681-832B-432150AD8B62}"/>
                </a:ext>
              </a:extLst>
            </p:cNvPr>
            <p:cNvSpPr txBox="1"/>
            <p:nvPr/>
          </p:nvSpPr>
          <p:spPr>
            <a:xfrm>
              <a:off x="152400" y="1295400"/>
              <a:ext cx="4365426" cy="369332"/>
            </a:xfrm>
            <a:prstGeom prst="rect">
              <a:avLst/>
            </a:prstGeom>
            <a:noFill/>
            <a:ln w="19050">
              <a:solidFill>
                <a:srgbClr val="5B5249">
                  <a:lumMod val="50000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Single 4-way mode, as in AJIVE Analysis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9DFD495-424B-4992-82E2-9C85018AAF09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1371600" y="1664732"/>
              <a:ext cx="963513" cy="1946275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2C7E979-1608-46C4-8C81-F42EE716C4D6}"/>
              </a:ext>
            </a:extLst>
          </p:cNvPr>
          <p:cNvSpPr txBox="1"/>
          <p:nvPr/>
        </p:nvSpPr>
        <p:spPr>
          <a:xfrm>
            <a:off x="1676400" y="4953000"/>
            <a:ext cx="2044149" cy="646331"/>
          </a:xfrm>
          <a:prstGeom prst="rect">
            <a:avLst/>
          </a:prstGeom>
          <a:noFill/>
          <a:ln w="19050">
            <a:solidFill>
              <a:srgbClr val="5B5249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Little Systematic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Mutation Variation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952AB3-A1F4-E53F-F05F-A243C53CD450}"/>
              </a:ext>
            </a:extLst>
          </p:cNvPr>
          <p:cNvSpPr/>
          <p:nvPr/>
        </p:nvSpPr>
        <p:spPr bwMode="auto">
          <a:xfrm>
            <a:off x="152400" y="5638800"/>
            <a:ext cx="8915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D56239-52F9-9E9D-CA98-BE85A50E94C3}"/>
              </a:ext>
            </a:extLst>
          </p:cNvPr>
          <p:cNvGrpSpPr/>
          <p:nvPr/>
        </p:nvGrpSpPr>
        <p:grpSpPr>
          <a:xfrm>
            <a:off x="2133600" y="849868"/>
            <a:ext cx="4419601" cy="3188732"/>
            <a:chOff x="1909560" y="908447"/>
            <a:chExt cx="4683772" cy="2125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7355381-2B35-BADE-35F5-DD212BF0E9C5}"/>
                    </a:ext>
                  </a:extLst>
                </p:cNvPr>
                <p:cNvSpPr txBox="1"/>
                <p:nvPr/>
              </p:nvSpPr>
              <p:spPr>
                <a:xfrm>
                  <a:off x="3524653" y="908447"/>
                  <a:ext cx="3068679" cy="246221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6 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Protein Modes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7355381-2B35-BADE-35F5-DD212BF0E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4653" y="908447"/>
                  <a:ext cx="3068679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1464" t="-6250" r="-1255" b="-20313"/>
                  </a:stretch>
                </a:blipFill>
                <a:ln w="19050">
                  <a:solidFill>
                    <a:schemeClr val="tx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5413541-268A-DEC1-BB47-2CAFF9CBCA87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1909560" y="1154668"/>
              <a:ext cx="3149432" cy="18796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0600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rt">
            <a:extLst>
              <a:ext uri="{FF2B5EF4-FFF2-40B4-BE49-F238E27FC236}">
                <a16:creationId xmlns:a16="http://schemas.microsoft.com/office/drawing/2014/main" id="{1FFF9B0D-F544-60F7-D55B-D9986AEFF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015"/>
            <a:ext cx="9144000" cy="444698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15499C-92F5-4874-8ACA-7BAC8AFFCA31}"/>
              </a:ext>
            </a:extLst>
          </p:cNvPr>
          <p:cNvGrpSpPr/>
          <p:nvPr/>
        </p:nvGrpSpPr>
        <p:grpSpPr>
          <a:xfrm>
            <a:off x="610715" y="1828800"/>
            <a:ext cx="3123085" cy="1752600"/>
            <a:chOff x="3048000" y="1154668"/>
            <a:chExt cx="3123085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242A17-5C9A-4370-9A97-32082B23E0D0}"/>
                    </a:ext>
                  </a:extLst>
                </p:cNvPr>
                <p:cNvSpPr txBox="1"/>
                <p:nvPr/>
              </p:nvSpPr>
              <p:spPr>
                <a:xfrm>
                  <a:off x="3048000" y="1154668"/>
                  <a:ext cx="2644185" cy="369332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Major 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 Variation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1930B25-4AF7-41ED-AECF-631D404AE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1154668"/>
                  <a:ext cx="264418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602" t="-6250" r="-2059" b="-20313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8F625F-42FB-47E7-BE4F-489E30BF83FD}"/>
                </a:ext>
              </a:extLst>
            </p:cNvPr>
            <p:cNvCxnSpPr>
              <a:stCxn id="10" idx="2"/>
            </p:cNvCxnSpPr>
            <p:nvPr/>
          </p:nvCxnSpPr>
          <p:spPr>
            <a:xfrm>
              <a:off x="4370093" y="1524000"/>
              <a:ext cx="1800992" cy="13832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5A1F1F-D29E-45FF-AE03-C8E4410F4DC7}"/>
              </a:ext>
            </a:extLst>
          </p:cNvPr>
          <p:cNvGrpSpPr/>
          <p:nvPr/>
        </p:nvGrpSpPr>
        <p:grpSpPr>
          <a:xfrm>
            <a:off x="3911188" y="723900"/>
            <a:ext cx="2289409" cy="3322082"/>
            <a:chOff x="3886200" y="1066800"/>
            <a:chExt cx="2289409" cy="3322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C71AC55-F240-4142-8D8E-24C5C698D988}"/>
                    </a:ext>
                  </a:extLst>
                </p:cNvPr>
                <p:cNvSpPr txBox="1"/>
                <p:nvPr/>
              </p:nvSpPr>
              <p:spPr>
                <a:xfrm>
                  <a:off x="3886200" y="1066800"/>
                  <a:ext cx="2289409" cy="369332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 or 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Proteins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A6C2E4-A4D5-4699-AB08-FCE33C3F27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066800"/>
                  <a:ext cx="228940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116" t="-6250" r="-1323" b="-20313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333B74-367C-4E1B-B320-E8ADF49A7056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4167361" y="1436132"/>
              <a:ext cx="863544" cy="295275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D0BF5C-E9E9-4959-B1D4-16369AF85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5112" y="1436132"/>
              <a:ext cx="476214" cy="29453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8CE0CDE-7149-ECB9-069B-84F4F4596975}"/>
              </a:ext>
            </a:extLst>
          </p:cNvPr>
          <p:cNvSpPr/>
          <p:nvPr/>
        </p:nvSpPr>
        <p:spPr bwMode="auto">
          <a:xfrm>
            <a:off x="152400" y="5638800"/>
            <a:ext cx="8915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94106A-1D5F-BE06-F698-4F9C8214C4BC}"/>
              </a:ext>
            </a:extLst>
          </p:cNvPr>
          <p:cNvGrpSpPr/>
          <p:nvPr/>
        </p:nvGrpSpPr>
        <p:grpSpPr>
          <a:xfrm>
            <a:off x="5257800" y="1916669"/>
            <a:ext cx="3584733" cy="3417331"/>
            <a:chOff x="2869046" y="2827950"/>
            <a:chExt cx="3559854" cy="27138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3FF349-0385-481B-C49D-3F28E07FACA4}"/>
                </a:ext>
              </a:extLst>
            </p:cNvPr>
            <p:cNvSpPr txBox="1"/>
            <p:nvPr/>
          </p:nvSpPr>
          <p:spPr>
            <a:xfrm>
              <a:off x="3654820" y="2827950"/>
              <a:ext cx="2774080" cy="251678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 Pairwise Mut Variation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A676272-1004-9027-D74E-10C1C1879F9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2869046" y="3121257"/>
              <a:ext cx="2172815" cy="2420583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A2B0C36-483F-7CAB-381F-5389B7E32454}"/>
              </a:ext>
            </a:extLst>
          </p:cNvPr>
          <p:cNvSpPr txBox="1"/>
          <p:nvPr/>
        </p:nvSpPr>
        <p:spPr>
          <a:xfrm>
            <a:off x="7086600" y="3505200"/>
            <a:ext cx="1762021" cy="646331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Many Modes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Individual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Var’n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817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BA030A-0825-76D1-86A5-9E632AA85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rt">
            <a:extLst>
              <a:ext uri="{FF2B5EF4-FFF2-40B4-BE49-F238E27FC236}">
                <a16:creationId xmlns:a16="http://schemas.microsoft.com/office/drawing/2014/main" id="{8FB10F6F-3F6D-3DB3-1B1B-A8DC5B2EC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015"/>
            <a:ext cx="9144000" cy="4446985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C4DBED2-8435-C153-D69E-C6A8F4163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6C0BCE2-A4EF-4F03-4E2D-43B9BCC62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F97F14-97BA-5566-D0BE-6C5BEC74876F}"/>
              </a:ext>
            </a:extLst>
          </p:cNvPr>
          <p:cNvSpPr/>
          <p:nvPr/>
        </p:nvSpPr>
        <p:spPr bwMode="auto">
          <a:xfrm>
            <a:off x="152400" y="5638800"/>
            <a:ext cx="8915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6C40D-F675-4C83-8258-6618E210FF98}"/>
              </a:ext>
            </a:extLst>
          </p:cNvPr>
          <p:cNvGrpSpPr/>
          <p:nvPr/>
        </p:nvGrpSpPr>
        <p:grpSpPr>
          <a:xfrm>
            <a:off x="2120153" y="1800171"/>
            <a:ext cx="5880847" cy="1705029"/>
            <a:chOff x="3200400" y="1916668"/>
            <a:chExt cx="5804647" cy="20655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825DC6-C11B-2FD8-CB7B-108F852B630B}"/>
                </a:ext>
              </a:extLst>
            </p:cNvPr>
            <p:cNvSpPr txBox="1"/>
            <p:nvPr/>
          </p:nvSpPr>
          <p:spPr>
            <a:xfrm>
              <a:off x="3200400" y="1916668"/>
              <a:ext cx="1287532" cy="36933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Final Rank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B60873-1E1D-EDA9-46EA-447FF049651B}"/>
                </a:ext>
              </a:extLst>
            </p:cNvPr>
            <p:cNvCxnSpPr/>
            <p:nvPr/>
          </p:nvCxnSpPr>
          <p:spPr bwMode="auto">
            <a:xfrm>
              <a:off x="4577579" y="2141631"/>
              <a:ext cx="4427468" cy="184063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E841F0-FB93-F5CC-A1A5-2BF7E46597B9}"/>
              </a:ext>
            </a:extLst>
          </p:cNvPr>
          <p:cNvGrpSpPr/>
          <p:nvPr/>
        </p:nvGrpSpPr>
        <p:grpSpPr>
          <a:xfrm>
            <a:off x="3733800" y="1752601"/>
            <a:ext cx="4267200" cy="1981201"/>
            <a:chOff x="3200400" y="1916668"/>
            <a:chExt cx="4724400" cy="12515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0FDDB0-7B9C-7942-9071-E6BC2FE4E9FE}"/>
                </a:ext>
              </a:extLst>
            </p:cNvPr>
            <p:cNvSpPr txBox="1"/>
            <p:nvPr/>
          </p:nvSpPr>
          <p:spPr>
            <a:xfrm>
              <a:off x="3200400" y="1916668"/>
              <a:ext cx="1762939" cy="240687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Filtered Rank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44E4DBF-2AFD-B201-1D70-536E164B070C}"/>
                </a:ext>
              </a:extLst>
            </p:cNvPr>
            <p:cNvCxnSpPr>
              <a:cxnSpLocks/>
              <a:stCxn id="15" idx="3"/>
            </p:cNvCxnSpPr>
            <p:nvPr/>
          </p:nvCxnSpPr>
          <p:spPr bwMode="auto">
            <a:xfrm>
              <a:off x="4963339" y="2037012"/>
              <a:ext cx="2961461" cy="113122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0C6799-4D54-F485-09ED-E4B5C29B08A5}"/>
              </a:ext>
            </a:extLst>
          </p:cNvPr>
          <p:cNvGrpSpPr/>
          <p:nvPr/>
        </p:nvGrpSpPr>
        <p:grpSpPr>
          <a:xfrm>
            <a:off x="5562600" y="1752600"/>
            <a:ext cx="2438400" cy="2209800"/>
            <a:chOff x="3200400" y="1916668"/>
            <a:chExt cx="2438400" cy="22098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ABE6D0-A83A-E387-7719-3D9AE7288771}"/>
                </a:ext>
              </a:extLst>
            </p:cNvPr>
            <p:cNvSpPr txBox="1"/>
            <p:nvPr/>
          </p:nvSpPr>
          <p:spPr>
            <a:xfrm>
              <a:off x="3200400" y="1916668"/>
              <a:ext cx="1697901" cy="36933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Maximal Rank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D396A07-796F-BE6A-D379-507608FA5EEB}"/>
                </a:ext>
              </a:extLst>
            </p:cNvPr>
            <p:cNvCxnSpPr>
              <a:stCxn id="19" idx="3"/>
            </p:cNvCxnSpPr>
            <p:nvPr/>
          </p:nvCxnSpPr>
          <p:spPr bwMode="auto">
            <a:xfrm>
              <a:off x="4898301" y="2101334"/>
              <a:ext cx="740499" cy="2025134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6047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D295C2-DDED-286B-9FB5-B01B31B48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rt">
            <a:extLst>
              <a:ext uri="{FF2B5EF4-FFF2-40B4-BE49-F238E27FC236}">
                <a16:creationId xmlns:a16="http://schemas.microsoft.com/office/drawing/2014/main" id="{A7CE9D9A-2E6C-5475-17B5-E3F6538B5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015"/>
            <a:ext cx="9144000" cy="4446985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084A45BF-D99F-7339-5E1A-D82E4AB2C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4FFA5CD-DF98-B38C-0057-6163A11B1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8F2152-9CB4-9220-0F14-A750413724A9}"/>
              </a:ext>
            </a:extLst>
          </p:cNvPr>
          <p:cNvGrpSpPr/>
          <p:nvPr/>
        </p:nvGrpSpPr>
        <p:grpSpPr>
          <a:xfrm>
            <a:off x="4724400" y="940360"/>
            <a:ext cx="3538201" cy="4927040"/>
            <a:chOff x="2286001" y="1535668"/>
            <a:chExt cx="5969809" cy="33244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E4446E-54E1-57E4-DE0A-242A0A2B90C5}"/>
                </a:ext>
              </a:extLst>
            </p:cNvPr>
            <p:cNvSpPr txBox="1"/>
            <p:nvPr/>
          </p:nvSpPr>
          <p:spPr>
            <a:xfrm>
              <a:off x="4214521" y="1535668"/>
              <a:ext cx="4041289" cy="436104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Number of Cases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Involved in Direction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B257441-6A64-34FB-6F4C-66F0FFEC41C8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2286001" y="1971772"/>
              <a:ext cx="3949165" cy="288835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838477-A732-4DE2-1482-F228A4972284}"/>
              </a:ext>
            </a:extLst>
          </p:cNvPr>
          <p:cNvSpPr txBox="1"/>
          <p:nvPr/>
        </p:nvSpPr>
        <p:spPr>
          <a:xfrm>
            <a:off x="6824999" y="1792069"/>
            <a:ext cx="2242801" cy="646331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 Reveal Modes Driven by Outliers</a:t>
            </a:r>
          </a:p>
        </p:txBody>
      </p:sp>
    </p:spTree>
    <p:extLst>
      <p:ext uri="{BB962C8B-B14F-4D97-AF65-F5344CB8AC3E}">
        <p14:creationId xmlns:p14="http://schemas.microsoft.com/office/powerpoint/2010/main" val="2546522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F72888-88A5-4087-9352-DFAF88C9E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0FE4653-BBC1-3CAC-AA74-FB95B2075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DIVAS Modes of Variation from TCGA</a:t>
            </a:r>
            <a:endParaRPr 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AF76EE9-FED7-A779-0F57-FB155262B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E9999615-6503-5D77-4721-484F1C1146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1" y="1295400"/>
                <a:ext cx="8269288" cy="4768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TCGA Breast Cancer Data: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Data Blocks (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∩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 &amp; Carefully Cleaned)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mRNA (GE): 16615×616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Copy Number (CN): 24174×616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Rev. Phase Protein Array (RPPA): 187×616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Gene mutation (Mutation): 18256×616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Tumor Subtypes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Basal-like: ⊲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HER2-like: ∗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Luminal A: +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highlight>
                      <a:srgbClr val="000000"/>
                    </a:highlight>
                    <a:uLnTx/>
                    <a:uFillTx/>
                    <a:latin typeface="Arial"/>
                    <a:ea typeface="+mn-ea"/>
                    <a:cs typeface="+mn-cs"/>
                  </a:rPr>
                  <a:t>Luminal B: ×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E9999615-6503-5D77-4721-484F1C114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1" y="1295400"/>
                <a:ext cx="8269288" cy="4768850"/>
              </a:xfrm>
              <a:prstGeom prst="rect">
                <a:avLst/>
              </a:prstGeom>
              <a:blipFill>
                <a:blip r:embed="rId3"/>
                <a:stretch>
                  <a:fillRect l="-1695" t="-1662" b="-138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9190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1. Signal Subs. Ext.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Improved (over AJIVE) Initial Rank Choice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3EFC1-A1F5-405D-B736-1C835B99D1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7" t="31746" r="15737" b="9524"/>
          <a:stretch/>
        </p:blipFill>
        <p:spPr>
          <a:xfrm>
            <a:off x="2514599" y="2803656"/>
            <a:ext cx="6629401" cy="40543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788EA1C-2928-43A3-BC81-F32240CEE742}"/>
              </a:ext>
            </a:extLst>
          </p:cNvPr>
          <p:cNvGrpSpPr/>
          <p:nvPr/>
        </p:nvGrpSpPr>
        <p:grpSpPr>
          <a:xfrm>
            <a:off x="3962400" y="1981200"/>
            <a:ext cx="4566080" cy="2057400"/>
            <a:chOff x="3962400" y="1981200"/>
            <a:chExt cx="4566080" cy="20574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93A208-60EA-40E2-A415-F9B44F414CDE}"/>
                </a:ext>
              </a:extLst>
            </p:cNvPr>
            <p:cNvSpPr txBox="1"/>
            <p:nvPr/>
          </p:nvSpPr>
          <p:spPr>
            <a:xfrm>
              <a:off x="5614477" y="1981200"/>
              <a:ext cx="2914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Similar to Scree Plot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(square root scale)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75543EC-EA73-4071-B32E-007CD23E5210}"/>
                </a:ext>
              </a:extLst>
            </p:cNvPr>
            <p:cNvCxnSpPr>
              <a:stCxn id="9" idx="1"/>
            </p:cNvCxnSpPr>
            <p:nvPr/>
          </p:nvCxnSpPr>
          <p:spPr bwMode="auto">
            <a:xfrm flipH="1">
              <a:off x="3962400" y="2396699"/>
              <a:ext cx="1652077" cy="1641901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645988-AED6-4E9C-B983-5BCFAA8AF75C}"/>
              </a:ext>
            </a:extLst>
          </p:cNvPr>
          <p:cNvGrpSpPr/>
          <p:nvPr/>
        </p:nvGrpSpPr>
        <p:grpSpPr>
          <a:xfrm>
            <a:off x="158792" y="3124200"/>
            <a:ext cx="3498808" cy="1200329"/>
            <a:chOff x="158792" y="3124200"/>
            <a:chExt cx="3498808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162E355-81A9-4E14-99A9-46830F766B66}"/>
                    </a:ext>
                  </a:extLst>
                </p:cNvPr>
                <p:cNvSpPr txBox="1"/>
                <p:nvPr/>
              </p:nvSpPr>
              <p:spPr>
                <a:xfrm>
                  <a:off x="158792" y="3124200"/>
                  <a:ext cx="1659430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Underlying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Low Rank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Signal,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162E355-81A9-4E14-99A9-46830F766B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92" y="3124200"/>
                  <a:ext cx="1659430" cy="1200329"/>
                </a:xfrm>
                <a:prstGeom prst="rect">
                  <a:avLst/>
                </a:prstGeom>
                <a:blipFill>
                  <a:blip r:embed="rId4"/>
                  <a:stretch>
                    <a:fillRect l="-5515" t="-3571" r="-5882" b="-112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109EA8-B7D2-4697-8C63-D9B7C0DBD7BF}"/>
                </a:ext>
              </a:extLst>
            </p:cNvPr>
            <p:cNvCxnSpPr>
              <a:stCxn id="2" idx="3"/>
            </p:cNvCxnSpPr>
            <p:nvPr/>
          </p:nvCxnSpPr>
          <p:spPr>
            <a:xfrm>
              <a:off x="1818222" y="3724365"/>
              <a:ext cx="1839378" cy="3904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5DF613-7181-408E-9B73-9893F98402AD}"/>
              </a:ext>
            </a:extLst>
          </p:cNvPr>
          <p:cNvGrpSpPr/>
          <p:nvPr/>
        </p:nvGrpSpPr>
        <p:grpSpPr>
          <a:xfrm>
            <a:off x="269741" y="5429071"/>
            <a:ext cx="5292859" cy="830997"/>
            <a:chOff x="117341" y="3124200"/>
            <a:chExt cx="5292859" cy="8309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711F5F-37D3-46C9-AFFD-1CFE156E7953}"/>
                </a:ext>
              </a:extLst>
            </p:cNvPr>
            <p:cNvSpPr txBox="1"/>
            <p:nvPr/>
          </p:nvSpPr>
          <p:spPr>
            <a:xfrm>
              <a:off x="117341" y="3124200"/>
              <a:ext cx="17423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Impossible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Recover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0262B0-4F94-4974-8505-AE39847ACFCF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>
              <a:off x="1859677" y="3539699"/>
              <a:ext cx="3550523" cy="990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C9FE1B-9F91-42D7-95C3-451B0190C6BE}"/>
              </a:ext>
            </a:extLst>
          </p:cNvPr>
          <p:cNvGrpSpPr/>
          <p:nvPr/>
        </p:nvGrpSpPr>
        <p:grpSpPr>
          <a:xfrm>
            <a:off x="5105400" y="4038600"/>
            <a:ext cx="3599015" cy="1066800"/>
            <a:chOff x="4953000" y="1981200"/>
            <a:chExt cx="3599015" cy="1066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0BF1E2-D1E9-4369-AFA0-2A2F7747140B}"/>
                    </a:ext>
                  </a:extLst>
                </p:cNvPr>
                <p:cNvSpPr txBox="1"/>
                <p:nvPr/>
              </p:nvSpPr>
              <p:spPr>
                <a:xfrm>
                  <a:off x="5590948" y="1981200"/>
                  <a:ext cx="296106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Signal plus Gaussian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Noise,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=1000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A0BF1E2-D1E9-4369-AFA0-2A2F77471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948" y="1981200"/>
                  <a:ext cx="2961067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2469" t="-5882" r="-2469" b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0C25CF4-B800-4078-A24A-C1B47E48317F}"/>
                </a:ext>
              </a:extLst>
            </p:cNvPr>
            <p:cNvCxnSpPr>
              <a:stCxn id="20" idx="1"/>
            </p:cNvCxnSpPr>
            <p:nvPr/>
          </p:nvCxnSpPr>
          <p:spPr bwMode="auto">
            <a:xfrm flipH="1">
              <a:off x="4953000" y="2396699"/>
              <a:ext cx="637948" cy="651301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90BDE0-B972-4EB3-8621-40ECB59C8B99}"/>
              </a:ext>
            </a:extLst>
          </p:cNvPr>
          <p:cNvGrpSpPr/>
          <p:nvPr/>
        </p:nvGrpSpPr>
        <p:grpSpPr>
          <a:xfrm>
            <a:off x="269741" y="4675233"/>
            <a:ext cx="3083059" cy="1066800"/>
            <a:chOff x="269741" y="4669623"/>
            <a:chExt cx="2930659" cy="845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11F05B9-34FB-413F-809A-E4E19330EFF3}"/>
                    </a:ext>
                  </a:extLst>
                </p:cNvPr>
                <p:cNvSpPr txBox="1"/>
                <p:nvPr/>
              </p:nvSpPr>
              <p:spPr>
                <a:xfrm>
                  <a:off x="269741" y="4669623"/>
                  <a:ext cx="1934023" cy="365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FF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C8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8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8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0,1</m:t>
                          </m:r>
                        </m:e>
                      </m:d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C8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Noise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11F05B9-34FB-413F-809A-E4E19330E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41" y="4669623"/>
                  <a:ext cx="1934023" cy="365854"/>
                </a:xfrm>
                <a:prstGeom prst="rect">
                  <a:avLst/>
                </a:prstGeom>
                <a:blipFill>
                  <a:blip r:embed="rId6"/>
                  <a:stretch>
                    <a:fillRect t="-9211" r="-4192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39E04F1-A224-4851-96A9-A8E173FC1C30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2203764" y="4852550"/>
              <a:ext cx="996636" cy="662476"/>
            </a:xfrm>
            <a:prstGeom prst="straightConnector1">
              <a:avLst/>
            </a:prstGeom>
            <a:ln w="25400">
              <a:solidFill>
                <a:srgbClr val="00C8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B27E5D-4E51-A655-E7FE-4A2CBA6402A4}"/>
              </a:ext>
            </a:extLst>
          </p:cNvPr>
          <p:cNvGrpSpPr/>
          <p:nvPr/>
        </p:nvGrpSpPr>
        <p:grpSpPr>
          <a:xfrm>
            <a:off x="1558433" y="1912203"/>
            <a:ext cx="2480167" cy="1516797"/>
            <a:chOff x="1558433" y="1912203"/>
            <a:chExt cx="2480167" cy="15167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871530-C99E-C480-666A-2198224020B1}"/>
                </a:ext>
              </a:extLst>
            </p:cNvPr>
            <p:cNvSpPr txBox="1"/>
            <p:nvPr/>
          </p:nvSpPr>
          <p:spPr>
            <a:xfrm>
              <a:off x="1558433" y="1912203"/>
              <a:ext cx="24801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Bigger since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= Signal + Noise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4BA71BF-E74A-57A7-B27B-04C962F9705D}"/>
                </a:ext>
              </a:extLst>
            </p:cNvPr>
            <p:cNvCxnSpPr>
              <a:stCxn id="3" idx="2"/>
            </p:cNvCxnSpPr>
            <p:nvPr/>
          </p:nvCxnSpPr>
          <p:spPr bwMode="auto">
            <a:xfrm>
              <a:off x="2798517" y="2743200"/>
              <a:ext cx="325683" cy="6858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8204602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0A06E-C72E-F322-08FD-23E3AC560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0D39883-24C1-B624-9FB0-D556D27FB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DIVAS Modes of Variation from TCGA</a:t>
            </a:r>
            <a:endParaRPr 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4BCD073-4A5A-E631-DF0C-A007BA867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</a:t>
            </a:r>
          </a:p>
        </p:txBody>
      </p:sp>
      <p:pic>
        <p:nvPicPr>
          <p:cNvPr id="2" name="Picture 1" descr="Diagram">
            <a:extLst>
              <a:ext uri="{FF2B5EF4-FFF2-40B4-BE49-F238E27FC236}">
                <a16:creationId xmlns:a16="http://schemas.microsoft.com/office/drawing/2014/main" id="{6C797629-C172-DEC1-6D5B-ED0C67563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9144000" cy="44577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007D0A-15A5-9510-6DD5-44BE50A226FD}"/>
              </a:ext>
            </a:extLst>
          </p:cNvPr>
          <p:cNvGrpSpPr/>
          <p:nvPr/>
        </p:nvGrpSpPr>
        <p:grpSpPr>
          <a:xfrm>
            <a:off x="228600" y="2007161"/>
            <a:ext cx="2700001" cy="1040841"/>
            <a:chOff x="3700249" y="1535668"/>
            <a:chExt cx="4555561" cy="7022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0596BF-0AE1-5FD9-69DA-F7CFB15B1072}"/>
                </a:ext>
              </a:extLst>
            </p:cNvPr>
            <p:cNvSpPr txBox="1"/>
            <p:nvPr/>
          </p:nvSpPr>
          <p:spPr>
            <a:xfrm>
              <a:off x="3700249" y="1535668"/>
              <a:ext cx="4555561" cy="249202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Strong Basal Separation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21CF2EC-AD71-7486-9BAB-CB611F437478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5757337" y="1784870"/>
              <a:ext cx="220693" cy="453093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E3CE72-A2EA-583E-A250-C274FD97B259}"/>
              </a:ext>
            </a:extLst>
          </p:cNvPr>
          <p:cNvGrpSpPr/>
          <p:nvPr/>
        </p:nvGrpSpPr>
        <p:grpSpPr>
          <a:xfrm>
            <a:off x="6858000" y="2020669"/>
            <a:ext cx="1905000" cy="4151531"/>
            <a:chOff x="5041610" y="1750443"/>
            <a:chExt cx="3214200" cy="28011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C92C3A-0DDC-A30A-8D65-5F3BE597BDE2}"/>
                </a:ext>
              </a:extLst>
            </p:cNvPr>
            <p:cNvSpPr txBox="1"/>
            <p:nvPr/>
          </p:nvSpPr>
          <p:spPr>
            <a:xfrm>
              <a:off x="5041610" y="1750443"/>
              <a:ext cx="3214200" cy="436104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Lum B &amp; HER2  Separation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7DF5B27-B021-EAAE-674E-60CE295A4FE3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5813018" y="2186547"/>
              <a:ext cx="835692" cy="2365092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DAA4548-6729-33FA-32FA-6A71CFD1B842}"/>
              </a:ext>
            </a:extLst>
          </p:cNvPr>
          <p:cNvSpPr txBox="1"/>
          <p:nvPr/>
        </p:nvSpPr>
        <p:spPr>
          <a:xfrm>
            <a:off x="3810000" y="2020669"/>
            <a:ext cx="2133600" cy="646331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 Differences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So Apparent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2F161F3-10EE-D025-664C-615C08E97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22350"/>
            <a:ext cx="83820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 Exp. PCA Modes of Variation (Scores)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708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13F5B5-7B94-4EAE-1A6D-9F46C34D7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5A4845-45A8-81B9-127C-BAF43E858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DIVAS Modes of Variation from TCGA</a:t>
            </a:r>
            <a:endParaRPr 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43D80E4-2551-0051-6EA7-6C4DF6CC2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3583905-9132-F33D-3FE7-DBD58E90D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4582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 Exp. PCA Modes of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Varia’n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(Loadings)</a:t>
            </a:r>
          </a:p>
        </p:txBody>
      </p:sp>
      <p:pic>
        <p:nvPicPr>
          <p:cNvPr id="3" name="Picture 2" descr="A picture containing chart">
            <a:extLst>
              <a:ext uri="{FF2B5EF4-FFF2-40B4-BE49-F238E27FC236}">
                <a16:creationId xmlns:a16="http://schemas.microsoft.com/office/drawing/2014/main" id="{CF1465A0-0882-3F37-2A73-6FC0407A8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9" y="1965754"/>
            <a:ext cx="8321761" cy="2377646"/>
          </a:xfrm>
          <a:prstGeom prst="rect">
            <a:avLst/>
          </a:prstGeom>
        </p:spPr>
      </p:pic>
      <p:pic>
        <p:nvPicPr>
          <p:cNvPr id="4" name="Picture 3" descr="Chart">
            <a:extLst>
              <a:ext uri="{FF2B5EF4-FFF2-40B4-BE49-F238E27FC236}">
                <a16:creationId xmlns:a16="http://schemas.microsoft.com/office/drawing/2014/main" id="{F99C9EC1-4D83-C92F-9180-6EEA25BF3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9" y="4480354"/>
            <a:ext cx="8321761" cy="2377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84416C-5E53-F8AA-4A58-E0AEF800A335}"/>
              </a:ext>
            </a:extLst>
          </p:cNvPr>
          <p:cNvSpPr txBox="1"/>
          <p:nvPr/>
        </p:nvSpPr>
        <p:spPr>
          <a:xfrm>
            <a:off x="5712118" y="1981200"/>
            <a:ext cx="2136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PAM 50 Genes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D4E15C-2874-D912-6706-D11A715D1E5D}"/>
              </a:ext>
            </a:extLst>
          </p:cNvPr>
          <p:cNvGrpSpPr/>
          <p:nvPr/>
        </p:nvGrpSpPr>
        <p:grpSpPr>
          <a:xfrm>
            <a:off x="8077200" y="3043535"/>
            <a:ext cx="381000" cy="2900065"/>
            <a:chOff x="8077200" y="3043535"/>
            <a:chExt cx="381000" cy="29000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1E5D68-2338-F21E-6304-0394102F6E50}"/>
                </a:ext>
              </a:extLst>
            </p:cNvPr>
            <p:cNvSpPr txBox="1"/>
            <p:nvPr/>
          </p:nvSpPr>
          <p:spPr>
            <a:xfrm>
              <a:off x="8077200" y="3043535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7DAE1C-CB32-C93E-2BFA-963D7AA6CFB0}"/>
                </a:ext>
              </a:extLst>
            </p:cNvPr>
            <p:cNvSpPr txBox="1"/>
            <p:nvPr/>
          </p:nvSpPr>
          <p:spPr>
            <a:xfrm>
              <a:off x="8105218" y="5481935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338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96B732-49BA-AB9D-067F-DDE310218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631BB03-F8D7-B649-D85C-F3E8D12AB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DIVAS Modes of Variation from TCGA</a:t>
            </a:r>
            <a:endParaRPr 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3200FCF-8EE2-01B6-10F0-D7063F225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B43878E-64F1-FDC3-284B-7530EBE4C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4582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 Exp. PCA Modes of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Varia’n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(Loadings)</a:t>
            </a:r>
          </a:p>
        </p:txBody>
      </p:sp>
      <p:pic>
        <p:nvPicPr>
          <p:cNvPr id="6" name="Picture 5" descr="Chart">
            <a:extLst>
              <a:ext uri="{FF2B5EF4-FFF2-40B4-BE49-F238E27FC236}">
                <a16:creationId xmlns:a16="http://schemas.microsoft.com/office/drawing/2014/main" id="{9CAEF6D4-7583-6F4E-75BC-EE16B5A79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9" y="1981200"/>
            <a:ext cx="8321761" cy="2377646"/>
          </a:xfrm>
          <a:prstGeom prst="rect">
            <a:avLst/>
          </a:prstGeom>
        </p:spPr>
      </p:pic>
      <p:pic>
        <p:nvPicPr>
          <p:cNvPr id="7" name="Picture 6" descr="Chart">
            <a:extLst>
              <a:ext uri="{FF2B5EF4-FFF2-40B4-BE49-F238E27FC236}">
                <a16:creationId xmlns:a16="http://schemas.microsoft.com/office/drawing/2014/main" id="{19517347-3626-3AA3-69FE-0191493B5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9" y="4480354"/>
            <a:ext cx="8321761" cy="23776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51BC626-08C9-D283-52E8-444AA9867D2B}"/>
              </a:ext>
            </a:extLst>
          </p:cNvPr>
          <p:cNvGrpSpPr/>
          <p:nvPr/>
        </p:nvGrpSpPr>
        <p:grpSpPr>
          <a:xfrm>
            <a:off x="8077200" y="3043535"/>
            <a:ext cx="381000" cy="2900065"/>
            <a:chOff x="8077200" y="3043535"/>
            <a:chExt cx="381000" cy="29000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D7562C-6DC1-45DF-6536-8E0A50E4A666}"/>
                </a:ext>
              </a:extLst>
            </p:cNvPr>
            <p:cNvSpPr txBox="1"/>
            <p:nvPr/>
          </p:nvSpPr>
          <p:spPr>
            <a:xfrm>
              <a:off x="8077200" y="3043535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449A6E-5ABC-143E-5EB2-2B303B53CF04}"/>
                </a:ext>
              </a:extLst>
            </p:cNvPr>
            <p:cNvSpPr txBox="1"/>
            <p:nvPr/>
          </p:nvSpPr>
          <p:spPr>
            <a:xfrm>
              <a:off x="8105218" y="5481935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886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05D63-1AE4-BF84-87F1-5875DE8B2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56E38F9-4D4B-3799-958F-316CCA79D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DIVAS Modes of Variation from TCGA</a:t>
            </a:r>
            <a:endParaRPr 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1FD6989-EA7C-E114-8F74-1EBC53820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2FA6AF0-4BA0-2951-991A-095D7239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699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DIVAS 4-way &amp; 3-Way Modes (Scores)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Diagram">
            <a:extLst>
              <a:ext uri="{FF2B5EF4-FFF2-40B4-BE49-F238E27FC236}">
                <a16:creationId xmlns:a16="http://schemas.microsoft.com/office/drawing/2014/main" id="{E23F6D5C-3DF8-F1C4-67ED-2C7176A9E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00" y="2439334"/>
            <a:ext cx="9144000" cy="44577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789FC1-AB9A-8E08-5813-CDC9B9BED9F9}"/>
              </a:ext>
            </a:extLst>
          </p:cNvPr>
          <p:cNvGrpSpPr/>
          <p:nvPr/>
        </p:nvGrpSpPr>
        <p:grpSpPr>
          <a:xfrm>
            <a:off x="228600" y="2007163"/>
            <a:ext cx="2285999" cy="1117037"/>
            <a:chOff x="228600" y="2007163"/>
            <a:chExt cx="2285999" cy="11170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7F21FC-0493-7B6E-D22D-1DD7FB3318EB}"/>
                </a:ext>
              </a:extLst>
            </p:cNvPr>
            <p:cNvGrpSpPr/>
            <p:nvPr/>
          </p:nvGrpSpPr>
          <p:grpSpPr>
            <a:xfrm>
              <a:off x="228600" y="2007163"/>
              <a:ext cx="2285999" cy="1004982"/>
              <a:chOff x="3700249" y="1535668"/>
              <a:chExt cx="3857038" cy="67809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36E611-406B-A158-CA10-FC5B85166BF4}"/>
                  </a:ext>
                </a:extLst>
              </p:cNvPr>
              <p:cNvSpPr txBox="1"/>
              <p:nvPr/>
            </p:nvSpPr>
            <p:spPr>
              <a:xfrm>
                <a:off x="3700249" y="1535668"/>
                <a:ext cx="3857038" cy="249202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Luminals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vs. Others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6045E43-F73B-D508-630E-606C4208B7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3008" y="1760675"/>
                <a:ext cx="2314224" cy="45309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0208C5B-FFD6-1C48-9133-C7AE2EED3E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1600" y="2340636"/>
              <a:ext cx="678159" cy="783564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36AF8A-52D9-89DB-7995-955C6150321B}"/>
              </a:ext>
            </a:extLst>
          </p:cNvPr>
          <p:cNvGrpSpPr/>
          <p:nvPr/>
        </p:nvGrpSpPr>
        <p:grpSpPr>
          <a:xfrm>
            <a:off x="3124200" y="2007162"/>
            <a:ext cx="2057400" cy="1269437"/>
            <a:chOff x="-347999" y="2007162"/>
            <a:chExt cx="2057400" cy="126943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3C4A1EF-4FF0-5B59-4DE3-60DEFA988E5C}"/>
                </a:ext>
              </a:extLst>
            </p:cNvPr>
            <p:cNvGrpSpPr/>
            <p:nvPr/>
          </p:nvGrpSpPr>
          <p:grpSpPr>
            <a:xfrm>
              <a:off x="-347999" y="2007162"/>
              <a:ext cx="2057400" cy="1269437"/>
              <a:chOff x="2727386" y="1535668"/>
              <a:chExt cx="3471336" cy="85653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5A4E6-73CB-B6A6-A055-A246078F02C7}"/>
                  </a:ext>
                </a:extLst>
              </p:cNvPr>
              <p:cNvSpPr txBox="1"/>
              <p:nvPr/>
            </p:nvSpPr>
            <p:spPr>
              <a:xfrm>
                <a:off x="2727386" y="1535668"/>
                <a:ext cx="3471336" cy="249202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Basals vs. HER2s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4BACB3B6-93C4-E2C6-05C0-D17F0EC944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70226" y="1784870"/>
                <a:ext cx="244244" cy="60733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58DDE4B-BC1E-2570-025E-FC972DA65D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001" y="2376494"/>
              <a:ext cx="754360" cy="900105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41284F-8A23-804E-9FB8-995D3B067C2C}"/>
              </a:ext>
            </a:extLst>
          </p:cNvPr>
          <p:cNvGrpSpPr/>
          <p:nvPr/>
        </p:nvGrpSpPr>
        <p:grpSpPr>
          <a:xfrm>
            <a:off x="5173959" y="2007162"/>
            <a:ext cx="2446041" cy="1269437"/>
            <a:chOff x="-7641" y="2007162"/>
            <a:chExt cx="2446041" cy="12694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D678535-4A8C-44BB-89E2-822058F1A593}"/>
                </a:ext>
              </a:extLst>
            </p:cNvPr>
            <p:cNvGrpSpPr/>
            <p:nvPr/>
          </p:nvGrpSpPr>
          <p:grpSpPr>
            <a:xfrm>
              <a:off x="-7641" y="2007162"/>
              <a:ext cx="2446041" cy="1269437"/>
              <a:chOff x="3301653" y="1535668"/>
              <a:chExt cx="4127068" cy="85653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222771-67EA-4E2B-F140-75AB3575E49E}"/>
                  </a:ext>
                </a:extLst>
              </p:cNvPr>
              <p:cNvSpPr txBox="1"/>
              <p:nvPr/>
            </p:nvSpPr>
            <p:spPr>
              <a:xfrm>
                <a:off x="3700251" y="1535668"/>
                <a:ext cx="3728470" cy="249202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HER2s vs. Lum Bs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685BA25-2C1F-7128-0177-5AE1FC91B9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53" y="1784870"/>
                <a:ext cx="1170004" cy="60733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tailEnd type="triangle"/>
              </a:ln>
              <a:effectLst/>
            </p:spPr>
          </p:cxn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9D84367-254C-4787-00B3-389A1E54F8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200" y="2376494"/>
              <a:ext cx="1066800" cy="823906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41096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A85D28-D764-3993-738D-0380B5303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B792EEB-5AD2-B02B-21EF-155CAAFAA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DIVAS Modes of Variation from TCGA</a:t>
            </a:r>
            <a:endParaRPr 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D05BF05-FD0C-5E5A-7FEB-ED234A1BD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869D57-BCA5-C20D-0CEA-FA3119EE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44391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DIVAS 4-way &amp; 3-Way Modes (GE Loadings)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A picture containing text">
            <a:extLst>
              <a:ext uri="{FF2B5EF4-FFF2-40B4-BE49-F238E27FC236}">
                <a16:creationId xmlns:a16="http://schemas.microsoft.com/office/drawing/2014/main" id="{CFFA9EB3-E8E1-3A35-9012-983DDAB2A5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7"/>
          <a:stretch/>
        </p:blipFill>
        <p:spPr>
          <a:xfrm>
            <a:off x="0" y="2155371"/>
            <a:ext cx="9144000" cy="2188029"/>
          </a:xfrm>
          <a:prstGeom prst="rect">
            <a:avLst/>
          </a:prstGeom>
        </p:spPr>
      </p:pic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ECFA1C5E-06D6-3D48-7A40-726F00995A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11"/>
          <a:stretch/>
        </p:blipFill>
        <p:spPr>
          <a:xfrm>
            <a:off x="0" y="4495800"/>
            <a:ext cx="9144000" cy="2111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2710C-A626-1236-16CC-1D3B2DADD77C}"/>
              </a:ext>
            </a:extLst>
          </p:cNvPr>
          <p:cNvSpPr txBox="1"/>
          <p:nvPr/>
        </p:nvSpPr>
        <p:spPr>
          <a:xfrm>
            <a:off x="5791200" y="4191000"/>
            <a:ext cx="303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More PAM 50 Genes</a:t>
            </a:r>
          </a:p>
        </p:txBody>
      </p:sp>
    </p:spTree>
    <p:extLst>
      <p:ext uri="{BB962C8B-B14F-4D97-AF65-F5344CB8AC3E}">
        <p14:creationId xmlns:p14="http://schemas.microsoft.com/office/powerpoint/2010/main" val="500501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64858-3CF6-2BAB-E319-70083206A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C03B96C-0A9E-35F6-099F-3701EF6D2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Arial Unicode MS" pitchFamily="34" charset="-128"/>
                <a:cs typeface="Arial Unicode MS" pitchFamily="34" charset="-128"/>
              </a:rPr>
              <a:t>DIVAS on Mortality Data</a:t>
            </a:r>
            <a:endParaRPr 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C236953-5518-B286-9EC0-100F1FF53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5344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Data Blocks: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Swiss Males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Spanish Males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Swiss Females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Spanish Females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3BA8B-DFEB-26A6-8D07-BC2C3E8E3814}"/>
              </a:ext>
            </a:extLst>
          </p:cNvPr>
          <p:cNvSpPr txBox="1"/>
          <p:nvPr/>
        </p:nvSpPr>
        <p:spPr>
          <a:xfrm>
            <a:off x="4876800" y="1600200"/>
            <a:ext cx="3140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3AF5A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Expected Differences: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3AF5A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Keeping,  War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3C272-A3DF-57A9-C6D6-EC73D0736F74}"/>
              </a:ext>
            </a:extLst>
          </p:cNvPr>
          <p:cNvSpPr txBox="1"/>
          <p:nvPr/>
        </p:nvSpPr>
        <p:spPr>
          <a:xfrm>
            <a:off x="4706699" y="2750403"/>
            <a:ext cx="3606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Expected Commonalities: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Overall Improvement,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Pandemic, Automobiles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5FFBE-2850-9DAE-9494-E7C313A167F2}"/>
              </a:ext>
            </a:extLst>
          </p:cNvPr>
          <p:cNvSpPr txBox="1"/>
          <p:nvPr/>
        </p:nvSpPr>
        <p:spPr>
          <a:xfrm>
            <a:off x="4876800" y="4186535"/>
            <a:ext cx="3221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Explore Gender Issues</a:t>
            </a:r>
          </a:p>
        </p:txBody>
      </p:sp>
    </p:spTree>
    <p:extLst>
      <p:ext uri="{BB962C8B-B14F-4D97-AF65-F5344CB8AC3E}">
        <p14:creationId xmlns:p14="http://schemas.microsoft.com/office/powerpoint/2010/main" val="417042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AD5A3-D5A0-1F7B-D986-242EE7D8F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A88439-8F7C-5354-AB76-91D3EEF45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Arial Unicode MS" pitchFamily="34" charset="-128"/>
                <a:cs typeface="Arial Unicode MS" pitchFamily="34" charset="-128"/>
              </a:rPr>
              <a:t>DIVAS on Mortality Data</a:t>
            </a:r>
            <a:endParaRPr lang="en-US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E5953F8B-FEE4-EF4A-4839-92EBD7089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DIVAS Result: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3" name="Picture 2" descr="Chart">
            <a:extLst>
              <a:ext uri="{FF2B5EF4-FFF2-40B4-BE49-F238E27FC236}">
                <a16:creationId xmlns:a16="http://schemas.microsoft.com/office/drawing/2014/main" id="{7D629B48-1912-D5A4-278F-78168BAE2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015"/>
            <a:ext cx="9144000" cy="44469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2A783D1-B096-A0F5-FEC5-C404DF4BE44E}"/>
              </a:ext>
            </a:extLst>
          </p:cNvPr>
          <p:cNvGrpSpPr/>
          <p:nvPr/>
        </p:nvGrpSpPr>
        <p:grpSpPr>
          <a:xfrm>
            <a:off x="457200" y="1981200"/>
            <a:ext cx="2667012" cy="4495800"/>
            <a:chOff x="457200" y="1981200"/>
            <a:chExt cx="2667012" cy="44958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247AA5-5942-667B-BC3A-694DC333D784}"/>
                </a:ext>
              </a:extLst>
            </p:cNvPr>
            <p:cNvSpPr txBox="1"/>
            <p:nvPr/>
          </p:nvSpPr>
          <p:spPr>
            <a:xfrm>
              <a:off x="457200" y="1981200"/>
              <a:ext cx="2667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2 Four-way Modes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D147F6-8D2B-F40B-4A3F-EF307115B661}"/>
                </a:ext>
              </a:extLst>
            </p:cNvPr>
            <p:cNvSpPr/>
            <p:nvPr/>
          </p:nvSpPr>
          <p:spPr bwMode="auto">
            <a:xfrm>
              <a:off x="1066800" y="2590800"/>
              <a:ext cx="609600" cy="3886200"/>
            </a:xfrm>
            <a:prstGeom prst="rect">
              <a:avLst/>
            </a:prstGeom>
            <a:noFill/>
            <a:ln w="381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A85D96-EFEF-33C1-85D4-BEBC3A3D92A5}"/>
              </a:ext>
            </a:extLst>
          </p:cNvPr>
          <p:cNvGrpSpPr/>
          <p:nvPr/>
        </p:nvGrpSpPr>
        <p:grpSpPr>
          <a:xfrm>
            <a:off x="2133600" y="1976735"/>
            <a:ext cx="3781646" cy="4500265"/>
            <a:chOff x="2133600" y="1976735"/>
            <a:chExt cx="3781646" cy="45002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B11849-7F92-2BE1-7217-14318850D48C}"/>
                </a:ext>
              </a:extLst>
            </p:cNvPr>
            <p:cNvSpPr txBox="1"/>
            <p:nvPr/>
          </p:nvSpPr>
          <p:spPr>
            <a:xfrm>
              <a:off x="3200400" y="1976735"/>
              <a:ext cx="2714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1 Three-way Mode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5DD42D-C36F-3EEF-D2DF-A62B47A1D6C9}"/>
                </a:ext>
              </a:extLst>
            </p:cNvPr>
            <p:cNvSpPr/>
            <p:nvPr/>
          </p:nvSpPr>
          <p:spPr bwMode="auto">
            <a:xfrm>
              <a:off x="2133600" y="2590800"/>
              <a:ext cx="609600" cy="38862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8DF09F-421B-95B7-D070-5A9D8F4E1B7D}"/>
              </a:ext>
            </a:extLst>
          </p:cNvPr>
          <p:cNvGrpSpPr/>
          <p:nvPr/>
        </p:nvGrpSpPr>
        <p:grpSpPr>
          <a:xfrm>
            <a:off x="4953000" y="1607403"/>
            <a:ext cx="4104914" cy="4869597"/>
            <a:chOff x="4953000" y="1607403"/>
            <a:chExt cx="4104914" cy="48695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2D9DAD-DB6E-ACD9-BD6B-31885B80BC3C}"/>
                </a:ext>
              </a:extLst>
            </p:cNvPr>
            <p:cNvSpPr txBox="1"/>
            <p:nvPr/>
          </p:nvSpPr>
          <p:spPr>
            <a:xfrm>
              <a:off x="5943600" y="1607403"/>
              <a:ext cx="31143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6 Two-way Spanish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Male – Female Modes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5C6A2F-48C3-50B1-6E90-441D45CD7095}"/>
                </a:ext>
              </a:extLst>
            </p:cNvPr>
            <p:cNvSpPr/>
            <p:nvPr/>
          </p:nvSpPr>
          <p:spPr bwMode="auto">
            <a:xfrm>
              <a:off x="4953000" y="3328630"/>
              <a:ext cx="609600" cy="314837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769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60777D-E1A1-FB50-9107-E88490E65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E306730-AD61-F126-36E9-B69EBF9E6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Arial Unicode MS" pitchFamily="34" charset="-128"/>
                <a:cs typeface="Arial Unicode MS" pitchFamily="34" charset="-128"/>
              </a:rPr>
              <a:t>DIVAS on Mortality Data</a:t>
            </a:r>
            <a:endParaRPr lang="en-US" dirty="0"/>
          </a:p>
        </p:txBody>
      </p:sp>
      <p:pic>
        <p:nvPicPr>
          <p:cNvPr id="2" name="Picture 1" descr="Chart">
            <a:extLst>
              <a:ext uri="{FF2B5EF4-FFF2-40B4-BE49-F238E27FC236}">
                <a16:creationId xmlns:a16="http://schemas.microsoft.com/office/drawing/2014/main" id="{DBC87423-DC85-3C4B-0433-1F7852491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9144000" cy="44577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F22C6E79-BAC8-BAE0-7F1E-1252150C4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Four-Way Modes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59A66-D1EF-CA0E-C3DE-8852AE656DD5}"/>
              </a:ext>
            </a:extLst>
          </p:cNvPr>
          <p:cNvSpPr txBox="1"/>
          <p:nvPr/>
        </p:nvSpPr>
        <p:spPr>
          <a:xfrm>
            <a:off x="4423531" y="1295400"/>
            <a:ext cx="411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Show Overall Improvement,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CBE98-C105-D1D0-EC81-EB25AF04912B}"/>
              </a:ext>
            </a:extLst>
          </p:cNvPr>
          <p:cNvSpPr txBox="1"/>
          <p:nvPr/>
        </p:nvSpPr>
        <p:spPr>
          <a:xfrm>
            <a:off x="4343400" y="1824335"/>
            <a:ext cx="442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Pandemic &amp; Automotive Effects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34FB42-E6B2-E368-A1D2-66768D2401B7}"/>
              </a:ext>
            </a:extLst>
          </p:cNvPr>
          <p:cNvGrpSpPr/>
          <p:nvPr/>
        </p:nvGrpSpPr>
        <p:grpSpPr>
          <a:xfrm>
            <a:off x="3276600" y="773668"/>
            <a:ext cx="3352800" cy="2502932"/>
            <a:chOff x="3276600" y="773668"/>
            <a:chExt cx="3352800" cy="25029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8648CB-9503-7977-9BCF-D0E4668924D8}"/>
                </a:ext>
              </a:extLst>
            </p:cNvPr>
            <p:cNvSpPr txBox="1"/>
            <p:nvPr/>
          </p:nvSpPr>
          <p:spPr>
            <a:xfrm>
              <a:off x="3482320" y="773668"/>
              <a:ext cx="3147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Age Rounding in Spain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23C2EA8-38B1-F8CF-C577-DC651527B547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3276600" y="1143000"/>
              <a:ext cx="1779260" cy="21336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7EF841-3DA7-EB84-954A-DE19554610DC}"/>
                </a:ext>
              </a:extLst>
            </p:cNvPr>
            <p:cNvCxnSpPr>
              <a:cxnSpLocks/>
            </p:cNvCxnSpPr>
            <p:nvPr/>
          </p:nvCxnSpPr>
          <p:spPr>
            <a:xfrm>
              <a:off x="5055860" y="1143000"/>
              <a:ext cx="1192540" cy="20574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FBA2DD-5399-9D90-4CB1-8275A2E2D9FC}"/>
              </a:ext>
            </a:extLst>
          </p:cNvPr>
          <p:cNvGrpSpPr/>
          <p:nvPr/>
        </p:nvGrpSpPr>
        <p:grpSpPr>
          <a:xfrm>
            <a:off x="76200" y="4267200"/>
            <a:ext cx="1143000" cy="1066800"/>
            <a:chOff x="76200" y="4267200"/>
            <a:chExt cx="1143000" cy="10668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777114-5F98-6F79-539E-A801D105C298}"/>
                </a:ext>
              </a:extLst>
            </p:cNvPr>
            <p:cNvSpPr txBox="1"/>
            <p:nvPr/>
          </p:nvSpPr>
          <p:spPr>
            <a:xfrm>
              <a:off x="76200" y="4872335"/>
              <a:ext cx="967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Avoid 0s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at 15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B9539DC-732E-F4BE-085B-46753B40A858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559955" y="4267200"/>
              <a:ext cx="659245" cy="60513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52A8DA-7F57-0135-A660-3040DDA2EDF6}"/>
              </a:ext>
            </a:extLst>
          </p:cNvPr>
          <p:cNvGrpSpPr/>
          <p:nvPr/>
        </p:nvGrpSpPr>
        <p:grpSpPr>
          <a:xfrm>
            <a:off x="457200" y="762000"/>
            <a:ext cx="2685351" cy="2667000"/>
            <a:chOff x="457200" y="762000"/>
            <a:chExt cx="2685351" cy="2667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7B543C-B4E1-5EC7-4AFB-41B9DE7D05FD}"/>
                </a:ext>
              </a:extLst>
            </p:cNvPr>
            <p:cNvSpPr txBox="1"/>
            <p:nvPr/>
          </p:nvSpPr>
          <p:spPr>
            <a:xfrm>
              <a:off x="457200" y="762000"/>
              <a:ext cx="26853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Double Mean Centering,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i.e. Flat Mode Removed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04339C9-D880-28AB-48D7-99AC136EACF7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1600200" y="1408331"/>
              <a:ext cx="199676" cy="202066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9896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220BD-8531-C820-31C5-DA3FC5513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3FF6F9D-D7EC-41F0-EEAD-9FE6A8F9B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Arial Unicode MS" pitchFamily="34" charset="-128"/>
                <a:cs typeface="Arial Unicode MS" pitchFamily="34" charset="-128"/>
              </a:rPr>
              <a:t>DIVAS on Mortality Data</a:t>
            </a:r>
            <a:endParaRPr lang="en-US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A667666E-4E7E-2BD0-C36F-CFCDF19D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Three-Way Mode</a:t>
            </a:r>
          </a:p>
        </p:txBody>
      </p:sp>
      <p:pic>
        <p:nvPicPr>
          <p:cNvPr id="3" name="Picture 2" descr="Chart">
            <a:extLst>
              <a:ext uri="{FF2B5EF4-FFF2-40B4-BE49-F238E27FC236}">
                <a16:creationId xmlns:a16="http://schemas.microsoft.com/office/drawing/2014/main" id="{A0B9B4F8-D37C-CF7D-F64C-147E547C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9144000" cy="4457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0E1C26-C7AB-D867-48D8-4DDB513C7245}"/>
              </a:ext>
            </a:extLst>
          </p:cNvPr>
          <p:cNvSpPr txBox="1"/>
          <p:nvPr/>
        </p:nvSpPr>
        <p:spPr>
          <a:xfrm>
            <a:off x="5525528" y="1524000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AIDS Epidemic?</a:t>
            </a:r>
          </a:p>
        </p:txBody>
      </p:sp>
    </p:spTree>
    <p:extLst>
      <p:ext uri="{BB962C8B-B14F-4D97-AF65-F5344CB8AC3E}">
        <p14:creationId xmlns:p14="http://schemas.microsoft.com/office/powerpoint/2010/main" val="1077238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A57A7A-4DA2-AD26-C0C3-854591BB6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5D30CA1-FB69-DA86-CE90-EB3E06432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Arial Unicode MS" pitchFamily="34" charset="-128"/>
                <a:cs typeface="Arial Unicode MS" pitchFamily="34" charset="-128"/>
              </a:rPr>
              <a:t>DIVAS on Mortality Data</a:t>
            </a:r>
            <a:endParaRPr lang="en-US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E9C9C96-A9E2-5F89-127F-485DE10DB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Two-Way Modes  (Spanish Males &amp; Females)</a:t>
            </a:r>
          </a:p>
        </p:txBody>
      </p:sp>
      <p:pic>
        <p:nvPicPr>
          <p:cNvPr id="3" name="Picture 2" descr="Diagram">
            <a:extLst>
              <a:ext uri="{FF2B5EF4-FFF2-40B4-BE49-F238E27FC236}">
                <a16:creationId xmlns:a16="http://schemas.microsoft.com/office/drawing/2014/main" id="{777B82AE-02A0-04CF-72CB-D98D1CB37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9144000" cy="4457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7777F6-A588-A870-6DA7-F2E2805A6EF5}"/>
              </a:ext>
            </a:extLst>
          </p:cNvPr>
          <p:cNvSpPr txBox="1"/>
          <p:nvPr/>
        </p:nvSpPr>
        <p:spPr>
          <a:xfrm>
            <a:off x="5020597" y="909935"/>
            <a:ext cx="229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Keeping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C7050A-D5E6-358B-6DB1-089418AA69FB}"/>
              </a:ext>
            </a:extLst>
          </p:cNvPr>
          <p:cNvGrpSpPr/>
          <p:nvPr/>
        </p:nvGrpSpPr>
        <p:grpSpPr>
          <a:xfrm>
            <a:off x="1600200" y="909935"/>
            <a:ext cx="2207614" cy="1909465"/>
            <a:chOff x="1600200" y="909935"/>
            <a:chExt cx="2207614" cy="19094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75B80C-629B-E9F4-B9BE-627077DF485B}"/>
                </a:ext>
              </a:extLst>
            </p:cNvPr>
            <p:cNvSpPr txBox="1"/>
            <p:nvPr/>
          </p:nvSpPr>
          <p:spPr>
            <a:xfrm>
              <a:off x="2438400" y="909935"/>
              <a:ext cx="1369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Civil War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368B08B-F31B-10FD-AEE9-53423A37AF32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1600200" y="1371600"/>
              <a:ext cx="1522907" cy="14478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98828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1. Signal Subs. Ext.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Shabalin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Nobel Shrinkage (For Denoising)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Optimized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For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Marcenko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Pasteur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6D0F6-B566-4629-A05A-3A5F5D7B6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87" t="26044" r="19001" b="5870"/>
          <a:stretch/>
        </p:blipFill>
        <p:spPr>
          <a:xfrm>
            <a:off x="3635022" y="2209800"/>
            <a:ext cx="5508978" cy="4648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4341C34-8EF0-4036-A6D0-C3082B11FA22}"/>
              </a:ext>
            </a:extLst>
          </p:cNvPr>
          <p:cNvGrpSpPr/>
          <p:nvPr/>
        </p:nvGrpSpPr>
        <p:grpSpPr>
          <a:xfrm>
            <a:off x="2286000" y="2819400"/>
            <a:ext cx="3048001" cy="3244850"/>
            <a:chOff x="2286000" y="2819400"/>
            <a:chExt cx="3048001" cy="3244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AA65BFF-16D5-4A74-A4C1-308C3A587D48}"/>
                    </a:ext>
                  </a:extLst>
                </p:cNvPr>
                <p:cNvSpPr txBox="1"/>
                <p:nvPr/>
              </p:nvSpPr>
              <p:spPr>
                <a:xfrm>
                  <a:off x="2286000" y="2819400"/>
                  <a:ext cx="1236236" cy="23525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Optimal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Cutoff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Gives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Initial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Rank,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AA65BFF-16D5-4A74-A4C1-308C3A587D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819400"/>
                  <a:ext cx="1236236" cy="2352503"/>
                </a:xfrm>
                <a:prstGeom prst="rect">
                  <a:avLst/>
                </a:prstGeom>
                <a:blipFill>
                  <a:blip r:embed="rId4"/>
                  <a:stretch>
                    <a:fillRect l="-7389" t="-2078" r="-59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AC2586F-96C9-4A92-B07B-C9326F6C0458}"/>
                </a:ext>
              </a:extLst>
            </p:cNvPr>
            <p:cNvCxnSpPr>
              <a:stCxn id="9" idx="3"/>
            </p:cNvCxnSpPr>
            <p:nvPr/>
          </p:nvCxnSpPr>
          <p:spPr bwMode="auto">
            <a:xfrm>
              <a:off x="3522236" y="3995652"/>
              <a:ext cx="1811765" cy="2068598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BCAFF0-42AE-BBD8-ACE0-8AE641FC6BF7}"/>
              </a:ext>
            </a:extLst>
          </p:cNvPr>
          <p:cNvSpPr txBox="1"/>
          <p:nvPr/>
        </p:nvSpPr>
        <p:spPr>
          <a:xfrm>
            <a:off x="609600" y="5706070"/>
            <a:ext cx="1967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Vs. Trial &amp; Error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Crude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Bounds in AJIVE</a:t>
            </a:r>
          </a:p>
        </p:txBody>
      </p:sp>
    </p:spTree>
    <p:extLst>
      <p:ext uri="{BB962C8B-B14F-4D97-AF65-F5344CB8AC3E}">
        <p14:creationId xmlns:p14="http://schemas.microsoft.com/office/powerpoint/2010/main" val="427873004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EC5B-B99B-44A1-A11C-7B4EE32F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B8937-90CB-B489-8998-EFC5D13C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movement like toy example from:</a:t>
            </a:r>
          </a:p>
          <a:p>
            <a:pPr marL="0" indent="0">
              <a:buNone/>
            </a:pPr>
            <a:r>
              <a:rPr lang="en-US" dirty="0"/>
              <a:t>\Research\</a:t>
            </a:r>
            <a:r>
              <a:rPr lang="en-US" dirty="0" err="1"/>
              <a:t>Bioinf</a:t>
            </a:r>
            <a:r>
              <a:rPr lang="en-US" dirty="0"/>
              <a:t>\</a:t>
            </a:r>
            <a:r>
              <a:rPr lang="en-US" dirty="0" err="1"/>
              <a:t>GeneArray</a:t>
            </a:r>
            <a:r>
              <a:rPr lang="en-US" dirty="0"/>
              <a:t>\JIVE\Movement</a:t>
            </a:r>
          </a:p>
        </p:txBody>
      </p:sp>
    </p:spTree>
    <p:extLst>
      <p:ext uri="{BB962C8B-B14F-4D97-AF65-F5344CB8AC3E}">
        <p14:creationId xmlns:p14="http://schemas.microsoft.com/office/powerpoint/2010/main" val="235360404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Main Idea: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Approach to Data Lying in Complicated Space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(PCA Makes No Sense In Nonlinear Spaces)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However, Often Have Notion of “Distance”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I.e. </a:t>
            </a:r>
            <a:r>
              <a:rPr lang="en-US" i="1" dirty="0"/>
              <a:t>Metric </a:t>
            </a:r>
            <a:r>
              <a:rPr lang="en-US" dirty="0"/>
              <a:t>on Metric Space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So Base Analysis on </a:t>
            </a:r>
            <a:r>
              <a:rPr lang="en-US" u="sng" dirty="0"/>
              <a:t>Distances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CFC45-83B0-4AE8-91C3-38D3A786DABC}"/>
              </a:ext>
            </a:extLst>
          </p:cNvPr>
          <p:cNvSpPr txBox="1"/>
          <p:nvPr/>
        </p:nvSpPr>
        <p:spPr>
          <a:xfrm>
            <a:off x="6629400" y="990600"/>
            <a:ext cx="1825693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7</a:t>
            </a:r>
          </a:p>
        </p:txBody>
      </p:sp>
    </p:spTree>
    <p:extLst>
      <p:ext uri="{BB962C8B-B14F-4D97-AF65-F5344CB8AC3E}">
        <p14:creationId xmlns:p14="http://schemas.microsoft.com/office/powerpoint/2010/main" val="2060440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a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 on the Object Space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Data Objects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Define </a:t>
                </a:r>
                <a:r>
                  <a:rPr lang="en-US" u="sng" dirty="0"/>
                  <a:t>Distance Matrix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76D8A61-3038-469E-8FC3-7735E0E2764C}"/>
              </a:ext>
            </a:extLst>
          </p:cNvPr>
          <p:cNvGrpSpPr/>
          <p:nvPr/>
        </p:nvGrpSpPr>
        <p:grpSpPr>
          <a:xfrm>
            <a:off x="5105400" y="2286000"/>
            <a:ext cx="3212739" cy="1447800"/>
            <a:chOff x="5105400" y="2286000"/>
            <a:chExt cx="3212739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/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Script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𝓧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Denotes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Arbitrary Data Objects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2467" t="-5109" r="-2277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930052-4C75-49B1-A36B-1FAF452774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2600" y="2286000"/>
              <a:ext cx="11430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952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Common Choices of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 (on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):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box>
                      <m:box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box>
                          <m:box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fun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1824335"/>
            <a:ext cx="509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Classical &amp; Corresponds to Intuition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41103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Good 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Downweighting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Outliers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548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Think Polar Coordinates, Focus on Angular Component and Ignore Radii</a:t>
            </a:r>
          </a:p>
        </p:txBody>
      </p:sp>
    </p:spTree>
    <p:extLst>
      <p:ext uri="{BB962C8B-B14F-4D97-AF65-F5344CB8AC3E}">
        <p14:creationId xmlns:p14="http://schemas.microsoft.com/office/powerpoint/2010/main" val="1576079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Major Consumers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Based Analyses</a:t>
                </a:r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en-US" dirty="0"/>
                  <a:t>Early Machine Learning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Call Related Analyses “Kernel Trick”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(Discuss More Later)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552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Notions of Sample </a:t>
                </a:r>
                <a:r>
                  <a:rPr lang="en-US" dirty="0" err="1"/>
                  <a:t>Centerpoint</a:t>
                </a:r>
                <a:r>
                  <a:rPr lang="en-US" dirty="0"/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Conventional Sample Mean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5984" y="2438400"/>
            <a:ext cx="5923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Uses Linear Operations,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Not Available in General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44819-BC65-48E5-81A5-0DABFA2079B0}"/>
              </a:ext>
            </a:extLst>
          </p:cNvPr>
          <p:cNvSpPr txBox="1"/>
          <p:nvPr/>
        </p:nvSpPr>
        <p:spPr>
          <a:xfrm>
            <a:off x="6648653" y="838200"/>
            <a:ext cx="1961947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Sec. 7.1</a:t>
            </a:r>
          </a:p>
        </p:txBody>
      </p:sp>
    </p:spTree>
    <p:extLst>
      <p:ext uri="{BB962C8B-B14F-4D97-AF65-F5344CB8AC3E}">
        <p14:creationId xmlns:p14="http://schemas.microsoft.com/office/powerpoint/2010/main" val="1053735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Approach: 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Replace Linear Op’s with Optimization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/>
                  <a:t>Fréchet</a:t>
                </a:r>
                <a:r>
                  <a:rPr lang="en-US" dirty="0"/>
                  <a:t> (1948) Mean: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sub>
                      </m:sSub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𝓧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38200" y="4038599"/>
            <a:ext cx="3507462" cy="1524001"/>
            <a:chOff x="304800" y="3084648"/>
            <a:chExt cx="3812262" cy="1568017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With Candidate Point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2210931" y="3084648"/>
              <a:ext cx="1489563" cy="11063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72974" y="4107597"/>
            <a:ext cx="3242426" cy="2140803"/>
            <a:chOff x="304800" y="2881194"/>
            <a:chExt cx="3242426" cy="2140803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Squared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Dist’s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51626" y="2881194"/>
              <a:ext cx="1274387" cy="13788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42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Why Squared Distance?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 Using Metric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 Can Show</a:t>
                </a:r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en-US" dirty="0" err="1"/>
                  <a:t>Fréchet</a:t>
                </a:r>
                <a:r>
                  <a:rPr lang="en-US" dirty="0"/>
                  <a:t> Mean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I. e. </a:t>
                </a:r>
                <a:r>
                  <a:rPr lang="en-US" dirty="0" err="1"/>
                  <a:t>Fréchet</a:t>
                </a:r>
                <a:r>
                  <a:rPr lang="en-US" dirty="0"/>
                  <a:t> Mean is </a:t>
                </a:r>
                <a:r>
                  <a:rPr lang="en-US" i="1" dirty="0"/>
                  <a:t>Generalization</a:t>
                </a:r>
                <a:r>
                  <a:rPr lang="en-US" dirty="0"/>
                  <a:t> of Sample Mean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3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200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62000" y="3047999"/>
            <a:ext cx="3507462" cy="2658505"/>
            <a:chOff x="304800" y="4191000"/>
            <a:chExt cx="3812262" cy="2735288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With Candidate Point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866138" y="4652665"/>
              <a:ext cx="172462" cy="227362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672974" y="2140803"/>
            <a:ext cx="3242426" cy="2812197"/>
            <a:chOff x="304800" y="4191000"/>
            <a:chExt cx="3242426" cy="2812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Squared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Dist’s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51626" y="4606498"/>
              <a:ext cx="2059663" cy="239669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7256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00600" y="1905000"/>
            <a:ext cx="2600392" cy="3048000"/>
            <a:chOff x="304800" y="4191000"/>
            <a:chExt cx="2600392" cy="304800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600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 Looks Like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 Mean???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1447800" y="5021997"/>
              <a:ext cx="157196" cy="221700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93693" y="2729069"/>
            <a:ext cx="5968428" cy="2230089"/>
            <a:chOff x="393693" y="2729069"/>
            <a:chExt cx="5968428" cy="2230089"/>
          </a:xfrm>
        </p:grpSpPr>
        <p:sp>
          <p:nvSpPr>
            <p:cNvPr id="4" name="TextBox 3"/>
            <p:cNvSpPr txBox="1"/>
            <p:nvPr/>
          </p:nvSpPr>
          <p:spPr>
            <a:xfrm>
              <a:off x="393693" y="2729069"/>
              <a:ext cx="45288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Outlier Pulls Mean Out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Convex Hull Of Other 4 Points</a:t>
              </a:r>
            </a:p>
          </p:txBody>
        </p:sp>
        <p:sp>
          <p:nvSpPr>
            <p:cNvPr id="17" name="Oval 16"/>
            <p:cNvSpPr/>
            <p:nvPr/>
          </p:nvSpPr>
          <p:spPr>
            <a:xfrm rot="19452910">
              <a:off x="5031188" y="4522673"/>
              <a:ext cx="1330933" cy="4364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endCxn id="17" idx="0"/>
            </p:cNvCxnSpPr>
            <p:nvPr/>
          </p:nvCxnSpPr>
          <p:spPr>
            <a:xfrm>
              <a:off x="4648200" y="3505200"/>
              <a:ext cx="920839" cy="10586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24467" y="3805535"/>
            <a:ext cx="788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Known Problem with Mean:  Not Robust Against Outliers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2609671"/>
            <a:ext cx="2358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“Center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Mass”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Interpretretation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92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1. Signal Subs. Ext.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Shrinkage Estimate of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endParaRPr lang="en-US" dirty="0"/>
              </a:p>
              <a:p>
                <a:pPr marL="0" indent="0" algn="l">
                  <a:buClrTx/>
                  <a:buSzPct val="100000"/>
                  <a:buNone/>
                </a:pPr>
                <a:r>
                  <a:rPr lang="en-US" dirty="0"/>
                  <a:t>Define: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137EF51D-1416-000D-DD7E-711655D2BD50}"/>
              </a:ext>
            </a:extLst>
          </p:cNvPr>
          <p:cNvGrpSpPr/>
          <p:nvPr/>
        </p:nvGrpSpPr>
        <p:grpSpPr>
          <a:xfrm>
            <a:off x="4826159" y="2438400"/>
            <a:ext cx="2412841" cy="962799"/>
            <a:chOff x="4648200" y="2694801"/>
            <a:chExt cx="2412841" cy="9627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AA387E5-F768-6808-FFB1-6A8FCD7FF441}"/>
                </a:ext>
              </a:extLst>
            </p:cNvPr>
            <p:cNvSpPr/>
            <p:nvPr/>
          </p:nvSpPr>
          <p:spPr>
            <a:xfrm>
              <a:off x="4724400" y="3048000"/>
              <a:ext cx="990600" cy="60960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B4E22A-A67C-E153-632C-29E6B7EB71AB}"/>
                </a:ext>
              </a:extLst>
            </p:cNvPr>
            <p:cNvSpPr txBox="1"/>
            <p:nvPr/>
          </p:nvSpPr>
          <p:spPr>
            <a:xfrm>
              <a:off x="4648200" y="2694801"/>
              <a:ext cx="24128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Put On Unit Scale For Shrinkage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3A044F-0D26-3A89-42AE-B19BF905D57E}"/>
              </a:ext>
            </a:extLst>
          </p:cNvPr>
          <p:cNvGrpSpPr/>
          <p:nvPr/>
        </p:nvGrpSpPr>
        <p:grpSpPr>
          <a:xfrm>
            <a:off x="3657600" y="3352800"/>
            <a:ext cx="1813317" cy="1038999"/>
            <a:chOff x="3657600" y="3505200"/>
            <a:chExt cx="1813317" cy="10389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C9900B-0D06-8ED2-5E3F-F460D815F2AF}"/>
                </a:ext>
              </a:extLst>
            </p:cNvPr>
            <p:cNvSpPr txBox="1"/>
            <p:nvPr/>
          </p:nvSpPr>
          <p:spPr>
            <a:xfrm>
              <a:off x="3657600" y="4267200"/>
              <a:ext cx="18133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Return to Original Scale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6812571-DE8A-55F1-058A-F82A2A59F358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H="1" flipV="1">
              <a:off x="4114800" y="3505200"/>
              <a:ext cx="449459" cy="762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CC8C2AD-F5F3-7BE0-2395-D8C3BDC32EE2}"/>
              </a:ext>
            </a:extLst>
          </p:cNvPr>
          <p:cNvSpPr txBox="1"/>
          <p:nvPr/>
        </p:nvSpPr>
        <p:spPr>
          <a:xfrm>
            <a:off x="2667000" y="5867400"/>
            <a:ext cx="3736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(Rank of Low Rank Approximation,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After 0-ing Out Small Values)</a:t>
            </a:r>
          </a:p>
        </p:txBody>
      </p:sp>
    </p:spTree>
    <p:extLst>
      <p:ext uri="{BB962C8B-B14F-4D97-AF65-F5344CB8AC3E}">
        <p14:creationId xmlns:p14="http://schemas.microsoft.com/office/powerpoint/2010/main" val="400839339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Robust Variation:    </a:t>
                </a:r>
                <a:r>
                  <a:rPr lang="en-US" dirty="0" err="1"/>
                  <a:t>Fréchet</a:t>
                </a:r>
                <a:r>
                  <a:rPr lang="en-US" dirty="0"/>
                  <a:t> (1948) Median: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sub>
                      </m:sSub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box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95702" y="2362200"/>
            <a:ext cx="4685898" cy="1536961"/>
            <a:chOff x="304800" y="3084648"/>
            <a:chExt cx="5093104" cy="1581351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191000"/>
              <a:ext cx="5093104" cy="47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Again Start With Candidate Point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706632" y="3084648"/>
              <a:ext cx="1489563" cy="11063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72974" y="2438400"/>
            <a:ext cx="2923236" cy="2140803"/>
            <a:chOff x="304800" y="2881194"/>
            <a:chExt cx="2923236" cy="2140803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4191000"/>
              <a:ext cx="2923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Distances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51626" y="2881194"/>
              <a:ext cx="1274387" cy="13788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292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826" t="74243" r="24511" b="1517"/>
          <a:stretch/>
        </p:blipFill>
        <p:spPr>
          <a:xfrm>
            <a:off x="1371598" y="3932018"/>
            <a:ext cx="621799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62000" y="3047999"/>
            <a:ext cx="3507462" cy="2658504"/>
            <a:chOff x="304800" y="4191000"/>
            <a:chExt cx="3812262" cy="2735287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With Candidate Point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700494" y="4652665"/>
              <a:ext cx="338106" cy="227362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377824" y="1981200"/>
            <a:ext cx="2923236" cy="2743200"/>
            <a:chOff x="304800" y="4191000"/>
            <a:chExt cx="2704090" cy="274320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7040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Distances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586751" y="5021997"/>
              <a:ext cx="1070094" cy="19122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7348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826" t="74243" r="24511" b="1517"/>
          <a:stretch/>
        </p:blipFill>
        <p:spPr>
          <a:xfrm>
            <a:off x="1371598" y="3932018"/>
            <a:ext cx="621799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416868" y="2357735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Better Robustness?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" y="2722911"/>
            <a:ext cx="5968428" cy="2230089"/>
            <a:chOff x="393693" y="2729069"/>
            <a:chExt cx="5968428" cy="2230089"/>
          </a:xfrm>
        </p:grpSpPr>
        <p:sp>
          <p:nvSpPr>
            <p:cNvPr id="13" name="TextBox 12"/>
            <p:cNvSpPr txBox="1"/>
            <p:nvPr/>
          </p:nvSpPr>
          <p:spPr>
            <a:xfrm>
              <a:off x="393693" y="2729069"/>
              <a:ext cx="43075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Median Now Inside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Convex Hull Of Other 4 Points</a:t>
              </a:r>
            </a:p>
          </p:txBody>
        </p:sp>
        <p:sp>
          <p:nvSpPr>
            <p:cNvPr id="14" name="Oval 13"/>
            <p:cNvSpPr/>
            <p:nvPr/>
          </p:nvSpPr>
          <p:spPr>
            <a:xfrm rot="19452910">
              <a:off x="5031188" y="4522673"/>
              <a:ext cx="1330933" cy="4364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endCxn id="14" idx="0"/>
            </p:cNvCxnSpPr>
            <p:nvPr/>
          </p:nvCxnSpPr>
          <p:spPr>
            <a:xfrm>
              <a:off x="4648200" y="3505200"/>
              <a:ext cx="920839" cy="10586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074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dirty="0"/>
                  <a:t>Now Recall </a:t>
                </a:r>
                <a:r>
                  <a:rPr lang="en-US" dirty="0" err="1"/>
                  <a:t>Fréchet</a:t>
                </a:r>
                <a:r>
                  <a:rPr lang="en-US" dirty="0"/>
                  <a:t> Means &amp; Medians Are Defined for Any Metric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dirty="0"/>
                  <a:t>How About Other Metrics?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dirty="0"/>
                  <a:t>In Toy Example, Replace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566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46" t="74243" r="24511" b="1517"/>
          <a:stretch/>
        </p:blipFill>
        <p:spPr>
          <a:xfrm>
            <a:off x="1295400" y="3932018"/>
            <a:ext cx="630940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Fréchet</a:t>
                </a:r>
                <a:r>
                  <a:rPr lang="en-US" dirty="0"/>
                  <a:t> 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(Now 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00200" y="2526238"/>
            <a:ext cx="3130985" cy="3097034"/>
            <a:chOff x="-101934" y="5065383"/>
            <a:chExt cx="3403069" cy="3186482"/>
          </a:xfrm>
        </p:grpSpPr>
        <p:sp>
          <p:nvSpPr>
            <p:cNvPr id="4" name="TextBox 3"/>
            <p:cNvSpPr txBox="1"/>
            <p:nvPr/>
          </p:nvSpPr>
          <p:spPr>
            <a:xfrm>
              <a:off x="-101934" y="5065383"/>
              <a:ext cx="3403069" cy="123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Distance Depends 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Coordinates, Called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“Manhattan Distance”</a:t>
              </a:r>
            </a:p>
          </p:txBody>
        </p:sp>
        <p:cxnSp>
          <p:nvCxnSpPr>
            <p:cNvPr id="6" name="Straight Arrow Connector 5"/>
            <p:cNvCxnSpPr>
              <a:cxnSpLocks/>
              <a:stCxn id="4" idx="2"/>
            </p:cNvCxnSpPr>
            <p:nvPr/>
          </p:nvCxnSpPr>
          <p:spPr>
            <a:xfrm flipH="1">
              <a:off x="1471682" y="6300380"/>
              <a:ext cx="127919" cy="195148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797985" y="2445603"/>
            <a:ext cx="2544043" cy="2278797"/>
            <a:chOff x="429811" y="4495800"/>
            <a:chExt cx="2544043" cy="2278797"/>
          </a:xfrm>
        </p:grpSpPr>
        <p:sp>
          <p:nvSpPr>
            <p:cNvPr id="9" name="TextBox 8"/>
            <p:cNvSpPr txBox="1"/>
            <p:nvPr/>
          </p:nvSpPr>
          <p:spPr>
            <a:xfrm>
              <a:off x="803067" y="4495800"/>
              <a:ext cx="21707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Result Is Also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Rather Robust</a:t>
              </a:r>
            </a:p>
          </p:txBody>
        </p:sp>
        <p:cxnSp>
          <p:nvCxnSpPr>
            <p:cNvPr id="10" name="Straight Arrow Connector 9"/>
            <p:cNvCxnSpPr>
              <a:cxnSpLocks/>
              <a:stCxn id="9" idx="2"/>
            </p:cNvCxnSpPr>
            <p:nvPr/>
          </p:nvCxnSpPr>
          <p:spPr>
            <a:xfrm flipH="1">
              <a:off x="429811" y="5326797"/>
              <a:ext cx="1458650" cy="14478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C51E8FC-850C-46D0-877D-F41DF6C80D18}"/>
              </a:ext>
            </a:extLst>
          </p:cNvPr>
          <p:cNvSpPr txBox="1"/>
          <p:nvPr/>
        </p:nvSpPr>
        <p:spPr>
          <a:xfrm>
            <a:off x="4876800" y="5181600"/>
            <a:ext cx="185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This is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Coordinate-wise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365716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1. Signal Subs. Ext.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Bootstrap Principal Angles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PAA measures of Subspace Approximations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buSzPct val="100000"/>
                  <a:buNone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Real World:    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𝑟𝑜𝑤</m:t>
                    </m:r>
                    <m:d>
                      <m:d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en-US" sz="3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Est’d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by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DC8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𝑟𝑜𝑤</m:t>
                    </m:r>
                    <m:d>
                      <m:d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DC8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altLang="en-US" sz="3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US" altLang="en-US" b="1" i="1">
                                    <a:solidFill>
                                      <a:srgbClr val="2DC8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lvl="0" indent="0" eaLnBrk="1" hangingPunct="1">
                  <a:lnSpc>
                    <a:spcPct val="150000"/>
                  </a:lnSpc>
                  <a:buSzPct val="100000"/>
                  <a:buNone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Bootstrap World: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𝑟𝑜𝑤</m:t>
                    </m:r>
                    <m:d>
                      <m:d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en-US" sz="3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Est’d by</a:t>
                </a:r>
                <a14:m>
                  <m:oMath xmlns:m="http://schemas.openxmlformats.org/officeDocument/2006/math">
                    <m:r>
                      <a:rPr kumimoji="0" lang="en-US" alt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𝑟𝑜𝑤</m:t>
                    </m:r>
                    <m:d>
                      <m:d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altLang="en-US" sz="3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lang="en-US" alt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alt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  <m:sup>
                            <m:r>
                              <a:rPr kumimoji="0" lang="en-US" alt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61EA4F2-F6FE-A9B1-9C84-6F10C7CC831F}"/>
              </a:ext>
            </a:extLst>
          </p:cNvPr>
          <p:cNvSpPr txBox="1"/>
          <p:nvPr/>
        </p:nvSpPr>
        <p:spPr>
          <a:xfrm rot="5400000">
            <a:off x="5974149" y="4320054"/>
            <a:ext cx="631904" cy="830997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≈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788477-B3AC-C3A9-B101-9A0B5542B950}"/>
              </a:ext>
            </a:extLst>
          </p:cNvPr>
          <p:cNvGrpSpPr/>
          <p:nvPr/>
        </p:nvGrpSpPr>
        <p:grpSpPr>
          <a:xfrm>
            <a:off x="228600" y="4419600"/>
            <a:ext cx="5715000" cy="461665"/>
            <a:chOff x="304800" y="4495800"/>
            <a:chExt cx="5715000" cy="4616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CADC11-84CA-1620-2141-0EF0CED3351A}"/>
                </a:ext>
              </a:extLst>
            </p:cNvPr>
            <p:cNvSpPr txBox="1"/>
            <p:nvPr/>
          </p:nvSpPr>
          <p:spPr>
            <a:xfrm>
              <a:off x="304800" y="4495800"/>
              <a:ext cx="5107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“Relative Isotropy” Makes This Work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C7AB00C-1DE2-2EE7-A5A2-9DA893CCCEB4}"/>
                </a:ext>
              </a:extLst>
            </p:cNvPr>
            <p:cNvCxnSpPr>
              <a:stCxn id="4" idx="3"/>
            </p:cNvCxnSpPr>
            <p:nvPr/>
          </p:nvCxnSpPr>
          <p:spPr bwMode="auto">
            <a:xfrm flipV="1">
              <a:off x="5412352" y="4724400"/>
              <a:ext cx="607448" cy="2233"/>
            </a:xfrm>
            <a:prstGeom prst="straightConnector1">
              <a:avLst/>
            </a:prstGeom>
            <a:noFill/>
            <a:ln w="25400" cap="flat" cmpd="sng" algn="ctr">
              <a:solidFill>
                <a:srgbClr val="5B5249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21363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>
                <a:alpha val="50000"/>
              </a:srgbClr>
            </a:gs>
            <a:gs pos="50000">
              <a:schemeClr val="bg1"/>
            </a:gs>
            <a:gs pos="100000">
              <a:srgbClr val="7030A0">
                <a:alpha val="5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1. Signal Subs. Ext.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</p:spPr>
            <p:txBody>
              <a:bodyPr/>
              <a:lstStyle/>
              <a:p>
                <a:pPr marL="0" indent="0">
                  <a:buSzPct val="100000"/>
                  <a:buNone/>
                </a:pPr>
                <a:r>
                  <a:rPr lang="en-US" dirty="0"/>
                  <a:t>Find Bounds on Angles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200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2DC8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 kern="1200">
                            <a:solidFill>
                              <a:srgbClr val="2DC8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SzPct val="100000"/>
                  <a:buNone/>
                </a:pPr>
                <a:endParaRPr lang="en-US" dirty="0"/>
              </a:p>
              <a:p>
                <a:pPr marL="0" lvl="0" indent="0" eaLnBrk="1" hangingPunct="1">
                  <a:lnSpc>
                    <a:spcPct val="150000"/>
                  </a:lnSpc>
                  <a:buSzPct val="100000"/>
                  <a:buNone/>
                  <a:defRPr/>
                </a:pPr>
                <a:endParaRPr lang="en-US" dirty="0"/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  <a:p>
                <a:pPr marL="0" indent="0" algn="l">
                  <a:lnSpc>
                    <a:spcPct val="150000"/>
                  </a:lnSpc>
                  <a:buClrTx/>
                  <a:buSzPct val="100000"/>
                  <a:buNone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219200"/>
                <a:ext cx="8534400" cy="5257800"/>
              </a:xfrm>
              <a:blipFill>
                <a:blip r:embed="rId3"/>
                <a:stretch>
                  <a:fillRect l="-1786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2F283E3-1B69-1223-7818-6C17C6DF1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20947"/>
            <a:ext cx="4720355" cy="35402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E00C18-6243-A254-868D-154A91AB2823}"/>
                  </a:ext>
                </a:extLst>
              </p:cNvPr>
              <p:cNvSpPr txBox="1"/>
              <p:nvPr/>
            </p:nvSpPr>
            <p:spPr>
              <a:xfrm>
                <a:off x="5124801" y="2297668"/>
                <a:ext cx="328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Next Find Upper Bound 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E00C18-6243-A254-868D-154A91AB2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801" y="2297668"/>
                <a:ext cx="3283206" cy="369332"/>
              </a:xfrm>
              <a:prstGeom prst="rect">
                <a:avLst/>
              </a:prstGeom>
              <a:blipFill>
                <a:blip r:embed="rId5"/>
                <a:stretch>
                  <a:fillRect l="-167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FAA67-25A8-F0A6-289C-3F11003CF961}"/>
                  </a:ext>
                </a:extLst>
              </p:cNvPr>
              <p:cNvSpPr txBox="1"/>
              <p:nvPr/>
            </p:nvSpPr>
            <p:spPr>
              <a:xfrm>
                <a:off x="5181600" y="3200400"/>
                <a:ext cx="3352264" cy="420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Define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=∡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𝑝𝑟𝑜𝑗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𝑟𝑜𝑤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FAA67-25A8-F0A6-289C-3F11003CF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00400"/>
                <a:ext cx="3352264" cy="420628"/>
              </a:xfrm>
              <a:prstGeom prst="rect">
                <a:avLst/>
              </a:prstGeom>
              <a:blipFill>
                <a:blip r:embed="rId6"/>
                <a:stretch>
                  <a:fillRect l="-909" t="-2899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62430-8C81-F0B0-1262-530DEB3BD81A}"/>
                  </a:ext>
                </a:extLst>
              </p:cNvPr>
              <p:cNvSpPr txBox="1"/>
              <p:nvPr/>
            </p:nvSpPr>
            <p:spPr>
              <a:xfrm>
                <a:off x="5105400" y="4114800"/>
                <a:ext cx="3194336" cy="381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Triangle Ineq.: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C8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2DC8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bSup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62430-8C81-F0B0-1262-530DEB3BD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114800"/>
                <a:ext cx="3194336" cy="381258"/>
              </a:xfrm>
              <a:prstGeom prst="rect">
                <a:avLst/>
              </a:prstGeom>
              <a:blipFill>
                <a:blip r:embed="rId7"/>
                <a:stretch>
                  <a:fillRect l="-1718" t="-634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62010BF-BC11-7260-D8AB-84C48E549810}"/>
              </a:ext>
            </a:extLst>
          </p:cNvPr>
          <p:cNvGrpSpPr/>
          <p:nvPr/>
        </p:nvGrpSpPr>
        <p:grpSpPr>
          <a:xfrm>
            <a:off x="5105400" y="5029200"/>
            <a:ext cx="3276959" cy="1143000"/>
            <a:chOff x="5105400" y="4800600"/>
            <a:chExt cx="3276959" cy="1143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E56DC9-8A9B-F1B8-EADE-10208C05F2B1}"/>
                    </a:ext>
                  </a:extLst>
                </p:cNvPr>
                <p:cNvSpPr txBox="1"/>
                <p:nvPr/>
              </p:nvSpPr>
              <p:spPr>
                <a:xfrm>
                  <a:off x="5105400" y="5501107"/>
                  <a:ext cx="2974084" cy="4424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C8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DC8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DC8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DC8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≤ 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≤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DC8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DC8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bSup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E56DC9-8A9B-F1B8-EADE-10208C05F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5501107"/>
                  <a:ext cx="2974084" cy="442493"/>
                </a:xfrm>
                <a:prstGeom prst="rect">
                  <a:avLst/>
                </a:prstGeom>
                <a:blipFill>
                  <a:blip r:embed="rId8"/>
                  <a:stretch>
                    <a:fillRect t="-4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423F83A-835F-698A-C5E4-FF7F339CE3F6}"/>
                    </a:ext>
                  </a:extLst>
                </p:cNvPr>
                <p:cNvSpPr txBox="1"/>
                <p:nvPr/>
              </p:nvSpPr>
              <p:spPr>
                <a:xfrm>
                  <a:off x="5124801" y="4800600"/>
                  <a:ext cx="32575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Cambria Math" panose="02040503050406030204" pitchFamily="18" charset="0"/>
                      <a:cs typeface="+mn-cs"/>
                    </a:rPr>
                    <a:t>Lower &amp; Upper Bounds on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423F83A-835F-698A-C5E4-FF7F339CE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801" y="4800600"/>
                  <a:ext cx="325755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68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23530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17206</TotalTime>
  <Words>2569</Words>
  <Application>Microsoft Office PowerPoint</Application>
  <PresentationFormat>On-screen Show (4:3)</PresentationFormat>
  <Paragraphs>626</Paragraphs>
  <Slides>74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Cambria Math</vt:lpstr>
      <vt:lpstr>Tahoma</vt:lpstr>
      <vt:lpstr>Times New Roman</vt:lpstr>
      <vt:lpstr>Wingdings</vt:lpstr>
      <vt:lpstr>2_Default Design</vt:lpstr>
      <vt:lpstr>Statistics – O. R. 881 Object Oriented Data Analysis</vt:lpstr>
      <vt:lpstr>Current Sections in Textbook</vt:lpstr>
      <vt:lpstr>Last Class: DIVAS Data Model</vt:lpstr>
      <vt:lpstr>Last Class: DIVAS  Algorithm</vt:lpstr>
      <vt:lpstr>Last Class: 1. Signal Subs. Ext.</vt:lpstr>
      <vt:lpstr>Last Class: 1. Signal Subs. Ext.</vt:lpstr>
      <vt:lpstr>Last Class: 1. Signal Subs. Ext.</vt:lpstr>
      <vt:lpstr>Last Class: 1. Signal Subs. Ext.</vt:lpstr>
      <vt:lpstr>Last Class: 1. Signal Subs. Ext.</vt:lpstr>
      <vt:lpstr>Last Class: 1. Signal Subs. Ext.</vt:lpstr>
      <vt:lpstr>Last Class: 1. Signal Subs. Ext.</vt:lpstr>
      <vt:lpstr>1. Signal Subspace Extraction</vt:lpstr>
      <vt:lpstr>1. Signal Subspace Extraction</vt:lpstr>
      <vt:lpstr>1. Signal Subspace Extraction</vt:lpstr>
      <vt:lpstr>1. Signal Subspace Extraction</vt:lpstr>
      <vt:lpstr>DIVAS  Algorithm</vt:lpstr>
      <vt:lpstr>2. Joint Subspace Estimation</vt:lpstr>
      <vt:lpstr>2. Joint Subspace Estimation</vt:lpstr>
      <vt:lpstr>2. Joint Subspace Estimation</vt:lpstr>
      <vt:lpstr>2. Joint Subspace Estimation</vt:lpstr>
      <vt:lpstr>DIVAS  Algorithm</vt:lpstr>
      <vt:lpstr>3. Signal Reconstructions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– 3 Block Toy Example</vt:lpstr>
      <vt:lpstr>DIVAS Modes of Variation from TCGA</vt:lpstr>
      <vt:lpstr>DIVAS on TCGA Data</vt:lpstr>
      <vt:lpstr>DIVAS on TCGA Data</vt:lpstr>
      <vt:lpstr>DIVAS on TCGA Data</vt:lpstr>
      <vt:lpstr>DIVAS on TCGA Data</vt:lpstr>
      <vt:lpstr>DIVAS on TCGA Data</vt:lpstr>
      <vt:lpstr>DIVAS Modes of Variation from TCGA</vt:lpstr>
      <vt:lpstr>DIVAS Modes of Variation from TCGA</vt:lpstr>
      <vt:lpstr>DIVAS Modes of Variation from TCGA</vt:lpstr>
      <vt:lpstr>DIVAS Modes of Variation from TCGA</vt:lpstr>
      <vt:lpstr>DIVAS Modes of Variation from TCGA</vt:lpstr>
      <vt:lpstr>DIVAS Modes of Variation from TCGA</vt:lpstr>
      <vt:lpstr>DIVAS on Mortality Data</vt:lpstr>
      <vt:lpstr>DIVAS on Mortality Data</vt:lpstr>
      <vt:lpstr>DIVAS on Mortality Data</vt:lpstr>
      <vt:lpstr>DIVAS on Mortality Data</vt:lpstr>
      <vt:lpstr>DIVAS on Mortality Data</vt:lpstr>
      <vt:lpstr>Next Time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601</cp:revision>
  <dcterms:created xsi:type="dcterms:W3CDTF">2001-06-08T01:38:43Z</dcterms:created>
  <dcterms:modified xsi:type="dcterms:W3CDTF">2025-09-30T17:45:41Z</dcterms:modified>
</cp:coreProperties>
</file>