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  <p:sldMasterId id="2147483731" r:id="rId4"/>
    <p:sldMasterId id="2147483748" r:id="rId5"/>
  </p:sldMasterIdLst>
  <p:notesMasterIdLst>
    <p:notesMasterId r:id="rId166"/>
  </p:notesMasterIdLst>
  <p:sldIdLst>
    <p:sldId id="1186" r:id="rId6"/>
    <p:sldId id="1282" r:id="rId7"/>
    <p:sldId id="1149" r:id="rId8"/>
    <p:sldId id="1156" r:id="rId9"/>
    <p:sldId id="1158" r:id="rId10"/>
    <p:sldId id="1160" r:id="rId11"/>
    <p:sldId id="1177" r:id="rId12"/>
    <p:sldId id="1178" r:id="rId13"/>
    <p:sldId id="1047" r:id="rId14"/>
    <p:sldId id="1049" r:id="rId15"/>
    <p:sldId id="1053" r:id="rId16"/>
    <p:sldId id="1066" r:id="rId17"/>
    <p:sldId id="1090" r:id="rId18"/>
    <p:sldId id="1091" r:id="rId19"/>
    <p:sldId id="1092" r:id="rId20"/>
    <p:sldId id="1094" r:id="rId21"/>
    <p:sldId id="1096" r:id="rId22"/>
    <p:sldId id="1098" r:id="rId23"/>
    <p:sldId id="1097" r:id="rId24"/>
    <p:sldId id="1099" r:id="rId25"/>
    <p:sldId id="1100" r:id="rId26"/>
    <p:sldId id="1101" r:id="rId27"/>
    <p:sldId id="1112" r:id="rId28"/>
    <p:sldId id="1113" r:id="rId29"/>
    <p:sldId id="1115" r:id="rId30"/>
    <p:sldId id="1114" r:id="rId31"/>
    <p:sldId id="1095" r:id="rId32"/>
    <p:sldId id="1102" r:id="rId33"/>
    <p:sldId id="1103" r:id="rId34"/>
    <p:sldId id="1120" r:id="rId35"/>
    <p:sldId id="1121" r:id="rId36"/>
    <p:sldId id="1104" r:id="rId37"/>
    <p:sldId id="1116" r:id="rId38"/>
    <p:sldId id="1119" r:id="rId39"/>
    <p:sldId id="1117" r:id="rId40"/>
    <p:sldId id="1118" r:id="rId41"/>
    <p:sldId id="1125" r:id="rId42"/>
    <p:sldId id="1123" r:id="rId43"/>
    <p:sldId id="1124" r:id="rId44"/>
    <p:sldId id="1122" r:id="rId45"/>
    <p:sldId id="1126" r:id="rId46"/>
    <p:sldId id="1128" r:id="rId47"/>
    <p:sldId id="1127" r:id="rId48"/>
    <p:sldId id="1132" r:id="rId49"/>
    <p:sldId id="1133" r:id="rId50"/>
    <p:sldId id="1134" r:id="rId51"/>
    <p:sldId id="1130" r:id="rId52"/>
    <p:sldId id="1131" r:id="rId53"/>
    <p:sldId id="1135" r:id="rId54"/>
    <p:sldId id="1137" r:id="rId55"/>
    <p:sldId id="1138" r:id="rId56"/>
    <p:sldId id="1139" r:id="rId57"/>
    <p:sldId id="1136" r:id="rId58"/>
    <p:sldId id="1140" r:id="rId59"/>
    <p:sldId id="1141" r:id="rId60"/>
    <p:sldId id="1142" r:id="rId61"/>
    <p:sldId id="1143" r:id="rId62"/>
    <p:sldId id="1145" r:id="rId63"/>
    <p:sldId id="1144" r:id="rId64"/>
    <p:sldId id="1146" r:id="rId65"/>
    <p:sldId id="1147" r:id="rId66"/>
    <p:sldId id="1148" r:id="rId67"/>
    <p:sldId id="1283" r:id="rId68"/>
    <p:sldId id="1284" r:id="rId69"/>
    <p:sldId id="1285" r:id="rId70"/>
    <p:sldId id="1286" r:id="rId71"/>
    <p:sldId id="1287" r:id="rId72"/>
    <p:sldId id="1289" r:id="rId73"/>
    <p:sldId id="1290" r:id="rId74"/>
    <p:sldId id="1291" r:id="rId75"/>
    <p:sldId id="1292" r:id="rId76"/>
    <p:sldId id="1293" r:id="rId77"/>
    <p:sldId id="1294" r:id="rId78"/>
    <p:sldId id="1295" r:id="rId79"/>
    <p:sldId id="1296" r:id="rId80"/>
    <p:sldId id="1297" r:id="rId81"/>
    <p:sldId id="1298" r:id="rId82"/>
    <p:sldId id="1299" r:id="rId83"/>
    <p:sldId id="1300" r:id="rId84"/>
    <p:sldId id="1301" r:id="rId85"/>
    <p:sldId id="1302" r:id="rId86"/>
    <p:sldId id="1303" r:id="rId87"/>
    <p:sldId id="1304" r:id="rId88"/>
    <p:sldId id="1305" r:id="rId89"/>
    <p:sldId id="1306" r:id="rId90"/>
    <p:sldId id="1307" r:id="rId91"/>
    <p:sldId id="1308" r:id="rId92"/>
    <p:sldId id="1309" r:id="rId93"/>
    <p:sldId id="1310" r:id="rId94"/>
    <p:sldId id="1311" r:id="rId95"/>
    <p:sldId id="1312" r:id="rId96"/>
    <p:sldId id="1313" r:id="rId97"/>
    <p:sldId id="1316" r:id="rId98"/>
    <p:sldId id="1404" r:id="rId99"/>
    <p:sldId id="1403" r:id="rId100"/>
    <p:sldId id="1317" r:id="rId101"/>
    <p:sldId id="1318" r:id="rId102"/>
    <p:sldId id="1319" r:id="rId103"/>
    <p:sldId id="1320" r:id="rId104"/>
    <p:sldId id="1321" r:id="rId105"/>
    <p:sldId id="1322" r:id="rId106"/>
    <p:sldId id="1323" r:id="rId107"/>
    <p:sldId id="1324" r:id="rId108"/>
    <p:sldId id="1325" r:id="rId109"/>
    <p:sldId id="1326" r:id="rId110"/>
    <p:sldId id="1327" r:id="rId111"/>
    <p:sldId id="1328" r:id="rId112"/>
    <p:sldId id="1329" r:id="rId113"/>
    <p:sldId id="1330" r:id="rId114"/>
    <p:sldId id="1331" r:id="rId115"/>
    <p:sldId id="1332" r:id="rId116"/>
    <p:sldId id="1333" r:id="rId117"/>
    <p:sldId id="1334" r:id="rId118"/>
    <p:sldId id="1348" r:id="rId119"/>
    <p:sldId id="1391" r:id="rId120"/>
    <p:sldId id="1392" r:id="rId121"/>
    <p:sldId id="1350" r:id="rId122"/>
    <p:sldId id="1394" r:id="rId123"/>
    <p:sldId id="1352" r:id="rId124"/>
    <p:sldId id="1353" r:id="rId125"/>
    <p:sldId id="1354" r:id="rId126"/>
    <p:sldId id="1355" r:id="rId127"/>
    <p:sldId id="1356" r:id="rId128"/>
    <p:sldId id="1357" r:id="rId129"/>
    <p:sldId id="1358" r:id="rId130"/>
    <p:sldId id="1359" r:id="rId131"/>
    <p:sldId id="1395" r:id="rId132"/>
    <p:sldId id="1396" r:id="rId133"/>
    <p:sldId id="1397" r:id="rId134"/>
    <p:sldId id="1398" r:id="rId135"/>
    <p:sldId id="1399" r:id="rId136"/>
    <p:sldId id="1400" r:id="rId137"/>
    <p:sldId id="1401" r:id="rId138"/>
    <p:sldId id="1402" r:id="rId139"/>
    <p:sldId id="1361" r:id="rId140"/>
    <p:sldId id="1362" r:id="rId141"/>
    <p:sldId id="1363" r:id="rId142"/>
    <p:sldId id="1364" r:id="rId143"/>
    <p:sldId id="1365" r:id="rId144"/>
    <p:sldId id="1366" r:id="rId145"/>
    <p:sldId id="1367" r:id="rId146"/>
    <p:sldId id="1368" r:id="rId147"/>
    <p:sldId id="1369" r:id="rId148"/>
    <p:sldId id="1370" r:id="rId149"/>
    <p:sldId id="1371" r:id="rId150"/>
    <p:sldId id="1372" r:id="rId151"/>
    <p:sldId id="1373" r:id="rId152"/>
    <p:sldId id="1374" r:id="rId153"/>
    <p:sldId id="1386" r:id="rId154"/>
    <p:sldId id="1375" r:id="rId155"/>
    <p:sldId id="1376" r:id="rId156"/>
    <p:sldId id="1377" r:id="rId157"/>
    <p:sldId id="1378" r:id="rId158"/>
    <p:sldId id="1379" r:id="rId159"/>
    <p:sldId id="1380" r:id="rId160"/>
    <p:sldId id="1381" r:id="rId161"/>
    <p:sldId id="1382" r:id="rId162"/>
    <p:sldId id="1383" r:id="rId163"/>
    <p:sldId id="1384" r:id="rId164"/>
    <p:sldId id="1385" r:id="rId1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B4A700"/>
    <a:srgbClr val="D1CC00"/>
    <a:srgbClr val="2DC8FF"/>
    <a:srgbClr val="DC00FF"/>
    <a:srgbClr val="00FFFF"/>
    <a:srgbClr val="A700D5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45" autoAdjust="0"/>
  </p:normalViewPr>
  <p:slideViewPr>
    <p:cSldViewPr>
      <p:cViewPr varScale="1">
        <p:scale>
          <a:sx n="69" d="100"/>
          <a:sy n="69" d="100"/>
        </p:scale>
        <p:origin x="58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0" Type="http://schemas.openxmlformats.org/officeDocument/2006/relationships/tableStyles" Target="tableStyle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64" Type="http://schemas.openxmlformats.org/officeDocument/2006/relationships/slide" Target="slides/slide159.xml"/><Relationship Id="rId16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9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</a:t>
            </a:r>
            <a:r>
              <a:rPr lang="en-US" altLang="zh-CN" baseline="0" dirty="0" smtClean="0"/>
              <a:t> the shift log transformation, we need to deal with potential influential values by </a:t>
            </a:r>
            <a:r>
              <a:rPr lang="en-US" altLang="zh-CN" baseline="0" dirty="0" err="1" smtClean="0"/>
              <a:t>winsorization</a:t>
            </a:r>
            <a:r>
              <a:rPr lang="en-US" altLang="zh-CN" baseline="0" dirty="0" smtClean="0"/>
              <a:t>, </a:t>
            </a:r>
          </a:p>
          <a:p>
            <a:r>
              <a:rPr lang="en-US" altLang="zh-CN" baseline="0" dirty="0" smtClean="0"/>
              <a:t>Before that we need a robust standardization ( and I will talk about it later)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make standardization robust, we will use some robust statistics that is subtracting the median and divide based on the mean absolute deviation from median (not MAD which might be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740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33235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4827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8920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28005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6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024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9586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330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3907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27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Besides, although</a:t>
            </a:r>
            <a:r>
              <a:rPr lang="en-US" baseline="0" dirty="0" smtClean="0"/>
              <a:t> the transformation targets at marginal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</a:t>
            </a:r>
          </a:p>
          <a:p>
            <a:pPr eaLnBrk="1" hangingPunct="1"/>
            <a:r>
              <a:rPr lang="en-US" baseline="0" dirty="0" smtClean="0"/>
              <a:t>We see improvement of bivariate normality in many real data sets for example here.  </a:t>
            </a: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3432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01180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3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94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08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6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5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6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5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7E3675-66D7-4A49-AA1A-9798B47129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87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27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3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2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95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6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54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33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07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68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18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12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10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90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04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92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08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56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16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57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4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896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462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999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93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59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52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371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6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44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95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219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899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86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1A3EF9-7893-46C5-B111-2C72302C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1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6837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A96F5-50E3-4737-9687-FA85A8DA73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980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77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630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230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0151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6A04-176C-4564-84DA-6757ADC76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1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891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314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0C554-1E22-4337-8AB1-E7C1223E53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1751591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8F2DD-49FC-4936-A5E3-BAD77B1D76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5970868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8F2DD-49FC-4936-A5E3-BAD77B1D76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6576774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8F2DD-49FC-4936-A5E3-BAD77B1D76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7666854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671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890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126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146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8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46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293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286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57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667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224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425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3728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7B64-D446-4035-90EA-4D13A702BE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627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8887389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525825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1694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7468754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5490657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62126385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34547173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FD6D-0166-4B7A-8D21-DB710CFEE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5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08658-679B-4198-B0F4-3B3FFEEC0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92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3930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25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011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8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Finally</a:t>
            </a:r>
            <a:r>
              <a:rPr lang="en-US" altLang="zh-CN" baseline="0" dirty="0" smtClean="0"/>
              <a:t> incorporating all the elements we have discussed the new parameterized family of transformation functions </a:t>
            </a:r>
          </a:p>
          <a:p>
            <a:r>
              <a:rPr lang="en-US" altLang="zh-CN" dirty="0" smtClean="0"/>
              <a:t>For beta is positive, transformation for positive skewness</a:t>
            </a:r>
          </a:p>
          <a:p>
            <a:r>
              <a:rPr lang="en-US" altLang="zh-CN" dirty="0" smtClean="0"/>
              <a:t>For</a:t>
            </a:r>
            <a:r>
              <a:rPr lang="en-US" altLang="zh-CN" baseline="0" dirty="0" smtClean="0"/>
              <a:t> beta is negative, transformation for negative skewness</a:t>
            </a:r>
            <a:endParaRPr lang="zh-CN" altLang="en-US" dirty="0" smtClean="0"/>
          </a:p>
          <a:p>
            <a:r>
              <a:rPr lang="en-US" altLang="zh-CN" dirty="0" smtClean="0"/>
              <a:t>And the parameter value selection is independent of data</a:t>
            </a:r>
            <a:r>
              <a:rPr lang="en-US" altLang="zh-CN" baseline="0" dirty="0" smtClean="0"/>
              <a:t> magnitude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61DD9-4553-4CFF-8609-7C6FA60A40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105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6878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BD649-CF21-4C71-AA1D-1860E0CF31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166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3259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312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2262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1762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7773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3444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9259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01F-20D4-4556-823C-027B25E8000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0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1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95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2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1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85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8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8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541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364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145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17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422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99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04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90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598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431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234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807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676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6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73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6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6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8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11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8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2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99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6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93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11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140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47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6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7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6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8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4.wmf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4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Starting This Thursday: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11: 35    Benjamin </a:t>
            </a:r>
            <a:r>
              <a:rPr lang="en-US" dirty="0" err="1" smtClean="0"/>
              <a:t>Leinwand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11:40    Keerthi Anand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Can Use USB Device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Or Remote Log-In, </a:t>
            </a:r>
            <a:r>
              <a:rPr lang="en-US" u="sng" dirty="0" smtClean="0"/>
              <a:t>Set Up Before Class</a:t>
            </a:r>
            <a:r>
              <a:rPr lang="en-US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Your Affiliation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52800" y="2819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Check Website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 Schedule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Standardization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median  (robust center)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kumimoji="0" lang="zh-CN" alt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𝜋</m:t>
                        </m:r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/2</m:t>
                        </m:r>
                      </m:e>
                    </m:rad>
                  </m:oMath>
                </a14:m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 MAD (robust scale)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(Mean 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bsolute </a:t>
                </a:r>
                <a:r>
                  <a:rPr kumimoji="0" lang="en-US" altLang="zh-CN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eviation from the median)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Winsorization</a:t>
                </a: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857250" marR="0" lvl="1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Threshold based on extreme value theory </a:t>
                </a:r>
              </a:p>
              <a:p>
                <a:pPr marL="400050" marR="0" lvl="1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</a:t>
                </a:r>
                <a:r>
                  <a:rPr lang="en-US" altLang="zh-CN" kern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Feng et al (2016)</a:t>
                </a: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details)</a:t>
                </a:r>
                <a:r>
                  <a:rPr kumimoji="0" lang="en-US" altLang="zh-CN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6935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</p:spTree>
    <p:extLst>
      <p:ext uri="{BB962C8B-B14F-4D97-AF65-F5344CB8AC3E}">
        <p14:creationId xmlns:p14="http://schemas.microsoft.com/office/powerpoint/2010/main" val="31223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3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</p:txBody>
      </p:sp>
    </p:spTree>
    <p:extLst>
      <p:ext uri="{BB962C8B-B14F-4D97-AF65-F5344CB8AC3E}">
        <p14:creationId xmlns:p14="http://schemas.microsoft.com/office/powerpoint/2010/main" val="37202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</p:txBody>
      </p:sp>
    </p:spTree>
    <p:extLst>
      <p:ext uri="{BB962C8B-B14F-4D97-AF65-F5344CB8AC3E}">
        <p14:creationId xmlns:p14="http://schemas.microsoft.com/office/powerpoint/2010/main" val="37050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20910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9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7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4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16252" y="1087999"/>
            <a:ext cx="7512002" cy="50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6220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S-Rep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2438400"/>
            <a:ext cx="4724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2438400"/>
            <a:ext cx="1447800" cy="297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10895" y="2362200"/>
            <a:ext cx="3942105" cy="2133600"/>
            <a:chOff x="4668495" y="1590020"/>
            <a:chExt cx="3942105" cy="2133600"/>
          </a:xfrm>
        </p:grpSpPr>
        <p:sp>
          <p:nvSpPr>
            <p:cNvPr id="6" name="TextBox 5"/>
            <p:cNvSpPr txBox="1"/>
            <p:nvPr/>
          </p:nvSpPr>
          <p:spPr>
            <a:xfrm>
              <a:off x="4668495" y="3200400"/>
              <a:ext cx="3942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2"/>
                  </a:solidFill>
                </a:rPr>
                <a:t>Attached to the Bladder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6639548" y="1590020"/>
              <a:ext cx="828052" cy="161038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4648200"/>
            <a:ext cx="570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Common Area for Cancer in Males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Area for Cancer in Males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Approach:  Radiation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Challenge: Design Treatment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Hit Prostate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Miss Bladder &amp; Rectum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Over Many Days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79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18147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with 3-d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CT</a:t>
            </a:r>
          </a:p>
          <a:p>
            <a:pPr marL="1009650" lvl="1" indent="-609600" eaLnBrk="1" hangingPunct="1"/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  <a:p>
            <a:pPr marL="609600" indent="-609600"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Expression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(</a:t>
            </a:r>
            <a:r>
              <a:rPr lang="en-US" altLang="ko-KR" b="1" dirty="0" smtClean="0">
                <a:solidFill>
                  <a:srgbClr val="DC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&amp; Uterine (</a:t>
            </a:r>
            <a:r>
              <a:rPr lang="en-US" altLang="ko-KR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Cancer Cases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826" t="40909" r="25703" b="22727"/>
          <a:stretch/>
        </p:blipFill>
        <p:spPr>
          <a:xfrm>
            <a:off x="1828800" y="1600200"/>
            <a:ext cx="731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089" y="5557391"/>
            <a:ext cx="2165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Note Much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Better</a:t>
            </a:r>
            <a:endParaRPr lang="en-US" sz="3200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6966" y="1981200"/>
            <a:ext cx="7591634" cy="1077218"/>
            <a:chOff x="256966" y="1981200"/>
            <a:chExt cx="7591634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256966" y="1981200"/>
              <a:ext cx="42384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Add In Automatic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Log Transformed PCA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3" idx="3"/>
            </p:cNvCxnSpPr>
            <p:nvPr/>
          </p:nvCxnSpPr>
          <p:spPr>
            <a:xfrm>
              <a:off x="4495370" y="2519809"/>
              <a:ext cx="3353230" cy="14719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6966" y="4068154"/>
            <a:ext cx="7591634" cy="1077218"/>
            <a:chOff x="256966" y="4068154"/>
            <a:chExt cx="7591634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56966" y="4068154"/>
              <a:ext cx="31454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2"/>
                  </a:solidFill>
                </a:rPr>
                <a:t>Proj’ns</a:t>
              </a:r>
              <a:r>
                <a:rPr lang="en-US" sz="3200" dirty="0" smtClean="0">
                  <a:solidFill>
                    <a:schemeClr val="bg2"/>
                  </a:solidFill>
                </a:rPr>
                <a:t> on Mean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Difference </a:t>
              </a:r>
              <a:r>
                <a:rPr lang="en-US" sz="3200" dirty="0" err="1" smtClean="0">
                  <a:solidFill>
                    <a:schemeClr val="bg2"/>
                  </a:solidFill>
                </a:rPr>
                <a:t>Dir’n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7" idx="3"/>
            </p:cNvCxnSpPr>
            <p:nvPr/>
          </p:nvCxnSpPr>
          <p:spPr>
            <a:xfrm>
              <a:off x="3402379" y="4606763"/>
              <a:ext cx="4446221" cy="53860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9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04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2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453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32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Above Shape Approaches: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886200"/>
            <a:ext cx="4953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6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Gene Expression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ROC Curve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43" t="40152" r="24511" b="4546"/>
          <a:stretch/>
        </p:blipFill>
        <p:spPr>
          <a:xfrm>
            <a:off x="3454052" y="838200"/>
            <a:ext cx="5689948" cy="6019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667000" y="2133600"/>
            <a:ext cx="5410200" cy="3429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12756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Pizer 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2008)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More Applications of S-reps in Imaging: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 &amp; Marron (2017)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0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143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9834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Embarassingly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783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16395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 of Startup Company: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Morphormics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Purchased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Accuray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Overview of Visualization Methods: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Curve Views (FDA)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Scatterplot Matrices (Shows Relationships)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Marginal Distributions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Heat-Map Views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4419600"/>
            <a:ext cx="3429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tx1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 Spaces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 of S-rep Data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Many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Data Objects on Curved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in non-Euclidean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mildly non-Euclidean</a:t>
            </a:r>
          </a:p>
        </p:txBody>
      </p:sp>
    </p:spTree>
    <p:extLst>
      <p:ext uri="{BB962C8B-B14F-4D97-AF65-F5344CB8AC3E}">
        <p14:creationId xmlns:p14="http://schemas.microsoft.com/office/powerpoint/2010/main" val="12935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5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 smtClean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00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041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?  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589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3122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???</a:t>
                </a: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							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Should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Circle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 smtClean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3179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algn="l" eaLnBrk="1" hangingPunct="1">
                  <a:buNone/>
                </a:pPr>
                <a:r>
                  <a:rPr lang="en-US" sz="2800" dirty="0" smtClean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(locations, </a:t>
                </a:r>
                <a:r>
                  <a:rPr lang="en-US" sz="2800" dirty="0" smtClean="0"/>
                  <a:t>radii </a:t>
                </a:r>
                <a:r>
                  <a:rPr lang="en-US" sz="2800" dirty="0" smtClean="0"/>
                  <a:t>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 smtClean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 smtClean="0"/>
                  <a:t>Natural </a:t>
                </a:r>
                <a:r>
                  <a:rPr lang="en-US" sz="2800" dirty="0"/>
                  <a:t>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 smtClean="0"/>
                  <a:t>  </a:t>
                </a:r>
              </a:p>
            </p:txBody>
          </p:sp>
        </mc:Choice>
        <mc:Fallback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3000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Feature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Classical References: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Mardia (2014),  Fisher (1995),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Jammalamadaka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Sen Gupta (2001)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Main Idea:  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smtClean="0"/>
              <a:t>Look at Full </a:t>
            </a:r>
            <a:r>
              <a:rPr lang="en-US" u="sng" dirty="0" smtClean="0"/>
              <a:t>Data Matrix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smtClean="0"/>
              <a:t>As an </a:t>
            </a:r>
            <a:r>
              <a:rPr lang="en-US" i="1" dirty="0" smtClean="0"/>
              <a:t>Image</a:t>
            </a:r>
            <a:r>
              <a:rPr lang="en-US" dirty="0" smtClean="0"/>
              <a:t> (Rectangular Array of “Pixels”)</a:t>
            </a:r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smtClean="0"/>
              <a:t>Coding Values with Colors (Gray Levels)</a:t>
            </a:r>
          </a:p>
        </p:txBody>
      </p:sp>
    </p:spTree>
    <p:extLst>
      <p:ext uri="{BB962C8B-B14F-4D97-AF65-F5344CB8AC3E}">
        <p14:creationId xmlns:p14="http://schemas.microsoft.com/office/powerpoint/2010/main" val="277774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1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84237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Some Principles: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For Nonnegative Data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 e.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Gray Level is Informative (&amp; Not Distracting)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84237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24" t="77273" r="68353" b="5304"/>
          <a:stretch/>
        </p:blipFill>
        <p:spPr>
          <a:xfrm>
            <a:off x="76200" y="3771331"/>
            <a:ext cx="3124200" cy="3086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3733800"/>
            <a:ext cx="4152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Advocate a </a:t>
            </a:r>
            <a:r>
              <a:rPr lang="en-US" sz="2400" dirty="0" smtClean="0">
                <a:solidFill>
                  <a:srgbClr val="A700D5"/>
                </a:solidFill>
              </a:rPr>
              <a:t>R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FFFF"/>
                </a:solidFill>
              </a:rPr>
              <a:t>IN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257800"/>
            <a:ext cx="4819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Borland &amp; Taylor (2007)  Disagree</a:t>
            </a:r>
          </a:p>
          <a:p>
            <a:r>
              <a:rPr lang="en-US" sz="2400" dirty="0" smtClean="0"/>
              <a:t>Over Perceptual Interpretation</a:t>
            </a:r>
          </a:p>
          <a:p>
            <a:r>
              <a:rPr lang="en-US" sz="2400" dirty="0" smtClean="0"/>
              <a:t>(What Is Equally Spaced ???)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95800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Gives “Greater Range”???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914400"/>
            <a:ext cx="8102989" cy="1600200"/>
            <a:chOff x="914400" y="914400"/>
            <a:chExt cx="8102989" cy="1600200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914400"/>
              <a:ext cx="55883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Actually Gray Level Is Also Good For: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“No Pivotal Value (e.g. 0) To </a:t>
              </a:r>
              <a:r>
                <a:rPr lang="en-US" sz="2400" dirty="0" err="1" smtClean="0">
                  <a:solidFill>
                    <a:srgbClr val="7030A0"/>
                  </a:solidFill>
                </a:rPr>
                <a:t>HighLight</a:t>
              </a:r>
              <a:r>
                <a:rPr lang="en-US" sz="2400" dirty="0" smtClean="0">
                  <a:solidFill>
                    <a:srgbClr val="7030A0"/>
                  </a:solidFill>
                </a:rPr>
                <a:t>” 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0" y="1905000"/>
              <a:ext cx="3352800" cy="6096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V="1">
              <a:off x="2590800" y="1676400"/>
              <a:ext cx="914400" cy="2286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070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4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Ordering</a:t>
            </a:r>
            <a:r>
              <a:rPr lang="en-US" dirty="0" smtClean="0"/>
              <a:t>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Clustering</a:t>
            </a:r>
            <a:r>
              <a:rPr lang="en-US" dirty="0" smtClean="0"/>
              <a:t> Columns Highlights Relationships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46644" b="5304"/>
          <a:stretch/>
        </p:blipFill>
        <p:spPr>
          <a:xfrm>
            <a:off x="76200" y="3771331"/>
            <a:ext cx="6096000" cy="30866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33600" y="3200400"/>
            <a:ext cx="6858000" cy="1645860"/>
            <a:chOff x="2133600" y="3200400"/>
            <a:chExt cx="6858000" cy="1645860"/>
          </a:xfrm>
        </p:grpSpPr>
        <p:sp>
          <p:nvSpPr>
            <p:cNvPr id="4" name="TextBox 3"/>
            <p:cNvSpPr txBox="1"/>
            <p:nvPr/>
          </p:nvSpPr>
          <p:spPr>
            <a:xfrm>
              <a:off x="6000075" y="3276600"/>
              <a:ext cx="299152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Clustering “Knobs”:  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Hierarchical with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Euclidean Distance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&amp; Average Linkage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2133600" y="3200400"/>
              <a:ext cx="3800138" cy="8382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599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Ordering Rows and Columns Really Matters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Clustering Columns &amp; Rows is Crucial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28800" y="914400"/>
            <a:ext cx="6176065" cy="3733800"/>
            <a:chOff x="1828800" y="914400"/>
            <a:chExt cx="6176065" cy="37338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914400"/>
              <a:ext cx="38138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Population Structure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Invisible w/ Random Order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400800" y="1295400"/>
              <a:ext cx="1066800" cy="32766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1828800" y="1745397"/>
              <a:ext cx="4269133" cy="290280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04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Principles: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 smtClean="0"/>
              <a:t>Color Scale</a:t>
            </a:r>
            <a:r>
              <a:rPr lang="en-US" dirty="0" smtClean="0"/>
              <a:t> is Also Critical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2691825"/>
            <a:ext cx="6309400" cy="4166175"/>
            <a:chOff x="0" y="2691825"/>
            <a:chExt cx="6309400" cy="4166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1211" r="23531" b="2276"/>
            <a:stretch/>
          </p:blipFill>
          <p:spPr>
            <a:xfrm>
              <a:off x="0" y="3657648"/>
              <a:ext cx="6309400" cy="3200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2691825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Toy Example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845403"/>
            <a:ext cx="4427030" cy="3726597"/>
            <a:chOff x="4572000" y="845403"/>
            <a:chExt cx="4427030" cy="3726597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845403"/>
              <a:ext cx="38936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Dist’n</a:t>
              </a:r>
              <a:r>
                <a:rPr lang="en-US" sz="2400" dirty="0" smtClean="0"/>
                <a:t> of Values, with Usual</a:t>
              </a:r>
            </a:p>
            <a:p>
              <a:r>
                <a:rPr lang="en-US" sz="2400" dirty="0" smtClean="0"/>
                <a:t>Jitter Plot + Smooth </a:t>
              </a:r>
              <a:r>
                <a:rPr lang="en-US" sz="2400" dirty="0" err="1" smtClean="0"/>
                <a:t>Histo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flipH="1">
              <a:off x="4572000" y="1676400"/>
              <a:ext cx="2480215" cy="2895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33800" y="3295471"/>
            <a:ext cx="4880798" cy="2068692"/>
            <a:chOff x="3733800" y="3295471"/>
            <a:chExt cx="4880798" cy="2068692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3295471"/>
              <a:ext cx="20613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Many Small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Values &amp; Few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Large Ones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733800" y="3895635"/>
              <a:ext cx="2841442" cy="146852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5287727" y="4495800"/>
              <a:ext cx="2296172" cy="4572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56285" y="2209800"/>
            <a:ext cx="3523699" cy="1828800"/>
            <a:chOff x="5656285" y="2209800"/>
            <a:chExt cx="3523699" cy="1828800"/>
          </a:xfrm>
        </p:grpSpPr>
        <p:sp>
          <p:nvSpPr>
            <p:cNvPr id="21" name="TextBox 20"/>
            <p:cNvSpPr txBox="1"/>
            <p:nvPr/>
          </p:nvSpPr>
          <p:spPr>
            <a:xfrm>
              <a:off x="6477000" y="2209800"/>
              <a:ext cx="2702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Equal </a:t>
              </a:r>
              <a:r>
                <a:rPr lang="en-US" sz="2400" i="1" dirty="0" smtClean="0"/>
                <a:t>Bin</a:t>
              </a:r>
              <a:r>
                <a:rPr lang="en-US" sz="2400" dirty="0" smtClean="0"/>
                <a:t> Spacing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 flipH="1">
              <a:off x="5656285" y="2671465"/>
              <a:ext cx="2172207" cy="13671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09800" y="5334096"/>
            <a:ext cx="6658354" cy="1135701"/>
            <a:chOff x="2209800" y="5334096"/>
            <a:chExt cx="6658354" cy="1135701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22387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Results in Very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Poor </a:t>
              </a:r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209800" y="5334096"/>
              <a:ext cx="4402314" cy="71155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734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Natural Approach (to Skewed </a:t>
            </a:r>
            <a:r>
              <a:rPr lang="en-US" dirty="0" err="1" smtClean="0"/>
              <a:t>Dist’n</a:t>
            </a:r>
            <a:r>
              <a:rPr lang="en-US" dirty="0" smtClean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Log Transformation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654259"/>
            <a:ext cx="6309400" cy="4203741"/>
            <a:chOff x="0" y="2654259"/>
            <a:chExt cx="6309400" cy="4203741"/>
          </a:xfrm>
        </p:grpSpPr>
        <p:sp>
          <p:nvSpPr>
            <p:cNvPr id="6" name="TextBox 5"/>
            <p:cNvSpPr txBox="1"/>
            <p:nvPr/>
          </p:nvSpPr>
          <p:spPr>
            <a:xfrm>
              <a:off x="150031" y="2654259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Same Toy Example</a:t>
              </a:r>
              <a:endParaRPr lang="en-US" sz="3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0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72004" y="1619913"/>
            <a:ext cx="4135953" cy="3028287"/>
            <a:chOff x="4572004" y="3295471"/>
            <a:chExt cx="4135953" cy="3028287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3295471"/>
              <a:ext cx="215475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Much Better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Scaling, Using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More of the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Color Range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572004" y="4865131"/>
              <a:ext cx="3058575" cy="14586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33600" y="5212075"/>
            <a:ext cx="6716280" cy="1206147"/>
            <a:chOff x="2133600" y="5632982"/>
            <a:chExt cx="6716280" cy="1206147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22204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Much Better </a:t>
              </a:r>
            </a:p>
            <a:p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r>
                <a:rPr lang="en-US" sz="2400" dirty="0" smtClean="0">
                  <a:solidFill>
                    <a:srgbClr val="C00000"/>
                  </a:solidFill>
                </a:rPr>
                <a:t>, Now 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See 4 Peaks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133600" y="5632982"/>
              <a:ext cx="4478514" cy="4126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84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Natural Approach (to Skewed </a:t>
            </a:r>
            <a:r>
              <a:rPr lang="en-US" dirty="0" err="1" smtClean="0"/>
              <a:t>Dist’n</a:t>
            </a:r>
            <a:r>
              <a:rPr lang="en-US" dirty="0" smtClean="0"/>
              <a:t>):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Quantile Scaling (= #s in Each Bin)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652" y="2524653"/>
            <a:ext cx="6309400" cy="4333347"/>
            <a:chOff x="-1652" y="2524653"/>
            <a:chExt cx="6309400" cy="4333347"/>
          </a:xfrm>
        </p:grpSpPr>
        <p:sp>
          <p:nvSpPr>
            <p:cNvPr id="6" name="TextBox 5"/>
            <p:cNvSpPr txBox="1"/>
            <p:nvPr/>
          </p:nvSpPr>
          <p:spPr>
            <a:xfrm>
              <a:off x="137699" y="2524653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Same Toy Example</a:t>
              </a:r>
              <a:endParaRPr lang="en-US" sz="32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826" t="70453" r="23531" b="2276"/>
            <a:stretch/>
          </p:blipFill>
          <p:spPr>
            <a:xfrm>
              <a:off x="-1652" y="3566150"/>
              <a:ext cx="6309400" cy="329185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050132" y="2419802"/>
            <a:ext cx="3679212" cy="1737785"/>
            <a:chOff x="4062020" y="4128773"/>
            <a:chExt cx="3679212" cy="1737785"/>
          </a:xfrm>
        </p:grpSpPr>
        <p:sp>
          <p:nvSpPr>
            <p:cNvPr id="12" name="TextBox 11"/>
            <p:cNvSpPr txBox="1"/>
            <p:nvPr/>
          </p:nvSpPr>
          <p:spPr>
            <a:xfrm>
              <a:off x="4062020" y="4128773"/>
              <a:ext cx="367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Non-Equally Spaced Bins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4267200" y="4590438"/>
              <a:ext cx="1634426" cy="127612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0" y="3434818"/>
            <a:ext cx="5861764" cy="872290"/>
            <a:chOff x="2286000" y="5638800"/>
            <a:chExt cx="5861764" cy="872290"/>
          </a:xfrm>
        </p:grpSpPr>
        <p:sp>
          <p:nvSpPr>
            <p:cNvPr id="26" name="TextBox 25"/>
            <p:cNvSpPr txBox="1"/>
            <p:nvPr/>
          </p:nvSpPr>
          <p:spPr>
            <a:xfrm>
              <a:off x="6629400" y="5638800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Far More </a:t>
              </a:r>
            </a:p>
            <a:p>
              <a:r>
                <a:rPr lang="en-US" sz="2400" i="1" dirty="0" smtClean="0">
                  <a:solidFill>
                    <a:srgbClr val="C00000"/>
                  </a:solidFill>
                </a:rPr>
                <a:t>Contrast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2286000" y="6054299"/>
              <a:ext cx="4343400" cy="45679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905000" y="5257800"/>
            <a:ext cx="6902457" cy="1200329"/>
            <a:chOff x="1905000" y="5257800"/>
            <a:chExt cx="6902457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6705600" y="5257800"/>
              <a:ext cx="21018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Good or Bad?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Peaks Less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Prominent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4" idx="1"/>
            </p:cNvCxnSpPr>
            <p:nvPr/>
          </p:nvCxnSpPr>
          <p:spPr>
            <a:xfrm flipH="1" flipV="1">
              <a:off x="1905000" y="5588153"/>
              <a:ext cx="4800600" cy="26981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724400" y="472015"/>
            <a:ext cx="4495800" cy="4244773"/>
            <a:chOff x="2587432" y="4128773"/>
            <a:chExt cx="4495800" cy="4244773"/>
          </a:xfrm>
        </p:grpSpPr>
        <p:sp>
          <p:nvSpPr>
            <p:cNvPr id="17" name="TextBox 16"/>
            <p:cNvSpPr txBox="1"/>
            <p:nvPr/>
          </p:nvSpPr>
          <p:spPr>
            <a:xfrm>
              <a:off x="4062020" y="4128773"/>
              <a:ext cx="3021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Can Look at </a:t>
              </a:r>
              <a:r>
                <a:rPr lang="en-US" sz="2400" u="sng" dirty="0" smtClean="0">
                  <a:solidFill>
                    <a:srgbClr val="00B050"/>
                  </a:solidFill>
                </a:rPr>
                <a:t>Either</a:t>
              </a:r>
              <a:r>
                <a:rPr lang="en-US" sz="2400" dirty="0" smtClean="0">
                  <a:solidFill>
                    <a:srgbClr val="00B050"/>
                  </a:solidFill>
                </a:rPr>
                <a:t> 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Original</a:t>
              </a:r>
              <a:r>
                <a:rPr lang="en-US" sz="2400" dirty="0">
                  <a:solidFill>
                    <a:srgbClr val="00B050"/>
                  </a:solidFill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</a:rPr>
                <a:t>Or Log View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87432" y="4959770"/>
              <a:ext cx="2954004" cy="34137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31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“Best” Choice of Color Scaling: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Context Dependent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Equally Spaced (Most Interpretable?)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Log Spacing (Can Be Very Useful)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Quantile Spacing (Also Useful)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Should Look At Several &amp; Decide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92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Important Color Scale Choice: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Endpoints of Color Range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Note Ending Color Used Beyond Range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Color </a:t>
                </a:r>
                <a:r>
                  <a:rPr lang="en-US" i="1" dirty="0" smtClean="0"/>
                  <a:t>Cutoffs</a:t>
                </a:r>
                <a:r>
                  <a:rPr lang="en-US" dirty="0" smtClean="0"/>
                  <a:t>?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When </a:t>
                </a:r>
                <a:r>
                  <a:rPr lang="en-US" u="sng" dirty="0" smtClean="0"/>
                  <a:t>No</a:t>
                </a:r>
                <a:r>
                  <a:rPr lang="en-US" dirty="0" smtClean="0"/>
                  <a:t> Pivotal Value (e.g. 0 Not Important)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Recommend Quantiles, e.g.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dirty="0" smtClean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769150" y="3595667"/>
            <a:ext cx="2406300" cy="2043133"/>
            <a:chOff x="5769150" y="3595667"/>
            <a:chExt cx="2406300" cy="2043133"/>
          </a:xfrm>
        </p:grpSpPr>
        <p:grpSp>
          <p:nvGrpSpPr>
            <p:cNvPr id="4" name="Group 3"/>
            <p:cNvGrpSpPr/>
            <p:nvPr/>
          </p:nvGrpSpPr>
          <p:grpSpPr>
            <a:xfrm>
              <a:off x="5769150" y="3595667"/>
              <a:ext cx="2406300" cy="2043133"/>
              <a:chOff x="6705600" y="5257800"/>
              <a:chExt cx="2406300" cy="204313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705600" y="5257800"/>
                <a:ext cx="24063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Often Worth </a:t>
                </a:r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Twiddling These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5" idx="2"/>
              </p:cNvCxnSpPr>
              <p:nvPr/>
            </p:nvCxnSpPr>
            <p:spPr>
              <a:xfrm flipH="1">
                <a:off x="6880050" y="6088797"/>
                <a:ext cx="1028700" cy="121213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6972300" y="4426664"/>
              <a:ext cx="417600" cy="121213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76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Color Choice </a:t>
                </a:r>
                <a:r>
                  <a:rPr lang="en-US" u="sng" dirty="0" smtClean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 Recommendation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Many):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Important:      Middle White Highlights 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Shade Indicates </a:t>
                </a:r>
                <a:r>
                  <a:rPr lang="en-US" i="1" dirty="0" smtClean="0"/>
                  <a:t>Magnitude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Red for &lt;0?  (Econ.)      for &gt;0?  (Climatology)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  <a:blipFill>
                <a:blip r:embed="rId2"/>
                <a:stretch>
                  <a:fillRect l="-1786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1181100"/>
            <a:ext cx="609600" cy="3733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99432" y="3352800"/>
            <a:ext cx="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4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Color Choice </a:t>
                </a:r>
                <a:r>
                  <a:rPr lang="en-US" u="sng" dirty="0" smtClean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 Recommendation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smtClean="0"/>
                  <a:t> Many):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Why Not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dirty="0" smtClean="0"/>
                  <a:t>???   (Common in </a:t>
                </a:r>
                <a:r>
                  <a:rPr lang="en-US" dirty="0" err="1" smtClean="0"/>
                  <a:t>Bioinf</a:t>
                </a:r>
                <a:r>
                  <a:rPr lang="en-US" dirty="0" smtClean="0"/>
                  <a:t>.)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~</a:t>
                </a:r>
                <a:r>
                  <a:rPr lang="en-US" dirty="0" smtClean="0"/>
                  <a:t>10</a:t>
                </a:r>
                <a:r>
                  <a:rPr lang="en-US" dirty="0"/>
                  <a:t>% of European (Ancestry) Males are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-</a:t>
                </a:r>
                <a:r>
                  <a:rPr lang="en-US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 </a:t>
                </a:r>
                <a:r>
                  <a:rPr lang="en-US" dirty="0" smtClean="0"/>
                  <a:t>Colorblind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27886"/>
                <a:ext cx="8534400" cy="5135563"/>
              </a:xfrm>
              <a:blipFill>
                <a:blip r:embed="rId2"/>
                <a:stretch>
                  <a:fillRect l="-1786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1181100"/>
            <a:ext cx="609600" cy="373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581400"/>
            <a:ext cx="6895414" cy="3023175"/>
            <a:chOff x="152400" y="3581400"/>
            <a:chExt cx="6895414" cy="3023175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6019800"/>
              <a:ext cx="68954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Most Other Choices as Good as This</a:t>
              </a:r>
              <a:endParaRPr lang="en-US" sz="3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257800" y="3581400"/>
              <a:ext cx="1211580" cy="2582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561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Color Choice </a:t>
                </a:r>
                <a:r>
                  <a:rPr lang="en-US" u="sng" dirty="0" smtClean="0"/>
                  <a:t>When 0 Needs Highlighting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u="sng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Endpoints?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dirty="0" smtClean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sub>
                    </m:sSub>
                  </m:oMath>
                </a14:m>
                <a:r>
                  <a:rPr lang="en-US" dirty="0" smtClean="0"/>
                  <a:t>  Will Re-Center!)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Recommend Using </a:t>
                </a:r>
                <a:r>
                  <a:rPr lang="en-US" i="1" dirty="0"/>
                  <a:t>A</a:t>
                </a:r>
                <a:r>
                  <a:rPr lang="en-US" i="1" dirty="0" smtClean="0"/>
                  <a:t>bsolute </a:t>
                </a:r>
                <a:r>
                  <a:rPr lang="en-US" i="1" dirty="0" smtClean="0"/>
                  <a:t>Quantil</a:t>
                </a:r>
                <a:r>
                  <a:rPr lang="en-US" i="1" dirty="0" smtClean="0"/>
                  <a:t>es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 is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 Quantile of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64" y="1066800"/>
                <a:ext cx="8534400" cy="5135563"/>
              </a:xfrm>
              <a:blipFill>
                <a:blip r:embed="rId2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35" t="43222" r="32055" b="9190"/>
          <a:stretch/>
        </p:blipFill>
        <p:spPr>
          <a:xfrm rot="5400000">
            <a:off x="4297680" y="495300"/>
            <a:ext cx="609600" cy="3733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0" y="533400"/>
            <a:ext cx="2763129" cy="2438400"/>
            <a:chOff x="6096000" y="533400"/>
            <a:chExt cx="2763129" cy="2438400"/>
          </a:xfrm>
        </p:grpSpPr>
        <p:sp>
          <p:nvSpPr>
            <p:cNvPr id="5" name="TextBox 4"/>
            <p:cNvSpPr txBox="1"/>
            <p:nvPr/>
          </p:nvSpPr>
          <p:spPr>
            <a:xfrm>
              <a:off x="6096000" y="533400"/>
              <a:ext cx="2763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Caution:  Many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Packages Do This!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391400" y="1371600"/>
              <a:ext cx="76200" cy="1600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33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Major Issue:  Most Computer Displays </a:t>
                </a:r>
                <a:r>
                  <a:rPr lang="en-US" dirty="0"/>
                  <a:t>H</a:t>
                </a:r>
                <a:r>
                  <a:rPr lang="en-US" dirty="0" smtClean="0"/>
                  <a:t>ave </a:t>
                </a:r>
                <a:r>
                  <a:rPr lang="en-US" dirty="0"/>
                  <a:t>O</a:t>
                </a:r>
                <a:r>
                  <a:rPr lang="en-US" dirty="0" smtClean="0"/>
                  <a:t>nly a </a:t>
                </a:r>
                <a:r>
                  <a:rPr lang="en-US" dirty="0"/>
                  <a:t>F</a:t>
                </a:r>
                <a:r>
                  <a:rPr lang="en-US" dirty="0" smtClean="0"/>
                  <a:t>ew </a:t>
                </a:r>
                <a:r>
                  <a:rPr lang="en-US" dirty="0"/>
                  <a:t>T</a:t>
                </a:r>
                <a:r>
                  <a:rPr lang="en-US" dirty="0" smtClean="0"/>
                  <a:t>housand Pixels of Resolution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So </a:t>
                </a:r>
                <a:r>
                  <a:rPr lang="en-US" u="sng" dirty="0" smtClean="0"/>
                  <a:t>Cannot</a:t>
                </a:r>
                <a:r>
                  <a:rPr lang="en-US" dirty="0" smtClean="0"/>
                  <a:t> See Full Matrix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Most Displays Compensate With Ad Hoc Rules Designed for Text and Natural Images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 smtClean="0"/>
                  <a:t>Can</a:t>
                </a:r>
                <a:r>
                  <a:rPr lang="en-US" dirty="0" smtClean="0"/>
                  <a:t> Miss Important Aspects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 b="-1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469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Simple Approach Here:   Study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dirty="0" smtClean="0"/>
                  <a:t> Rows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Looks Totally Random?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Have Done Both Column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And Row Clustering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66" t="40152" r="25492" b="5306"/>
          <a:stretch/>
        </p:blipFill>
        <p:spPr>
          <a:xfrm>
            <a:off x="5105400" y="2643808"/>
            <a:ext cx="4038600" cy="42141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48400" y="228600"/>
            <a:ext cx="2805380" cy="1828800"/>
            <a:chOff x="6248400" y="228600"/>
            <a:chExt cx="280538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228600"/>
              <a:ext cx="2043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Will See OK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For </a:t>
              </a:r>
              <a:r>
                <a:rPr lang="en-US" sz="2400" u="sng" dirty="0" smtClean="0">
                  <a:solidFill>
                    <a:srgbClr val="00B050"/>
                  </a:solidFill>
                </a:rPr>
                <a:t>This</a:t>
              </a:r>
              <a:r>
                <a:rPr lang="en-US" sz="2400" dirty="0" smtClean="0">
                  <a:solidFill>
                    <a:srgbClr val="00B050"/>
                  </a:solidFill>
                </a:rPr>
                <a:t> Data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248400" y="644099"/>
              <a:ext cx="762000" cy="14133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Larger Example: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=20,000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Revisit With Scatterplot Matrix View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63" t="40906" r="48042" b="22733"/>
          <a:stretch/>
        </p:blipFill>
        <p:spPr>
          <a:xfrm>
            <a:off x="1" y="2961862"/>
            <a:ext cx="3733800" cy="3896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5688" y="2590800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Colored </a:t>
            </a:r>
            <a:r>
              <a:rPr lang="en-US" sz="3200" dirty="0" smtClean="0">
                <a:solidFill>
                  <a:srgbClr val="DC00FF"/>
                </a:solidFill>
              </a:rPr>
              <a:t>1</a:t>
            </a:r>
            <a:r>
              <a:rPr lang="en-US" sz="3200" baseline="30000" dirty="0" smtClean="0">
                <a:solidFill>
                  <a:srgbClr val="DC00FF"/>
                </a:solidFill>
              </a:rPr>
              <a:t>st</a:t>
            </a:r>
            <a:r>
              <a:rPr lang="en-US" sz="3200" dirty="0" smtClean="0">
                <a:solidFill>
                  <a:srgbClr val="DC00FF"/>
                </a:solidFill>
              </a:rPr>
              <a:t> 100</a:t>
            </a:r>
            <a:r>
              <a:rPr lang="en-US" sz="3200" dirty="0" smtClean="0"/>
              <a:t> &amp; </a:t>
            </a:r>
            <a:r>
              <a:rPr lang="en-US" sz="3200" dirty="0" smtClean="0">
                <a:solidFill>
                  <a:srgbClr val="00FF00"/>
                </a:solidFill>
              </a:rPr>
              <a:t>2</a:t>
            </a:r>
            <a:r>
              <a:rPr lang="en-US" sz="3200" baseline="30000" dirty="0" smtClean="0">
                <a:solidFill>
                  <a:srgbClr val="00FF00"/>
                </a:solidFill>
              </a:rPr>
              <a:t>nd</a:t>
            </a:r>
            <a:r>
              <a:rPr lang="en-US" sz="3200" dirty="0" smtClean="0">
                <a:solidFill>
                  <a:srgbClr val="00FF00"/>
                </a:solidFill>
              </a:rPr>
              <a:t> 100</a:t>
            </a:r>
            <a:endParaRPr lang="en-US" sz="3200" dirty="0">
              <a:solidFill>
                <a:srgbClr val="00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52800" y="3352800"/>
            <a:ext cx="5114474" cy="1569660"/>
            <a:chOff x="3352800" y="3352800"/>
            <a:chExt cx="5114474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3352800"/>
              <a:ext cx="435247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Clear Cluster Structure</a:t>
              </a:r>
            </a:p>
            <a:p>
              <a:r>
                <a:rPr lang="en-US" sz="3200" dirty="0" smtClean="0"/>
                <a:t>Hidden by Noise in</a:t>
              </a:r>
            </a:p>
            <a:p>
              <a:r>
                <a:rPr lang="en-US" sz="3200" dirty="0" err="1" smtClean="0"/>
                <a:t>Heatmap</a:t>
              </a:r>
              <a:r>
                <a:rPr lang="en-US" sz="3200" dirty="0" smtClean="0"/>
                <a:t> View!</a:t>
              </a:r>
              <a:endParaRPr lang="en-US" sz="3200" dirty="0"/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 flipV="1">
              <a:off x="3352800" y="3886200"/>
              <a:ext cx="762000" cy="251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14800" y="5181600"/>
            <a:ext cx="4686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 This Real (or Artifact)?</a:t>
            </a:r>
            <a:endParaRPr lang="en-US" sz="32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</a:rPr>
                      <m:t>(−0.04,1)</m:t>
                    </m:r>
                  </m:oMath>
                </a14:m>
                <a:r>
                  <a:rPr lang="en-US" sz="3200" dirty="0" smtClean="0"/>
                  <a:t> &amp;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(0.04,1)</m:t>
                    </m:r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19800"/>
                <a:ext cx="4455835" cy="584775"/>
              </a:xfrm>
              <a:prstGeom prst="rect">
                <a:avLst/>
              </a:prstGeom>
              <a:blipFill>
                <a:blip r:embed="rId4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58000" y="1466671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Conclude:  Heat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Map Worse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Than Scatterplot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u="sng" dirty="0" smtClean="0">
                <a:solidFill>
                  <a:srgbClr val="0000FF"/>
                </a:solidFill>
              </a:rPr>
              <a:t>This</a:t>
            </a:r>
            <a:r>
              <a:rPr lang="en-US" dirty="0" smtClean="0">
                <a:solidFill>
                  <a:srgbClr val="0000FF"/>
                </a:solidFill>
              </a:rPr>
              <a:t> Case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For Opposite Answer Consider Another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Data Set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dirty="0" smtClean="0"/>
                  <a:t>) with Curve View: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2514600"/>
            <a:ext cx="4419600" cy="965775"/>
            <a:chOff x="228600" y="2768025"/>
            <a:chExt cx="4419600" cy="965775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68025"/>
              <a:ext cx="21449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Very Noisy</a:t>
              </a:r>
              <a:endParaRPr lang="en-US" sz="32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73546" y="3060413"/>
              <a:ext cx="2274654" cy="67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8600" y="3276600"/>
            <a:ext cx="6362700" cy="1077218"/>
            <a:chOff x="228600" y="2768025"/>
            <a:chExt cx="63627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2768025"/>
              <a:ext cx="30203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1</a:t>
              </a:r>
              <a:r>
                <a:rPr lang="en-US" sz="3200" baseline="30000" dirty="0" smtClean="0">
                  <a:solidFill>
                    <a:srgbClr val="0000FF"/>
                  </a:solidFill>
                </a:rPr>
                <a:t>st</a:t>
              </a:r>
              <a:r>
                <a:rPr lang="en-US" sz="3200" dirty="0" smtClean="0">
                  <a:solidFill>
                    <a:srgbClr val="0000FF"/>
                  </a:solidFill>
                </a:rPr>
                <a:t> 25 Features</a:t>
              </a:r>
            </a:p>
            <a:p>
              <a:r>
                <a:rPr lang="en-US" sz="3200" dirty="0" smtClean="0">
                  <a:solidFill>
                    <a:srgbClr val="0000FF"/>
                  </a:solidFill>
                </a:rPr>
                <a:t>     &gt;&gt; 2</a:t>
              </a:r>
              <a:r>
                <a:rPr lang="en-US" sz="3200" baseline="30000" dirty="0" smtClean="0">
                  <a:solidFill>
                    <a:srgbClr val="0000FF"/>
                  </a:solidFill>
                </a:rPr>
                <a:t>nd</a:t>
              </a:r>
              <a:r>
                <a:rPr lang="en-US" sz="3200" dirty="0" smtClean="0">
                  <a:solidFill>
                    <a:srgbClr val="0000FF"/>
                  </a:solidFill>
                </a:rPr>
                <a:t> 25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3248979" y="3306634"/>
              <a:ext cx="3342321" cy="1347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8600" y="4419600"/>
            <a:ext cx="8153400" cy="1295400"/>
            <a:chOff x="228600" y="2768025"/>
            <a:chExt cx="8153400" cy="116583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768025"/>
              <a:ext cx="2143344" cy="969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Two Clear 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</a:rPr>
                <a:t>Clusters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371944" y="3252761"/>
              <a:ext cx="6010056" cy="6810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5562600"/>
            <a:ext cx="3464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Understand </a:t>
            </a:r>
            <a:r>
              <a:rPr lang="en-US" sz="3200" dirty="0" err="1" smtClean="0"/>
              <a:t>Pop’n</a:t>
            </a:r>
            <a:endParaRPr lang="en-US" sz="3200" dirty="0" smtClean="0"/>
          </a:p>
          <a:p>
            <a:r>
              <a:rPr lang="en-US" sz="3200" dirty="0" smtClean="0"/>
              <a:t>Structure???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027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Data Source is Above 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Gives Quicker Impression of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More Natural View Than Curves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824" t="77273" r="25491" b="5304"/>
          <a:stretch/>
        </p:blipFill>
        <p:spPr>
          <a:xfrm>
            <a:off x="76200" y="3771331"/>
            <a:ext cx="8991600" cy="30866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53200" y="3200400"/>
            <a:ext cx="2133600" cy="995066"/>
            <a:chOff x="6553200" y="3195935"/>
            <a:chExt cx="2133600" cy="995066"/>
          </a:xfrm>
        </p:grpSpPr>
        <p:sp>
          <p:nvSpPr>
            <p:cNvPr id="6" name="TextBox 5"/>
            <p:cNvSpPr txBox="1"/>
            <p:nvPr/>
          </p:nvSpPr>
          <p:spPr>
            <a:xfrm>
              <a:off x="6886936" y="3195935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2 Clusters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6828274" y="3420058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7915856" y="3420056"/>
              <a:ext cx="495869" cy="1046018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3729335"/>
            <a:ext cx="3810000" cy="1528465"/>
            <a:chOff x="2667000" y="3729335"/>
            <a:chExt cx="3810000" cy="1528465"/>
          </a:xfrm>
        </p:grpSpPr>
        <p:sp>
          <p:nvSpPr>
            <p:cNvPr id="11" name="Left Brace 10"/>
            <p:cNvSpPr/>
            <p:nvPr/>
          </p:nvSpPr>
          <p:spPr>
            <a:xfrm>
              <a:off x="5981131" y="4211782"/>
              <a:ext cx="495869" cy="1046018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729335"/>
              <a:ext cx="2792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st</a:t>
              </a:r>
              <a:r>
                <a:rPr lang="en-US" sz="2400" dirty="0" smtClean="0">
                  <a:solidFill>
                    <a:srgbClr val="0000FF"/>
                  </a:solidFill>
                </a:rPr>
                <a:t> Features Larger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Connector 13"/>
            <p:cNvCxnSpPr>
              <a:endCxn id="11" idx="1"/>
            </p:cNvCxnSpPr>
            <p:nvPr/>
          </p:nvCxnSpPr>
          <p:spPr>
            <a:xfrm>
              <a:off x="5465617" y="4195465"/>
              <a:ext cx="515514" cy="5393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505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06" t="56818" r="24512" b="3791"/>
          <a:stretch/>
        </p:blipFill>
        <p:spPr>
          <a:xfrm>
            <a:off x="4038600" y="2895600"/>
            <a:ext cx="5105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One More Point (From This Example):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Than Both Separated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2864982"/>
            <a:ext cx="6324600" cy="2850018"/>
            <a:chOff x="152400" y="2864982"/>
            <a:chExt cx="6324600" cy="2850018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2864982"/>
              <a:ext cx="4033476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en-US" sz="3200" dirty="0"/>
                <a:t>Mean +/- Curves</a:t>
              </a:r>
            </a:p>
            <a:p>
              <a:pPr marL="0" indent="0">
                <a:lnSpc>
                  <a:spcPct val="150000"/>
                </a:lnSpc>
                <a:buNone/>
              </a:pPr>
              <a:r>
                <a:rPr lang="en-US" sz="3200" dirty="0"/>
                <a:t>Easier to </a:t>
              </a:r>
              <a:r>
                <a:rPr lang="en-US" sz="3200" dirty="0" smtClean="0"/>
                <a:t>Understand</a:t>
              </a:r>
              <a:endParaRPr lang="en-US" sz="32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4185876" y="3604191"/>
              <a:ext cx="2291124" cy="2110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3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Which Data View Is “Best”???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  Heat Maps?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Curves?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Scatterplots?</a:t>
            </a:r>
          </a:p>
        </p:txBody>
      </p:sp>
    </p:spTree>
    <p:extLst>
      <p:ext uri="{BB962C8B-B14F-4D97-AF65-F5344CB8AC3E}">
        <p14:creationId xmlns:p14="http://schemas.microsoft.com/office/powerpoint/2010/main" val="402129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Which Data View Is “Best”???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Simon </a:t>
            </a:r>
            <a:r>
              <a:rPr lang="en-US" dirty="0" err="1" smtClean="0"/>
              <a:t>Sheather</a:t>
            </a:r>
            <a:r>
              <a:rPr lang="en-US" dirty="0" smtClean="0"/>
              <a:t> Quote: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9800"/>
            <a:ext cx="1238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“Every Dog Has His Day”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Idea: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Any Data Analytic Method Somebody Likes Has Some Situations Where It Is </a:t>
            </a:r>
            <a:r>
              <a:rPr lang="en-US" u="sng" dirty="0" smtClean="0"/>
              <a:t>“Best”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&amp; Of Course Others Where It Is </a:t>
            </a:r>
            <a:r>
              <a:rPr lang="en-US" u="sng" dirty="0" smtClean="0"/>
              <a:t>Poor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u="sng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(Will See This Again)</a:t>
            </a:r>
          </a:p>
        </p:txBody>
      </p:sp>
    </p:spTree>
    <p:extLst>
      <p:ext uri="{BB962C8B-B14F-4D97-AF65-F5344CB8AC3E}">
        <p14:creationId xmlns:p14="http://schemas.microsoft.com/office/powerpoint/2010/main" val="119817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Heat-Map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Some Overview Papers: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History: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Wilkinson &amp; Friendly (2009)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Criticism of Common Color Choices: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Borland &amp; Taylor (2007)</a:t>
            </a:r>
          </a:p>
        </p:txBody>
      </p:sp>
    </p:spTree>
    <p:extLst>
      <p:ext uri="{BB962C8B-B14F-4D97-AF65-F5344CB8AC3E}">
        <p14:creationId xmlns:p14="http://schemas.microsoft.com/office/powerpoint/2010/main" val="24447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Scatterplot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smtClean="0"/>
              <a:t>All Based on Projections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/>
              <a:t>Now Consider Other Directions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/>
              <a:t>Beyond PCA</a:t>
            </a:r>
          </a:p>
        </p:txBody>
      </p:sp>
    </p:spTree>
    <p:extLst>
      <p:ext uri="{BB962C8B-B14F-4D97-AF65-F5344CB8AC3E}">
        <p14:creationId xmlns:p14="http://schemas.microsoft.com/office/powerpoint/2010/main" val="406399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Scatterplot Views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Summarize Other Directions to Project On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 Classification Directions (e.g. DWD)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Independent Component Analysis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Fourier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Wavelet Basis Directions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 smtClean="0"/>
                  <a:t>Nonnegative Matrix Factorization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54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705600" y="2590800"/>
            <a:ext cx="1752600" cy="3200400"/>
            <a:chOff x="6705600" y="2590800"/>
            <a:chExt cx="1752600" cy="3200400"/>
          </a:xfrm>
        </p:grpSpPr>
        <p:sp>
          <p:nvSpPr>
            <p:cNvPr id="4" name="Right Brace 3"/>
            <p:cNvSpPr/>
            <p:nvPr/>
          </p:nvSpPr>
          <p:spPr>
            <a:xfrm>
              <a:off x="6705600" y="2590800"/>
              <a:ext cx="533400" cy="3200400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94713" y="3581400"/>
              <a:ext cx="12634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Might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Discuss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Later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14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C8FF"/>
            </a:gs>
            <a:gs pos="50000">
              <a:schemeClr val="bg1"/>
            </a:gs>
            <a:gs pos="100000">
              <a:srgbClr val="2DC8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Scatterplot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Summarize Other Directions to Project 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Known Modes of Variation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Izem</a:t>
            </a:r>
            <a:r>
              <a:rPr lang="en-US" sz="2400" dirty="0" smtClean="0"/>
              <a:t> &amp; Kingsolver (2007), </a:t>
            </a:r>
            <a:r>
              <a:rPr lang="en-US" sz="2400" dirty="0" err="1" smtClean="0"/>
              <a:t>Izem</a:t>
            </a:r>
            <a:r>
              <a:rPr lang="en-US" sz="2400" dirty="0" smtClean="0"/>
              <a:t> &amp; Marron (2007)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Maximal Smoothness Directions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err="1" smtClean="0"/>
              <a:t>Gaydos</a:t>
            </a:r>
            <a:r>
              <a:rPr lang="en-US" sz="2000" dirty="0" smtClean="0"/>
              <a:t> et. al (2013), Kingsolver et. </a:t>
            </a:r>
            <a:r>
              <a:rPr lang="en-US" sz="2000" dirty="0"/>
              <a:t>a</a:t>
            </a:r>
            <a:r>
              <a:rPr lang="en-US" sz="2000" dirty="0" smtClean="0"/>
              <a:t>l (2015), Zhang et al. (2014)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Maximal Data Piling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(Will Explore Later)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09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I.e. Metric 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So Base Analysis on </a:t>
            </a:r>
            <a:r>
              <a:rPr lang="en-US" u="sng" dirty="0" smtClean="0"/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Define </a:t>
                </a:r>
                <a:r>
                  <a:rPr lang="en-US" u="sng" dirty="0" smtClean="0"/>
                  <a:t>Distance Matrix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Common Choices of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 (on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box>
                          <m:box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824335"/>
            <a:ext cx="5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Classical &amp; Corresponds to Intuition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110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Very Good at </a:t>
            </a:r>
            <a:r>
              <a:rPr lang="en-US" sz="2400" dirty="0" err="1" smtClean="0">
                <a:solidFill>
                  <a:srgbClr val="00B050"/>
                </a:solidFill>
              </a:rPr>
              <a:t>Downweighting</a:t>
            </a:r>
            <a:r>
              <a:rPr lang="en-US" sz="2400" dirty="0" smtClean="0">
                <a:solidFill>
                  <a:srgbClr val="00B050"/>
                </a:solidFill>
              </a:rPr>
              <a:t> Outliers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Think Polar Coordinates, Focus on Angular Component and Ignore Radii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7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Major Consumers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 Based Analyses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smtClean="0"/>
                  <a:t>Early Machine Learning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Call Related Analyses “Kernel Trick”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(Discuss 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5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Notions of Sample </a:t>
                </a:r>
                <a:r>
                  <a:rPr lang="en-US" dirty="0" err="1" smtClean="0"/>
                  <a:t>Centerpoint</a:t>
                </a:r>
                <a:r>
                  <a:rPr lang="en-US" dirty="0" smtClean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Conventional Sample Mean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5984" y="2438400"/>
            <a:ext cx="592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Note:  Uses Linear Operations,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Not Available in General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73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 smtClean="0"/>
                  <a:t>Fr</a:t>
                </a:r>
                <a:r>
                  <a:rPr lang="en-US" dirty="0" err="1"/>
                  <a:t>é</a:t>
                </a:r>
                <a:r>
                  <a:rPr lang="en-US" dirty="0" err="1" smtClean="0"/>
                  <a:t>chet</a:t>
                </a:r>
                <a:r>
                  <a:rPr lang="en-US" dirty="0" smtClean="0"/>
                  <a:t> (1948) Mean: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Start With Candidate Point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Move Around to Min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Sum of </a:t>
              </a:r>
              <a:r>
                <a:rPr lang="en-US" sz="2400" u="sng" dirty="0" smtClean="0">
                  <a:solidFill>
                    <a:srgbClr val="0000FF"/>
                  </a:solidFill>
                </a:rPr>
                <a:t>Squared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Dist’s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Why Squared Distance?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In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 Using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 Can Show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Mean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acc>
                  </m:oMath>
                </a14:m>
                <a:endParaRPr lang="en-US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 smtClean="0"/>
                  <a:t>I. e. </a:t>
                </a:r>
                <a:r>
                  <a:rPr lang="en-US" dirty="0" err="1"/>
                  <a:t>Fréchet</a:t>
                </a:r>
                <a:r>
                  <a:rPr lang="en-US" dirty="0"/>
                  <a:t> Mean</a:t>
                </a:r>
                <a:r>
                  <a:rPr lang="en-US" dirty="0" smtClean="0"/>
                  <a:t> is </a:t>
                </a:r>
                <a:r>
                  <a:rPr lang="en-US" i="1" dirty="0" smtClean="0"/>
                  <a:t>Generalization</a:t>
                </a:r>
                <a:r>
                  <a:rPr lang="en-US" dirty="0" smtClean="0"/>
                  <a:t> of Sample Mean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0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5"/>
            <a:chOff x="304800" y="4191000"/>
            <a:chExt cx="3812262" cy="27352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Start With Candidate Point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66138" y="4652665"/>
              <a:ext cx="172462" cy="22736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3242426" cy="2812197"/>
            <a:chOff x="304800" y="4191000"/>
            <a:chExt cx="3242426" cy="2812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Move Around to Min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Sum of Squared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Dist’s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51626" y="4606498"/>
              <a:ext cx="2059663" cy="23966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25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Min Looks Like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Sample Mean???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Note:  Outlier Pulls Mean Out of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Convex Hull Of Other 4 Points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Known Problem with Mean:  Not Robust Against Outliers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Recall “Center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Of Mass” 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Interpretretation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Robust Variation:    </a:t>
                </a:r>
                <a:r>
                  <a:rPr lang="en-US" dirty="0" err="1" smtClean="0"/>
                  <a:t>Fréchet</a:t>
                </a:r>
                <a:r>
                  <a:rPr lang="en-US" dirty="0" smtClean="0"/>
                  <a:t> (1948) Median: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702" y="2362200"/>
            <a:ext cx="4685898" cy="1536961"/>
            <a:chOff x="304800" y="3084648"/>
            <a:chExt cx="5093104" cy="158135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5093104" cy="47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Start With Candidate Point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06632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2438400"/>
            <a:ext cx="2923236" cy="2140803"/>
            <a:chOff x="304800" y="2881194"/>
            <a:chExt cx="292323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2923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Idea:  Put Data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1973" y="704671"/>
            <a:ext cx="2085827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Recall Log for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Mortality and</a:t>
            </a:r>
          </a:p>
          <a:p>
            <a:r>
              <a:rPr lang="en-US" sz="2400" dirty="0" err="1" smtClean="0">
                <a:solidFill>
                  <a:srgbClr val="C00000"/>
                </a:solidFill>
              </a:rPr>
              <a:t>RNAseq</a:t>
            </a:r>
            <a:r>
              <a:rPr lang="en-US" sz="2400" dirty="0" smtClean="0">
                <a:solidFill>
                  <a:srgbClr val="C00000"/>
                </a:solidFill>
              </a:rPr>
              <a:t> Data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4"/>
            <a:chOff x="304800" y="4191000"/>
            <a:chExt cx="3812262" cy="2735287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Start With Candidate Point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700494" y="4652665"/>
              <a:ext cx="338106" cy="227362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77824" y="1981200"/>
            <a:ext cx="3505200" cy="2743200"/>
            <a:chOff x="304800" y="4191000"/>
            <a:chExt cx="3242426" cy="27432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Move Around to Min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Sum of Squared 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Dist’s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586750" y="5021997"/>
              <a:ext cx="1339263" cy="19122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2000" y="190500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Better Robustness!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4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Fréchet</a:t>
                </a:r>
                <a:r>
                  <a:rPr lang="en-US" dirty="0"/>
                  <a:t> </a:t>
                </a:r>
                <a:r>
                  <a:rPr lang="en-US" dirty="0" smtClean="0"/>
                  <a:t>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16668" y="1900535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Better Robustness?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22911"/>
            <a:ext cx="5968428" cy="2230089"/>
            <a:chOff x="393693" y="2729069"/>
            <a:chExt cx="5968428" cy="2230089"/>
          </a:xfrm>
        </p:grpSpPr>
        <p:sp>
          <p:nvSpPr>
            <p:cNvPr id="13" name="TextBox 12"/>
            <p:cNvSpPr txBox="1"/>
            <p:nvPr/>
          </p:nvSpPr>
          <p:spPr>
            <a:xfrm>
              <a:off x="393693" y="2729069"/>
              <a:ext cx="430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Note:  Median Now Inside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Convex Hull Of Other 4 Points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4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7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 smtClean="0"/>
                  <a:t>Now Recall </a:t>
                </a:r>
                <a:r>
                  <a:rPr lang="en-US" dirty="0" err="1" smtClean="0"/>
                  <a:t>Fréchet</a:t>
                </a:r>
                <a:r>
                  <a:rPr lang="en-US" dirty="0" smtClean="0"/>
                  <a:t> Means &amp; Medians Are Defined for Any Metric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 smtClean="0"/>
                  <a:t>How About </a:t>
                </a:r>
                <a:r>
                  <a:rPr lang="en-US" dirty="0" smtClean="0"/>
                  <a:t>Other Metrics</a:t>
                </a:r>
                <a:r>
                  <a:rPr lang="en-US" dirty="0" smtClean="0"/>
                  <a:t>?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 smtClean="0"/>
                  <a:t>In Toy Example, 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6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6" t="74243" r="24511" b="1517"/>
          <a:stretch/>
        </p:blipFill>
        <p:spPr>
          <a:xfrm>
            <a:off x="1295400" y="3932018"/>
            <a:ext cx="630940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Fréchet</a:t>
                </a:r>
                <a:r>
                  <a:rPr lang="en-US" dirty="0" smtClean="0"/>
                  <a:t>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Toy Example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74415" y="1676400"/>
            <a:ext cx="3130985" cy="3946872"/>
            <a:chOff x="304800" y="4191000"/>
            <a:chExt cx="3403069" cy="4060865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403069" cy="123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Distance Depends on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Coordinates, Called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“Manhattan Distance”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471680" y="5425997"/>
              <a:ext cx="507062" cy="28258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2134559" cy="2583597"/>
            <a:chOff x="304800" y="4191000"/>
            <a:chExt cx="2134559" cy="25835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1345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Result Is Also 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Very Robust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423038" y="5021997"/>
              <a:ext cx="949042" cy="17526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1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 smtClean="0"/>
              <a:t>Fréchet</a:t>
            </a:r>
            <a:r>
              <a:rPr lang="en-US" dirty="0" smtClean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 smtClean="0"/>
              <a:t>Plan to Look Deeper Later 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“Every Dog Has His Day”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Recall General Approach: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Replace Linear Op’s with Optimization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Distance Based Version of PCA?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25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Name &amp; Psychometric References: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Torgersen</a:t>
            </a:r>
            <a:r>
              <a:rPr lang="en-US" sz="2400" dirty="0" smtClean="0"/>
              <a:t> (1952, 1958),  Gower (1966)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Earlier Versions of Ideas: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Eckart</a:t>
            </a:r>
            <a:r>
              <a:rPr lang="en-US" sz="2400" dirty="0" smtClean="0"/>
              <a:t> &amp; Young (1936),  Young and Householder (1938)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17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 an Arbitrary Metric Space, and a </a:t>
                </a:r>
                <a:r>
                  <a:rPr lang="en-US" i="1" dirty="0" smtClean="0"/>
                  <a:t>Rank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Find </a:t>
                </a:r>
                <a:r>
                  <a:rPr lang="en-US" i="1" dirty="0" err="1" smtClean="0"/>
                  <a:t>Representers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Note:   For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PCA Scores Provide </a:t>
                </a:r>
                <a:r>
                  <a:rPr lang="en-US" u="sng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Sol’n</a:t>
                </a:r>
                <a:r>
                  <a:rPr lang="en-US" dirty="0" smtClean="0"/>
                  <a:t> to MDS problem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S</a:t>
                </a:r>
                <a:r>
                  <a:rPr lang="en-US" dirty="0" smtClean="0"/>
                  <a:t>ubject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smtClean="0"/>
                  <a:t>Axes, &amp; = </a:t>
                </a:r>
                <a:r>
                  <a:rPr lang="en-US" dirty="0" err="1" smtClean="0"/>
                  <a:t>e.val’s</a:t>
                </a:r>
                <a:r>
                  <a:rPr lang="en-US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In this sense MDS </a:t>
                </a:r>
                <a:r>
                  <a:rPr lang="en-US" i="1" dirty="0" smtClean="0"/>
                  <a:t>Generalizes</a:t>
                </a:r>
                <a:r>
                  <a:rPr lang="en-US" dirty="0" smtClean="0"/>
                  <a:t> PCA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0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6" t="74241" r="25492" b="760"/>
          <a:stretch/>
        </p:blipFill>
        <p:spPr>
          <a:xfrm>
            <a:off x="1417313" y="3840401"/>
            <a:ext cx="6126487" cy="3017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1600200"/>
            <a:ext cx="2266454" cy="3463866"/>
            <a:chOff x="533400" y="1824335"/>
            <a:chExt cx="2266454" cy="346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Toy Data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313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1676400" y="2286000"/>
              <a:ext cx="1066800" cy="3002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43200" y="1981200"/>
            <a:ext cx="3937040" cy="3048000"/>
            <a:chOff x="533400" y="1824335"/>
            <a:chExt cx="3937040" cy="304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US" sz="2400" dirty="0" smtClean="0"/>
                    <a:t> MDS Representation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r="-123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1676400" y="2286000"/>
              <a:ext cx="2057400" cy="2586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43000" y="5715001"/>
            <a:ext cx="6096003" cy="1071264"/>
            <a:chOff x="1143000" y="5715001"/>
            <a:chExt cx="6096003" cy="1071264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6324600"/>
              <a:ext cx="3865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Follows PC1 Axis (Flipped)</a:t>
              </a:r>
              <a:endParaRPr lang="en-US" sz="2400" dirty="0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933404" y="4790401"/>
              <a:ext cx="381000" cy="2230199"/>
            </a:xfrm>
            <a:prstGeom prst="leftBrace">
              <a:avLst>
                <a:gd name="adj1" fmla="val 2106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6" idx="1"/>
              <a:endCxn id="15" idx="3"/>
            </p:cNvCxnSpPr>
            <p:nvPr/>
          </p:nvCxnSpPr>
          <p:spPr>
            <a:xfrm flipH="1">
              <a:off x="5008802" y="6096001"/>
              <a:ext cx="1115103" cy="459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Really Just Rotation,</a:t>
                </a:r>
              </a:p>
              <a:p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blipFill>
                <a:blip r:embed="rId5"/>
                <a:stretch>
                  <a:fillRect l="-285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5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this strange form?   Instead of just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b="0" dirty="0" smtClean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   Nicer Behavior 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493603"/>
            <a:ext cx="232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Try It Out Using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L’Hopital’s</a:t>
            </a:r>
            <a:r>
              <a:rPr lang="en-US" sz="2400" dirty="0" smtClean="0">
                <a:solidFill>
                  <a:srgbClr val="000000"/>
                </a:solidFill>
              </a:rPr>
              <a:t> Rule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Drawbacks of MDS relative to PCA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Only Gives Scores (Interpret Relationships)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But No Loadings (Explore Drivers)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Nor Modes of Variation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Can Have Serious Distortions (</a:t>
            </a:r>
            <a:r>
              <a:rPr lang="en-US" dirty="0" err="1" smtClean="0"/>
              <a:t>Nonlin</a:t>
            </a:r>
            <a:r>
              <a:rPr lang="en-US" dirty="0" smtClean="0"/>
              <a:t>. Case)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91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Less Attractive Approach to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 Based PCA: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Treat Columns of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 as Data Objects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And Do Euclidean PCA on Those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417313" y="3840401"/>
            <a:ext cx="7045673" cy="3017599"/>
            <a:chOff x="1417313" y="3840401"/>
            <a:chExt cx="7045673" cy="3017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826" t="74241" r="58170" b="760"/>
            <a:stretch/>
          </p:blipFill>
          <p:spPr>
            <a:xfrm>
              <a:off x="1417313" y="3840401"/>
              <a:ext cx="3078487" cy="3017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05400" y="3875782"/>
                  <a:ext cx="335758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Try Out on Above</a:t>
                  </a:r>
                </a:p>
                <a:p>
                  <a:r>
                    <a:rPr lang="en-US" sz="3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3200" dirty="0" smtClean="0"/>
                    <a:t> Toy Data Set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3875782"/>
                  <a:ext cx="3357586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727" t="-7345" r="-381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96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Distance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Columns of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5475982"/>
            <a:ext cx="3828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Called “Horseshoe”</a:t>
            </a:r>
          </a:p>
          <a:p>
            <a:r>
              <a:rPr lang="en-US" sz="3200" dirty="0" smtClean="0"/>
              <a:t> &amp; Under Study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8600" y="1818382"/>
            <a:ext cx="4038600" cy="1077218"/>
            <a:chOff x="228600" y="1818382"/>
            <a:chExt cx="4038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1818382"/>
              <a:ext cx="262924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PC Looks </a:t>
              </a:r>
            </a:p>
            <a:p>
              <a:r>
                <a:rPr lang="en-US" sz="3200" dirty="0" smtClean="0"/>
                <a:t>Sensible</a:t>
              </a:r>
              <a:endParaRPr lang="en-US" sz="3200" dirty="0"/>
            </a:p>
          </p:txBody>
        </p: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V="1">
              <a:off x="2857846" y="2209800"/>
              <a:ext cx="1409354" cy="147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8600" y="3189982"/>
            <a:ext cx="4648200" cy="2601218"/>
            <a:chOff x="228600" y="3189982"/>
            <a:chExt cx="4648200" cy="260121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189982"/>
              <a:ext cx="2828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As Do 1</a:t>
              </a:r>
              <a:r>
                <a:rPr lang="en-US" sz="3200" baseline="30000" dirty="0" smtClean="0"/>
                <a:t>st</a:t>
              </a:r>
              <a:r>
                <a:rPr lang="en-US" sz="3200" dirty="0" smtClean="0"/>
                <a:t> &amp; 3</a:t>
              </a:r>
              <a:r>
                <a:rPr lang="en-US" sz="3200" baseline="30000" dirty="0" smtClean="0"/>
                <a:t>rd</a:t>
              </a:r>
              <a:endParaRPr lang="en-US" sz="3200" dirty="0"/>
            </a:p>
          </p:txBody>
        </p: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3056618" y="3482370"/>
              <a:ext cx="1820182" cy="23088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8600" y="4114800"/>
            <a:ext cx="4419600" cy="1077218"/>
            <a:chOff x="228600" y="4114800"/>
            <a:chExt cx="44196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114800"/>
              <a:ext cx="39202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But 2</a:t>
              </a:r>
              <a:r>
                <a:rPr lang="en-US" sz="3200" baseline="30000" dirty="0" smtClean="0"/>
                <a:t>nd</a:t>
              </a:r>
              <a:r>
                <a:rPr lang="en-US" sz="3200" dirty="0" smtClean="0"/>
                <a:t> Suffers From</a:t>
              </a:r>
            </a:p>
            <a:p>
              <a:r>
                <a:rPr lang="en-US" sz="3200" dirty="0" smtClean="0"/>
                <a:t>Strong Distortion???</a:t>
              </a:r>
              <a:endParaRPr lang="en-US" sz="32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148840" y="4419600"/>
              <a:ext cx="499360" cy="228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44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708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et al. (1999)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Mardia (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2016)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1190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et al. (1999)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Mardia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(2016)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219200" y="5257800"/>
            <a:ext cx="2348720" cy="1346775"/>
            <a:chOff x="1219200" y="5257800"/>
            <a:chExt cx="2348720" cy="1346775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6019800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2" idx="0"/>
            </p:cNvCxnSpPr>
            <p:nvPr/>
          </p:nvCxnSpPr>
          <p:spPr bwMode="auto">
            <a:xfrm flipV="1">
              <a:off x="2393560" y="5257800"/>
              <a:ext cx="654440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24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Start by Representing </a:t>
                </a:r>
                <a:r>
                  <a:rPr lang="en-US" i="1" dirty="0" smtClean="0"/>
                  <a:t>Shapes</a:t>
                </a:r>
                <a:r>
                  <a:rPr lang="en-US" dirty="0" smtClean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 smtClean="0"/>
                  <a:t>Landmarks</a:t>
                </a:r>
                <a:r>
                  <a:rPr lang="en-US" dirty="0" smtClean="0"/>
                  <a:t> (points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800600" y="5410200"/>
            <a:ext cx="2871107" cy="1194375"/>
            <a:chOff x="1219200" y="5410200"/>
            <a:chExt cx="2871107" cy="1194375"/>
          </a:xfrm>
        </p:grpSpPr>
        <p:sp>
          <p:nvSpPr>
            <p:cNvPr id="19" name="TextBox 18"/>
            <p:cNvSpPr txBox="1"/>
            <p:nvPr/>
          </p:nvSpPr>
          <p:spPr>
            <a:xfrm>
              <a:off x="1219200" y="6019800"/>
              <a:ext cx="28711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Feature Vector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V="1">
              <a:off x="2654754" y="5410200"/>
              <a:ext cx="621846" cy="609600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0497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621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   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40386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083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35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92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024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9510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08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“=”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“=”,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23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944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14−2=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2642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153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Subspaces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2785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Deeper Example:  Transformation Groups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 Group Theory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08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882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150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0313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89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89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048000" y="2057400"/>
            <a:ext cx="4873331" cy="1828800"/>
            <a:chOff x="3048000" y="2057400"/>
            <a:chExt cx="4873331" cy="1828800"/>
          </a:xfrm>
        </p:grpSpPr>
        <p:sp>
          <p:nvSpPr>
            <p:cNvPr id="2" name="Right Brace 1"/>
            <p:cNvSpPr/>
            <p:nvPr/>
          </p:nvSpPr>
          <p:spPr>
            <a:xfrm>
              <a:off x="3048000" y="2057400"/>
              <a:ext cx="533400" cy="1828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677180"/>
              <a:ext cx="426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Group of Transformations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444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Family </a:t>
                </a: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transformation functions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Comments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Single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family </a:t>
                </a: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both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positive and negative skewness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Parameter value selection is independent of data magnitude</a:t>
                </a:r>
              </a:p>
              <a:p>
                <a:pPr marL="742950" marR="0" lvl="1" indent="-34290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zh-CN" alt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𝛽</m:t>
                    </m:r>
                    <m:r>
                      <a:rPr kumimoji="0" lang="zh-CN" alt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→</m:t>
                    </m:r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transformation + standardization </a:t>
                </a: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→  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endParaRPr kumimoji="0" lang="en-US" altLang="zh-CN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40005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6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                                            →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standardization </a:t>
                </a: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</a:t>
                </a:r>
                <a:r>
                  <a:rPr kumimoji="0" lang="en-US" altLang="zh-C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Arial Unicode MS" pitchFamily="34" charset="-128"/>
                    <a:cs typeface="Arial Unicode MS" pitchFamily="34" charset="-128"/>
                  </a:rPr>
                  <a:t>	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9144000" cy="5867400"/>
              </a:xfrm>
              <a:prstGeom prst="rect">
                <a:avLst/>
              </a:prstGeom>
              <a:blipFill>
                <a:blip r:embed="rId3"/>
                <a:stretch>
                  <a:fillRect l="-1667" r="-67" b="-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𝜙</m:t>
                          </m:r>
                        </m:e>
                        <m:sub>
                          <m:r>
                            <a:rPr kumimoji="0" lang="zh-CN" altLang="en-US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altLang="zh-CN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 </m:t>
                                  </m:r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⋯,</m:t>
                                  </m:r>
                                  <m:sSub>
                                    <m:sSub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a:rPr kumimoji="0" lang="en-US" altLang="zh-CN" sz="26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&gt;0</m:t>
                              </m:r>
                            </m:e>
                            <m:e>
                              <m: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zh-CN" sz="26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log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⁡(</m:t>
                              </m:r>
                              <m:func>
                                <m:func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zh-CN" sz="26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, </m:t>
                                      </m:r>
                                      <m:r>
                                        <a:rPr kumimoji="0" lang="en-US" altLang="zh-CN" sz="26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⋯,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zh-CN" sz="26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zh-CN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zh-CN" altLang="en-US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CN" sz="26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Arial Unicode MS" pitchFamily="34" charset="-128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 </m:t>
                              </m:r>
                              <m:r>
                                <a:rPr kumimoji="0" lang="zh-CN" altLang="en-US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𝛽</m:t>
                              </m:r>
                              <m:r>
                                <a:rPr kumimoji="0" lang="en-US" altLang="zh-CN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&lt;</m:t>
                              </m:r>
                              <m:r>
                                <a:rPr kumimoji="0" lang="en-US" altLang="zh-CN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altLang="zh-CN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27976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748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66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68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4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  Translation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1669473" y="2613819"/>
            <a:ext cx="83127" cy="9525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6572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		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2895600" y="2667000"/>
            <a:ext cx="228600" cy="838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1760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 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					scaling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                             </a:t>
                </a:r>
                <a:r>
                  <a:rPr lang="en-US" sz="1400" dirty="0" smtClean="0"/>
                  <a:t>(thanks to Wikipedia)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4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Hemispheres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Equilateral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31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1339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High Dimension, Low Sample Size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48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1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13803</TotalTime>
  <Words>4119</Words>
  <Application>Microsoft Office PowerPoint</Application>
  <PresentationFormat>On-screen Show (4:3)</PresentationFormat>
  <Paragraphs>1359</Paragraphs>
  <Slides>160</Slides>
  <Notes>111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77" baseType="lpstr">
      <vt:lpstr>Arial Unicode MS</vt:lpstr>
      <vt:lpstr>맑은 고딕</vt:lpstr>
      <vt:lpstr>宋体</vt:lpstr>
      <vt:lpstr>Arial</vt:lpstr>
      <vt:lpstr>Cambria Math</vt:lpstr>
      <vt:lpstr>Courier New</vt:lpstr>
      <vt:lpstr>굴림</vt:lpstr>
      <vt:lpstr>굴림</vt:lpstr>
      <vt:lpstr>Tahoma</vt:lpstr>
      <vt:lpstr>Times New Roman</vt:lpstr>
      <vt:lpstr>Wingdings</vt:lpstr>
      <vt:lpstr>Default Design</vt:lpstr>
      <vt:lpstr>2_Default Design</vt:lpstr>
      <vt:lpstr>12_Default Design</vt:lpstr>
      <vt:lpstr>3_Default Design</vt:lpstr>
      <vt:lpstr>4_Default Design</vt:lpstr>
      <vt:lpstr>Equation</vt:lpstr>
      <vt:lpstr>Participant Presentations</vt:lpstr>
      <vt:lpstr>Limitation of PCA</vt:lpstr>
      <vt:lpstr>Correlation PCA</vt:lpstr>
      <vt:lpstr>Correlation PCA</vt:lpstr>
      <vt:lpstr>Transformations</vt:lpstr>
      <vt:lpstr>Transformations</vt:lpstr>
      <vt:lpstr>Transformations</vt:lpstr>
      <vt:lpstr>Transformations</vt:lpstr>
      <vt:lpstr>PowerPoint Presentation</vt:lpstr>
      <vt:lpstr>PowerPoint Presentation</vt:lpstr>
      <vt:lpstr>Melanoma Data</vt:lpstr>
      <vt:lpstr>Revisit Gene Expression</vt:lpstr>
      <vt:lpstr>Revisit Gene Expression</vt:lpstr>
      <vt:lpstr>Data Visualization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Heat-Map Views</vt:lpstr>
      <vt:lpstr>Scatterplot Views</vt:lpstr>
      <vt:lpstr>Scatterplot Views</vt:lpstr>
      <vt:lpstr>Scatterplot Views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Big Picture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OODA in Image Analysis</vt:lpstr>
      <vt:lpstr>OODA in Image Analysis</vt:lpstr>
      <vt:lpstr>Image Object Representation</vt:lpstr>
      <vt:lpstr>Landmark Representations</vt:lpstr>
      <vt:lpstr>Landmark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3-d s-reps</vt:lpstr>
      <vt:lpstr>3-d s-reps</vt:lpstr>
      <vt:lpstr>3-d s-reps</vt:lpstr>
      <vt:lpstr>3-d s-reps</vt:lpstr>
      <vt:lpstr>3-d s-reps</vt:lpstr>
      <vt:lpstr>Mildly Non-Euclidean Spaces</vt:lpstr>
      <vt:lpstr>Data Lying On a Manifold</vt:lpstr>
      <vt:lpstr>Data Lying On a Manifold</vt:lpstr>
      <vt:lpstr>Data Lying On a Manifold</vt:lpstr>
      <vt:lpstr>PowerPoint Presentation</vt:lpstr>
      <vt:lpstr>Data Lying On a Manifold</vt:lpstr>
      <vt:lpstr>Data Lying On a Manifold</vt:lpstr>
      <vt:lpstr>PowerPoint Presentation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498</cp:revision>
  <dcterms:created xsi:type="dcterms:W3CDTF">2001-06-08T01:38:43Z</dcterms:created>
  <dcterms:modified xsi:type="dcterms:W3CDTF">2019-09-17T00:23:04Z</dcterms:modified>
</cp:coreProperties>
</file>